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308" r:id="rId2"/>
    <p:sldId id="310" r:id="rId3"/>
    <p:sldId id="307" r:id="rId4"/>
    <p:sldId id="297" r:id="rId5"/>
    <p:sldId id="269" r:id="rId6"/>
    <p:sldId id="293" r:id="rId7"/>
    <p:sldId id="295" r:id="rId8"/>
    <p:sldId id="299" r:id="rId9"/>
    <p:sldId id="306" r:id="rId10"/>
    <p:sldId id="302" r:id="rId11"/>
    <p:sldId id="303" r:id="rId12"/>
    <p:sldId id="305" r:id="rId13"/>
    <p:sldId id="301" r:id="rId14"/>
    <p:sldId id="304" r:id="rId15"/>
    <p:sldId id="309" r:id="rId16"/>
    <p:sldId id="296" r:id="rId17"/>
    <p:sldId id="300" r:id="rId18"/>
    <p:sldId id="283" r:id="rId19"/>
    <p:sldId id="29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0884" autoAdjust="0"/>
  </p:normalViewPr>
  <p:slideViewPr>
    <p:cSldViewPr snapToGrid="0">
      <p:cViewPr varScale="1">
        <p:scale>
          <a:sx n="116" d="100"/>
          <a:sy n="116" d="100"/>
        </p:scale>
        <p:origin x="1024" y="184"/>
      </p:cViewPr>
      <p:guideLst>
        <p:guide orient="horz" pos="1224"/>
        <p:guide pos="3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23D94-C48F-4AC8-A7EC-7A459AC5CB1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1205F-F48A-472B-B876-CC5B0B29F005}">
      <dgm:prSet phldrT="[Text]"/>
      <dgm:spPr/>
      <dgm:t>
        <a:bodyPr/>
        <a:lstStyle/>
        <a:p>
          <a:r>
            <a:rPr lang="en-US" dirty="0"/>
            <a:t>Flammability</a:t>
          </a:r>
        </a:p>
      </dgm:t>
    </dgm:pt>
    <dgm:pt modelId="{A690D7F7-97E3-4F07-9C24-1014CBE0DC47}" type="parTrans" cxnId="{0C94D273-B5A5-49BB-A005-B0852CAA7C01}">
      <dgm:prSet/>
      <dgm:spPr/>
      <dgm:t>
        <a:bodyPr/>
        <a:lstStyle/>
        <a:p>
          <a:endParaRPr lang="en-US"/>
        </a:p>
      </dgm:t>
    </dgm:pt>
    <dgm:pt modelId="{0CD5C791-F993-465F-9292-D9C0A2F24140}" type="sibTrans" cxnId="{0C94D273-B5A5-49BB-A005-B0852CAA7C01}">
      <dgm:prSet/>
      <dgm:spPr/>
      <dgm:t>
        <a:bodyPr/>
        <a:lstStyle/>
        <a:p>
          <a:endParaRPr lang="en-US"/>
        </a:p>
      </dgm:t>
    </dgm:pt>
    <dgm:pt modelId="{94B2629D-6243-486D-A0FC-35FB30E05F45}">
      <dgm:prSet phldrT="[Text]"/>
      <dgm:spPr/>
      <dgm:t>
        <a:bodyPr/>
        <a:lstStyle/>
        <a:p>
          <a:r>
            <a:rPr lang="en-US" dirty="0"/>
            <a:t>Number one storage priority</a:t>
          </a:r>
        </a:p>
      </dgm:t>
    </dgm:pt>
    <dgm:pt modelId="{374CB3F5-0212-4945-BDC9-88CCDBB3AB31}" type="parTrans" cxnId="{36430318-AEAC-498F-8EE9-7DB0BDB613CE}">
      <dgm:prSet/>
      <dgm:spPr/>
      <dgm:t>
        <a:bodyPr/>
        <a:lstStyle/>
        <a:p>
          <a:endParaRPr lang="en-US"/>
        </a:p>
      </dgm:t>
    </dgm:pt>
    <dgm:pt modelId="{4D034B1B-3B2B-465B-B238-90973520A808}" type="sibTrans" cxnId="{36430318-AEAC-498F-8EE9-7DB0BDB613CE}">
      <dgm:prSet/>
      <dgm:spPr/>
      <dgm:t>
        <a:bodyPr/>
        <a:lstStyle/>
        <a:p>
          <a:endParaRPr lang="en-US"/>
        </a:p>
      </dgm:t>
    </dgm:pt>
    <dgm:pt modelId="{AFA71E8C-CB35-409E-804F-60855DBA1C35}">
      <dgm:prSet phldrT="[Text]"/>
      <dgm:spPr/>
      <dgm:t>
        <a:bodyPr/>
        <a:lstStyle/>
        <a:p>
          <a:r>
            <a:rPr lang="en-US" dirty="0"/>
            <a:t>Should be in a flammable cabinet</a:t>
          </a:r>
        </a:p>
      </dgm:t>
    </dgm:pt>
    <dgm:pt modelId="{028D2432-B752-492A-8CA6-7A5B9117366B}" type="parTrans" cxnId="{FF494F8A-2052-463C-A144-1055E2A30689}">
      <dgm:prSet/>
      <dgm:spPr/>
      <dgm:t>
        <a:bodyPr/>
        <a:lstStyle/>
        <a:p>
          <a:endParaRPr lang="en-US"/>
        </a:p>
      </dgm:t>
    </dgm:pt>
    <dgm:pt modelId="{6868CD14-63F5-4182-B6F4-C29C26C73662}" type="sibTrans" cxnId="{FF494F8A-2052-463C-A144-1055E2A30689}">
      <dgm:prSet/>
      <dgm:spPr/>
      <dgm:t>
        <a:bodyPr/>
        <a:lstStyle/>
        <a:p>
          <a:endParaRPr lang="en-US"/>
        </a:p>
      </dgm:t>
    </dgm:pt>
    <dgm:pt modelId="{640928FC-BA19-4F2E-AD80-7BE9BFB08BB6}">
      <dgm:prSet phldrT="[Text]"/>
      <dgm:spPr/>
      <dgm:t>
        <a:bodyPr/>
        <a:lstStyle/>
        <a:p>
          <a:r>
            <a:rPr lang="en-US" dirty="0"/>
            <a:t>Isolate</a:t>
          </a:r>
        </a:p>
      </dgm:t>
    </dgm:pt>
    <dgm:pt modelId="{8CDE1471-5667-40E7-B9DC-3C012CDD9C2C}" type="parTrans" cxnId="{0611F576-DEF3-4D45-B544-63820241B3D8}">
      <dgm:prSet/>
      <dgm:spPr/>
      <dgm:t>
        <a:bodyPr/>
        <a:lstStyle/>
        <a:p>
          <a:endParaRPr lang="en-US"/>
        </a:p>
      </dgm:t>
    </dgm:pt>
    <dgm:pt modelId="{F8C77F29-513A-465D-96C7-A0E5D60DFF64}" type="sibTrans" cxnId="{0611F576-DEF3-4D45-B544-63820241B3D8}">
      <dgm:prSet/>
      <dgm:spPr/>
      <dgm:t>
        <a:bodyPr/>
        <a:lstStyle/>
        <a:p>
          <a:endParaRPr lang="en-US"/>
        </a:p>
      </dgm:t>
    </dgm:pt>
    <dgm:pt modelId="{B5D3A5A4-0C8B-4AF0-A719-A13BF7F9B33C}">
      <dgm:prSet phldrT="[Text]"/>
      <dgm:spPr/>
      <dgm:t>
        <a:bodyPr/>
        <a:lstStyle/>
        <a:p>
          <a:r>
            <a:rPr lang="en-US" dirty="0"/>
            <a:t>If it will contribute to a fire, isolate it</a:t>
          </a:r>
        </a:p>
      </dgm:t>
    </dgm:pt>
    <dgm:pt modelId="{70C9591D-5E16-4CD0-BFED-07D63E5B78E1}" type="parTrans" cxnId="{D28A6C44-F386-4F83-A64C-B88F3922081E}">
      <dgm:prSet/>
      <dgm:spPr/>
      <dgm:t>
        <a:bodyPr/>
        <a:lstStyle/>
        <a:p>
          <a:endParaRPr lang="en-US"/>
        </a:p>
      </dgm:t>
    </dgm:pt>
    <dgm:pt modelId="{02FE6957-4BCB-4576-80CC-E8519D0004D8}" type="sibTrans" cxnId="{D28A6C44-F386-4F83-A64C-B88F3922081E}">
      <dgm:prSet/>
      <dgm:spPr/>
      <dgm:t>
        <a:bodyPr/>
        <a:lstStyle/>
        <a:p>
          <a:endParaRPr lang="en-US"/>
        </a:p>
      </dgm:t>
    </dgm:pt>
    <dgm:pt modelId="{C842BC06-62FC-4B5D-9EBE-560AFE72E450}">
      <dgm:prSet phldrT="[Text]"/>
      <dgm:spPr/>
      <dgm:t>
        <a:bodyPr/>
        <a:lstStyle/>
        <a:p>
          <a:r>
            <a:rPr lang="en-US" dirty="0"/>
            <a:t>Oxidizers, combustibles</a:t>
          </a:r>
        </a:p>
      </dgm:t>
    </dgm:pt>
    <dgm:pt modelId="{949B67A4-6D46-4A7B-9AB0-1FFECDB025CA}" type="parTrans" cxnId="{D85780F7-94A1-46B9-A899-696A2F6924D8}">
      <dgm:prSet/>
      <dgm:spPr/>
      <dgm:t>
        <a:bodyPr/>
        <a:lstStyle/>
        <a:p>
          <a:endParaRPr lang="en-US"/>
        </a:p>
      </dgm:t>
    </dgm:pt>
    <dgm:pt modelId="{9CE33AB9-302B-46DB-B721-C0DD5D95AF78}" type="sibTrans" cxnId="{D85780F7-94A1-46B9-A899-696A2F6924D8}">
      <dgm:prSet/>
      <dgm:spPr/>
      <dgm:t>
        <a:bodyPr/>
        <a:lstStyle/>
        <a:p>
          <a:endParaRPr lang="en-US"/>
        </a:p>
      </dgm:t>
    </dgm:pt>
    <dgm:pt modelId="{9191BA6F-BCEE-4C75-8384-B3B9F25F880A}">
      <dgm:prSet phldrT="[Text]"/>
      <dgm:spPr/>
      <dgm:t>
        <a:bodyPr/>
        <a:lstStyle/>
        <a:p>
          <a:r>
            <a:rPr lang="en-US" dirty="0" err="1"/>
            <a:t>Corrosivity</a:t>
          </a:r>
          <a:endParaRPr lang="en-US" dirty="0"/>
        </a:p>
      </dgm:t>
    </dgm:pt>
    <dgm:pt modelId="{915146CE-8645-4231-97D9-976F63743E05}" type="parTrans" cxnId="{FCBE3E33-0015-4856-9DBC-3DDD242FC53B}">
      <dgm:prSet/>
      <dgm:spPr/>
      <dgm:t>
        <a:bodyPr/>
        <a:lstStyle/>
        <a:p>
          <a:endParaRPr lang="en-US"/>
        </a:p>
      </dgm:t>
    </dgm:pt>
    <dgm:pt modelId="{354581A9-F040-43B6-BDBE-5A8362C5F00E}" type="sibTrans" cxnId="{FCBE3E33-0015-4856-9DBC-3DDD242FC53B}">
      <dgm:prSet/>
      <dgm:spPr/>
      <dgm:t>
        <a:bodyPr/>
        <a:lstStyle/>
        <a:p>
          <a:endParaRPr lang="en-US"/>
        </a:p>
      </dgm:t>
    </dgm:pt>
    <dgm:pt modelId="{832B20A1-2214-49EF-B9F0-B55B26DC61D2}">
      <dgm:prSet phldrT="[Text]"/>
      <dgm:spPr/>
      <dgm:t>
        <a:bodyPr/>
        <a:lstStyle/>
        <a:p>
          <a:r>
            <a:rPr lang="en-US" dirty="0"/>
            <a:t>Acids/Bases</a:t>
          </a:r>
        </a:p>
      </dgm:t>
    </dgm:pt>
    <dgm:pt modelId="{2F4235BF-1A49-4022-9F45-45390D4A1B33}" type="parTrans" cxnId="{C47CFF47-1EF6-425B-B2B0-678F65B70374}">
      <dgm:prSet/>
      <dgm:spPr/>
      <dgm:t>
        <a:bodyPr/>
        <a:lstStyle/>
        <a:p>
          <a:endParaRPr lang="en-US"/>
        </a:p>
      </dgm:t>
    </dgm:pt>
    <dgm:pt modelId="{187C9D8B-D4D1-4011-ABEE-FE70FF2C9CAD}" type="sibTrans" cxnId="{C47CFF47-1EF6-425B-B2B0-678F65B70374}">
      <dgm:prSet/>
      <dgm:spPr/>
      <dgm:t>
        <a:bodyPr/>
        <a:lstStyle/>
        <a:p>
          <a:endParaRPr lang="en-US"/>
        </a:p>
      </dgm:t>
    </dgm:pt>
    <dgm:pt modelId="{9FD6C58C-D526-4461-A2C1-7578B2792DD6}">
      <dgm:prSet phldrT="[Text]"/>
      <dgm:spPr/>
      <dgm:t>
        <a:bodyPr/>
        <a:lstStyle/>
        <a:p>
          <a:r>
            <a:rPr lang="en-US" dirty="0"/>
            <a:t>Some acids need separate storage</a:t>
          </a:r>
        </a:p>
      </dgm:t>
    </dgm:pt>
    <dgm:pt modelId="{A7F70224-1291-491E-B37D-4B9F9FDAC939}" type="parTrans" cxnId="{4E7F876B-7EF7-4AC7-B9D4-EBFB5810F203}">
      <dgm:prSet/>
      <dgm:spPr/>
      <dgm:t>
        <a:bodyPr/>
        <a:lstStyle/>
        <a:p>
          <a:endParaRPr lang="en-US"/>
        </a:p>
      </dgm:t>
    </dgm:pt>
    <dgm:pt modelId="{BBB0578A-5AFA-4D3C-965F-07DEF813AF70}" type="sibTrans" cxnId="{4E7F876B-7EF7-4AC7-B9D4-EBFB5810F203}">
      <dgm:prSet/>
      <dgm:spPr/>
      <dgm:t>
        <a:bodyPr/>
        <a:lstStyle/>
        <a:p>
          <a:endParaRPr lang="en-US"/>
        </a:p>
      </dgm:t>
    </dgm:pt>
    <dgm:pt modelId="{DB4B451D-5E0A-4026-83E9-D94A9F31080A}">
      <dgm:prSet phldrT="[Text]"/>
      <dgm:spPr/>
      <dgm:t>
        <a:bodyPr/>
        <a:lstStyle/>
        <a:p>
          <a:r>
            <a:rPr lang="en-US" dirty="0"/>
            <a:t>Toxicity</a:t>
          </a:r>
        </a:p>
      </dgm:t>
    </dgm:pt>
    <dgm:pt modelId="{B8186B10-6DF1-4FC2-AA53-A8048D74A7C4}" type="parTrans" cxnId="{73C96D32-E824-49E9-A9AB-8FB0DE958A76}">
      <dgm:prSet/>
      <dgm:spPr/>
      <dgm:t>
        <a:bodyPr/>
        <a:lstStyle/>
        <a:p>
          <a:endParaRPr lang="en-US"/>
        </a:p>
      </dgm:t>
    </dgm:pt>
    <dgm:pt modelId="{FB3E4409-34DE-44D6-A3E4-4165F51638F2}" type="sibTrans" cxnId="{73C96D32-E824-49E9-A9AB-8FB0DE958A76}">
      <dgm:prSet/>
      <dgm:spPr/>
      <dgm:t>
        <a:bodyPr/>
        <a:lstStyle/>
        <a:p>
          <a:endParaRPr lang="en-US"/>
        </a:p>
      </dgm:t>
    </dgm:pt>
    <dgm:pt modelId="{B239B0F2-9A75-4E17-A2F5-A421E116221C}">
      <dgm:prSet phldrT="[Text]"/>
      <dgm:spPr/>
      <dgm:t>
        <a:bodyPr/>
        <a:lstStyle/>
        <a:p>
          <a:r>
            <a:rPr lang="en-US" dirty="0"/>
            <a:t>Prevent Release</a:t>
          </a:r>
        </a:p>
      </dgm:t>
    </dgm:pt>
    <dgm:pt modelId="{92DB3DA3-76DF-4DBE-BA34-56857ADF964C}" type="parTrans" cxnId="{53490B06-D73A-4424-94D6-3AC484798EAE}">
      <dgm:prSet/>
      <dgm:spPr/>
      <dgm:t>
        <a:bodyPr/>
        <a:lstStyle/>
        <a:p>
          <a:endParaRPr lang="en-US"/>
        </a:p>
      </dgm:t>
    </dgm:pt>
    <dgm:pt modelId="{65493FF3-3D0F-42C9-A968-CD35AE40CCDE}" type="sibTrans" cxnId="{53490B06-D73A-4424-94D6-3AC484798EAE}">
      <dgm:prSet/>
      <dgm:spPr/>
      <dgm:t>
        <a:bodyPr/>
        <a:lstStyle/>
        <a:p>
          <a:endParaRPr lang="en-US"/>
        </a:p>
      </dgm:t>
    </dgm:pt>
    <dgm:pt modelId="{5CF3175E-95AF-427C-A977-EFED6B90E404}">
      <dgm:prSet phldrT="[Text]"/>
      <dgm:spPr/>
      <dgm:t>
        <a:bodyPr/>
        <a:lstStyle/>
        <a:p>
          <a:r>
            <a:rPr lang="en-US" dirty="0"/>
            <a:t>Controlled Substances – separate storage</a:t>
          </a:r>
        </a:p>
      </dgm:t>
    </dgm:pt>
    <dgm:pt modelId="{564581BD-CD0B-471C-90D4-7DDCEF56FC4B}" type="parTrans" cxnId="{45EC4804-9131-4978-B0DC-4B3A688BC969}">
      <dgm:prSet/>
      <dgm:spPr/>
      <dgm:t>
        <a:bodyPr/>
        <a:lstStyle/>
        <a:p>
          <a:endParaRPr lang="en-US"/>
        </a:p>
      </dgm:t>
    </dgm:pt>
    <dgm:pt modelId="{BE613D03-E75B-421A-AF27-B46FFB3522D8}" type="sibTrans" cxnId="{45EC4804-9131-4978-B0DC-4B3A688BC969}">
      <dgm:prSet/>
      <dgm:spPr/>
      <dgm:t>
        <a:bodyPr/>
        <a:lstStyle/>
        <a:p>
          <a:endParaRPr lang="en-US"/>
        </a:p>
      </dgm:t>
    </dgm:pt>
    <dgm:pt modelId="{0D90C70C-DAF0-4AB1-A861-3560A87E6A35}" type="pres">
      <dgm:prSet presAssocID="{DF423D94-C48F-4AC8-A7EC-7A459AC5CB17}" presName="Name0" presStyleCnt="0">
        <dgm:presLayoutVars>
          <dgm:dir/>
          <dgm:resizeHandles val="exact"/>
        </dgm:presLayoutVars>
      </dgm:prSet>
      <dgm:spPr/>
    </dgm:pt>
    <dgm:pt modelId="{1080CE15-1D48-4784-B255-DD4F4D54A4B5}" type="pres">
      <dgm:prSet presAssocID="{0AE1205F-F48A-472B-B876-CC5B0B29F005}" presName="composite" presStyleCnt="0"/>
      <dgm:spPr/>
    </dgm:pt>
    <dgm:pt modelId="{0D382844-32BD-4B82-923F-481DF2A2DA37}" type="pres">
      <dgm:prSet presAssocID="{0AE1205F-F48A-472B-B876-CC5B0B29F005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55130C6-A7AA-4315-9F8E-09617D0A22CE}" type="pres">
      <dgm:prSet presAssocID="{0AE1205F-F48A-472B-B876-CC5B0B29F005}" presName="txNode" presStyleLbl="node1" presStyleIdx="0" presStyleCnt="4">
        <dgm:presLayoutVars>
          <dgm:bulletEnabled val="1"/>
        </dgm:presLayoutVars>
      </dgm:prSet>
      <dgm:spPr/>
    </dgm:pt>
    <dgm:pt modelId="{0E0296AE-DE1A-4960-9525-D4D5BA9B67C1}" type="pres">
      <dgm:prSet presAssocID="{0CD5C791-F993-465F-9292-D9C0A2F24140}" presName="sibTrans" presStyleLbl="sibTrans2D1" presStyleIdx="0" presStyleCnt="3"/>
      <dgm:spPr/>
    </dgm:pt>
    <dgm:pt modelId="{7E67C907-F4D2-47CD-988F-29CAFB203426}" type="pres">
      <dgm:prSet presAssocID="{0CD5C791-F993-465F-9292-D9C0A2F24140}" presName="connTx" presStyleLbl="sibTrans2D1" presStyleIdx="0" presStyleCnt="3"/>
      <dgm:spPr/>
    </dgm:pt>
    <dgm:pt modelId="{4B68A0E9-2A12-48CA-85C6-ACD53AA0C6B8}" type="pres">
      <dgm:prSet presAssocID="{640928FC-BA19-4F2E-AD80-7BE9BFB08BB6}" presName="composite" presStyleCnt="0"/>
      <dgm:spPr/>
    </dgm:pt>
    <dgm:pt modelId="{56E85590-0A13-429E-A2F5-A2C707DA079A}" type="pres">
      <dgm:prSet presAssocID="{640928FC-BA19-4F2E-AD80-7BE9BFB08BB6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EEB014-2207-4574-8DBC-9403C0FDD06E}" type="pres">
      <dgm:prSet presAssocID="{640928FC-BA19-4F2E-AD80-7BE9BFB08BB6}" presName="txNode" presStyleLbl="node1" presStyleIdx="1" presStyleCnt="4">
        <dgm:presLayoutVars>
          <dgm:bulletEnabled val="1"/>
        </dgm:presLayoutVars>
      </dgm:prSet>
      <dgm:spPr/>
    </dgm:pt>
    <dgm:pt modelId="{840B3607-A205-45C3-9374-47343EB74D28}" type="pres">
      <dgm:prSet presAssocID="{F8C77F29-513A-465D-96C7-A0E5D60DFF64}" presName="sibTrans" presStyleLbl="sibTrans2D1" presStyleIdx="1" presStyleCnt="3"/>
      <dgm:spPr/>
    </dgm:pt>
    <dgm:pt modelId="{6E48502B-7A1B-4999-9D71-10910311FA26}" type="pres">
      <dgm:prSet presAssocID="{F8C77F29-513A-465D-96C7-A0E5D60DFF64}" presName="connTx" presStyleLbl="sibTrans2D1" presStyleIdx="1" presStyleCnt="3"/>
      <dgm:spPr/>
    </dgm:pt>
    <dgm:pt modelId="{5577C6F2-4C0C-4CE0-BBEE-24ECD0636EA3}" type="pres">
      <dgm:prSet presAssocID="{9191BA6F-BCEE-4C75-8384-B3B9F25F880A}" presName="composite" presStyleCnt="0"/>
      <dgm:spPr/>
    </dgm:pt>
    <dgm:pt modelId="{2893E0EB-C541-4F95-9DBD-538D9D24FEFF}" type="pres">
      <dgm:prSet presAssocID="{9191BA6F-BCEE-4C75-8384-B3B9F25F880A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184D43-AE1E-413D-885D-FC6B79DB838C}" type="pres">
      <dgm:prSet presAssocID="{9191BA6F-BCEE-4C75-8384-B3B9F25F880A}" presName="txNode" presStyleLbl="node1" presStyleIdx="2" presStyleCnt="4">
        <dgm:presLayoutVars>
          <dgm:bulletEnabled val="1"/>
        </dgm:presLayoutVars>
      </dgm:prSet>
      <dgm:spPr/>
    </dgm:pt>
    <dgm:pt modelId="{DD2C2CE9-6579-401C-A410-D47867C93531}" type="pres">
      <dgm:prSet presAssocID="{354581A9-F040-43B6-BDBE-5A8362C5F00E}" presName="sibTrans" presStyleLbl="sibTrans2D1" presStyleIdx="2" presStyleCnt="3"/>
      <dgm:spPr/>
    </dgm:pt>
    <dgm:pt modelId="{0F3C7412-E1C2-4E68-B988-B33834BB0E77}" type="pres">
      <dgm:prSet presAssocID="{354581A9-F040-43B6-BDBE-5A8362C5F00E}" presName="connTx" presStyleLbl="sibTrans2D1" presStyleIdx="2" presStyleCnt="3"/>
      <dgm:spPr/>
    </dgm:pt>
    <dgm:pt modelId="{2EAC1833-B57E-4296-80FE-E5152665915A}" type="pres">
      <dgm:prSet presAssocID="{DB4B451D-5E0A-4026-83E9-D94A9F31080A}" presName="composite" presStyleCnt="0"/>
      <dgm:spPr/>
    </dgm:pt>
    <dgm:pt modelId="{06E4D0C2-0762-48F8-A15D-E90052FAB192}" type="pres">
      <dgm:prSet presAssocID="{DB4B451D-5E0A-4026-83E9-D94A9F31080A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D2979E-C0DD-44B0-8089-7A9A21D7ABF5}" type="pres">
      <dgm:prSet presAssocID="{DB4B451D-5E0A-4026-83E9-D94A9F31080A}" presName="txNode" presStyleLbl="node1" presStyleIdx="3" presStyleCnt="4">
        <dgm:presLayoutVars>
          <dgm:bulletEnabled val="1"/>
        </dgm:presLayoutVars>
      </dgm:prSet>
      <dgm:spPr/>
    </dgm:pt>
  </dgm:ptLst>
  <dgm:cxnLst>
    <dgm:cxn modelId="{8C92B502-B4D9-4416-8F60-741A888A6B44}" type="presOf" srcId="{DF423D94-C48F-4AC8-A7EC-7A459AC5CB17}" destId="{0D90C70C-DAF0-4AB1-A861-3560A87E6A35}" srcOrd="0" destOrd="0" presId="urn:microsoft.com/office/officeart/2005/8/layout/hProcess10"/>
    <dgm:cxn modelId="{45EC4804-9131-4978-B0DC-4B3A688BC969}" srcId="{DB4B451D-5E0A-4026-83E9-D94A9F31080A}" destId="{5CF3175E-95AF-427C-A977-EFED6B90E404}" srcOrd="1" destOrd="0" parTransId="{564581BD-CD0B-471C-90D4-7DDCEF56FC4B}" sibTransId="{BE613D03-E75B-421A-AF27-B46FFB3522D8}"/>
    <dgm:cxn modelId="{53490B06-D73A-4424-94D6-3AC484798EAE}" srcId="{DB4B451D-5E0A-4026-83E9-D94A9F31080A}" destId="{B239B0F2-9A75-4E17-A2F5-A421E116221C}" srcOrd="0" destOrd="0" parTransId="{92DB3DA3-76DF-4DBE-BA34-56857ADF964C}" sibTransId="{65493FF3-3D0F-42C9-A968-CD35AE40CCDE}"/>
    <dgm:cxn modelId="{AF84AD0D-8D27-4401-9BC1-3E6150A87BAC}" type="presOf" srcId="{0AE1205F-F48A-472B-B876-CC5B0B29F005}" destId="{D55130C6-A7AA-4315-9F8E-09617D0A22CE}" srcOrd="0" destOrd="0" presId="urn:microsoft.com/office/officeart/2005/8/layout/hProcess10"/>
    <dgm:cxn modelId="{36430318-AEAC-498F-8EE9-7DB0BDB613CE}" srcId="{0AE1205F-F48A-472B-B876-CC5B0B29F005}" destId="{94B2629D-6243-486D-A0FC-35FB30E05F45}" srcOrd="0" destOrd="0" parTransId="{374CB3F5-0212-4945-BDC9-88CCDBB3AB31}" sibTransId="{4D034B1B-3B2B-465B-B238-90973520A808}"/>
    <dgm:cxn modelId="{3E832229-AB06-4AA3-95D8-081D3FF34E8A}" type="presOf" srcId="{AFA71E8C-CB35-409E-804F-60855DBA1C35}" destId="{D55130C6-A7AA-4315-9F8E-09617D0A22CE}" srcOrd="0" destOrd="2" presId="urn:microsoft.com/office/officeart/2005/8/layout/hProcess10"/>
    <dgm:cxn modelId="{73C96D32-E824-49E9-A9AB-8FB0DE958A76}" srcId="{DF423D94-C48F-4AC8-A7EC-7A459AC5CB17}" destId="{DB4B451D-5E0A-4026-83E9-D94A9F31080A}" srcOrd="3" destOrd="0" parTransId="{B8186B10-6DF1-4FC2-AA53-A8048D74A7C4}" sibTransId="{FB3E4409-34DE-44D6-A3E4-4165F51638F2}"/>
    <dgm:cxn modelId="{FCBE3E33-0015-4856-9DBC-3DDD242FC53B}" srcId="{DF423D94-C48F-4AC8-A7EC-7A459AC5CB17}" destId="{9191BA6F-BCEE-4C75-8384-B3B9F25F880A}" srcOrd="2" destOrd="0" parTransId="{915146CE-8645-4231-97D9-976F63743E05}" sibTransId="{354581A9-F040-43B6-BDBE-5A8362C5F00E}"/>
    <dgm:cxn modelId="{B3CE9536-5AA8-4A6C-A0E6-11E193E22C9B}" type="presOf" srcId="{B239B0F2-9A75-4E17-A2F5-A421E116221C}" destId="{8BD2979E-C0DD-44B0-8089-7A9A21D7ABF5}" srcOrd="0" destOrd="1" presId="urn:microsoft.com/office/officeart/2005/8/layout/hProcess10"/>
    <dgm:cxn modelId="{7EBB6F37-A51B-40F3-BEA7-E22F580F2848}" type="presOf" srcId="{F8C77F29-513A-465D-96C7-A0E5D60DFF64}" destId="{6E48502B-7A1B-4999-9D71-10910311FA26}" srcOrd="1" destOrd="0" presId="urn:microsoft.com/office/officeart/2005/8/layout/hProcess10"/>
    <dgm:cxn modelId="{E1F60D3B-8745-474A-951C-7B80F7448E36}" type="presOf" srcId="{C842BC06-62FC-4B5D-9EBE-560AFE72E450}" destId="{63EEB014-2207-4574-8DBC-9403C0FDD06E}" srcOrd="0" destOrd="2" presId="urn:microsoft.com/office/officeart/2005/8/layout/hProcess10"/>
    <dgm:cxn modelId="{D28A6C44-F386-4F83-A64C-B88F3922081E}" srcId="{640928FC-BA19-4F2E-AD80-7BE9BFB08BB6}" destId="{B5D3A5A4-0C8B-4AF0-A719-A13BF7F9B33C}" srcOrd="0" destOrd="0" parTransId="{70C9591D-5E16-4CD0-BFED-07D63E5B78E1}" sibTransId="{02FE6957-4BCB-4576-80CC-E8519D0004D8}"/>
    <dgm:cxn modelId="{70CEC345-6C2A-46DA-8007-36966E6E4300}" type="presOf" srcId="{5CF3175E-95AF-427C-A977-EFED6B90E404}" destId="{8BD2979E-C0DD-44B0-8089-7A9A21D7ABF5}" srcOrd="0" destOrd="2" presId="urn:microsoft.com/office/officeart/2005/8/layout/hProcess10"/>
    <dgm:cxn modelId="{C47CFF47-1EF6-425B-B2B0-678F65B70374}" srcId="{9191BA6F-BCEE-4C75-8384-B3B9F25F880A}" destId="{832B20A1-2214-49EF-B9F0-B55B26DC61D2}" srcOrd="0" destOrd="0" parTransId="{2F4235BF-1A49-4022-9F45-45390D4A1B33}" sibTransId="{187C9D8B-D4D1-4011-ABEE-FE70FF2C9CAD}"/>
    <dgm:cxn modelId="{B27A284E-D4B0-4320-9853-8C7661ECFE7C}" type="presOf" srcId="{354581A9-F040-43B6-BDBE-5A8362C5F00E}" destId="{0F3C7412-E1C2-4E68-B988-B33834BB0E77}" srcOrd="1" destOrd="0" presId="urn:microsoft.com/office/officeart/2005/8/layout/hProcess10"/>
    <dgm:cxn modelId="{71A2EC51-C1B7-4D52-AAB7-C7ABB54FEF5A}" type="presOf" srcId="{94B2629D-6243-486D-A0FC-35FB30E05F45}" destId="{D55130C6-A7AA-4315-9F8E-09617D0A22CE}" srcOrd="0" destOrd="1" presId="urn:microsoft.com/office/officeart/2005/8/layout/hProcess10"/>
    <dgm:cxn modelId="{FC7CCC54-EFFA-4D83-8B4E-F69E328621F0}" type="presOf" srcId="{9FD6C58C-D526-4461-A2C1-7578B2792DD6}" destId="{8E184D43-AE1E-413D-885D-FC6B79DB838C}" srcOrd="0" destOrd="2" presId="urn:microsoft.com/office/officeart/2005/8/layout/hProcess10"/>
    <dgm:cxn modelId="{4E7F876B-7EF7-4AC7-B9D4-EBFB5810F203}" srcId="{9191BA6F-BCEE-4C75-8384-B3B9F25F880A}" destId="{9FD6C58C-D526-4461-A2C1-7578B2792DD6}" srcOrd="1" destOrd="0" parTransId="{A7F70224-1291-491E-B37D-4B9F9FDAC939}" sibTransId="{BBB0578A-5AFA-4D3C-965F-07DEF813AF70}"/>
    <dgm:cxn modelId="{D42E646D-E305-45D5-A3B1-FA040D2D32CF}" type="presOf" srcId="{F8C77F29-513A-465D-96C7-A0E5D60DFF64}" destId="{840B3607-A205-45C3-9374-47343EB74D28}" srcOrd="0" destOrd="0" presId="urn:microsoft.com/office/officeart/2005/8/layout/hProcess10"/>
    <dgm:cxn modelId="{2FF9806E-ED1E-4298-AB6E-2D42BC91C662}" type="presOf" srcId="{B5D3A5A4-0C8B-4AF0-A719-A13BF7F9B33C}" destId="{63EEB014-2207-4574-8DBC-9403C0FDD06E}" srcOrd="0" destOrd="1" presId="urn:microsoft.com/office/officeart/2005/8/layout/hProcess10"/>
    <dgm:cxn modelId="{2D77746F-356E-424C-9A6A-25379E14EE56}" type="presOf" srcId="{640928FC-BA19-4F2E-AD80-7BE9BFB08BB6}" destId="{63EEB014-2207-4574-8DBC-9403C0FDD06E}" srcOrd="0" destOrd="0" presId="urn:microsoft.com/office/officeart/2005/8/layout/hProcess10"/>
    <dgm:cxn modelId="{0C94D273-B5A5-49BB-A005-B0852CAA7C01}" srcId="{DF423D94-C48F-4AC8-A7EC-7A459AC5CB17}" destId="{0AE1205F-F48A-472B-B876-CC5B0B29F005}" srcOrd="0" destOrd="0" parTransId="{A690D7F7-97E3-4F07-9C24-1014CBE0DC47}" sibTransId="{0CD5C791-F993-465F-9292-D9C0A2F24140}"/>
    <dgm:cxn modelId="{0611F576-DEF3-4D45-B544-63820241B3D8}" srcId="{DF423D94-C48F-4AC8-A7EC-7A459AC5CB17}" destId="{640928FC-BA19-4F2E-AD80-7BE9BFB08BB6}" srcOrd="1" destOrd="0" parTransId="{8CDE1471-5667-40E7-B9DC-3C012CDD9C2C}" sibTransId="{F8C77F29-513A-465D-96C7-A0E5D60DFF64}"/>
    <dgm:cxn modelId="{3A453E7C-983E-4F3D-BC2B-3493172E1EFE}" type="presOf" srcId="{DB4B451D-5E0A-4026-83E9-D94A9F31080A}" destId="{8BD2979E-C0DD-44B0-8089-7A9A21D7ABF5}" srcOrd="0" destOrd="0" presId="urn:microsoft.com/office/officeart/2005/8/layout/hProcess10"/>
    <dgm:cxn modelId="{352CB17D-C2E4-4FF8-A8CA-4B4A6C916E56}" type="presOf" srcId="{0CD5C791-F993-465F-9292-D9C0A2F24140}" destId="{0E0296AE-DE1A-4960-9525-D4D5BA9B67C1}" srcOrd="0" destOrd="0" presId="urn:microsoft.com/office/officeart/2005/8/layout/hProcess10"/>
    <dgm:cxn modelId="{FF494F8A-2052-463C-A144-1055E2A30689}" srcId="{0AE1205F-F48A-472B-B876-CC5B0B29F005}" destId="{AFA71E8C-CB35-409E-804F-60855DBA1C35}" srcOrd="1" destOrd="0" parTransId="{028D2432-B752-492A-8CA6-7A5B9117366B}" sibTransId="{6868CD14-63F5-4182-B6F4-C29C26C73662}"/>
    <dgm:cxn modelId="{7224F897-2C63-4684-A73B-02717D57B095}" type="presOf" srcId="{0CD5C791-F993-465F-9292-D9C0A2F24140}" destId="{7E67C907-F4D2-47CD-988F-29CAFB203426}" srcOrd="1" destOrd="0" presId="urn:microsoft.com/office/officeart/2005/8/layout/hProcess10"/>
    <dgm:cxn modelId="{6D476EA4-5042-4F23-A0F9-B20826C5FB71}" type="presOf" srcId="{354581A9-F040-43B6-BDBE-5A8362C5F00E}" destId="{DD2C2CE9-6579-401C-A410-D47867C93531}" srcOrd="0" destOrd="0" presId="urn:microsoft.com/office/officeart/2005/8/layout/hProcess10"/>
    <dgm:cxn modelId="{A2130EAF-FBE1-48DC-A11D-CA8110313D64}" type="presOf" srcId="{9191BA6F-BCEE-4C75-8384-B3B9F25F880A}" destId="{8E184D43-AE1E-413D-885D-FC6B79DB838C}" srcOrd="0" destOrd="0" presId="urn:microsoft.com/office/officeart/2005/8/layout/hProcess10"/>
    <dgm:cxn modelId="{81B173E3-1AD9-4BD0-9A11-A2066E5CC64B}" type="presOf" srcId="{832B20A1-2214-49EF-B9F0-B55B26DC61D2}" destId="{8E184D43-AE1E-413D-885D-FC6B79DB838C}" srcOrd="0" destOrd="1" presId="urn:microsoft.com/office/officeart/2005/8/layout/hProcess10"/>
    <dgm:cxn modelId="{D85780F7-94A1-46B9-A899-696A2F6924D8}" srcId="{640928FC-BA19-4F2E-AD80-7BE9BFB08BB6}" destId="{C842BC06-62FC-4B5D-9EBE-560AFE72E450}" srcOrd="1" destOrd="0" parTransId="{949B67A4-6D46-4A7B-9AB0-1FFECDB025CA}" sibTransId="{9CE33AB9-302B-46DB-B721-C0DD5D95AF78}"/>
    <dgm:cxn modelId="{C059505E-66C0-40D8-BEE9-8A3396B28A79}" type="presParOf" srcId="{0D90C70C-DAF0-4AB1-A861-3560A87E6A35}" destId="{1080CE15-1D48-4784-B255-DD4F4D54A4B5}" srcOrd="0" destOrd="0" presId="urn:microsoft.com/office/officeart/2005/8/layout/hProcess10"/>
    <dgm:cxn modelId="{F1EEFDFC-5BE8-4A1F-AE97-B9C0C8D3F1EB}" type="presParOf" srcId="{1080CE15-1D48-4784-B255-DD4F4D54A4B5}" destId="{0D382844-32BD-4B82-923F-481DF2A2DA37}" srcOrd="0" destOrd="0" presId="urn:microsoft.com/office/officeart/2005/8/layout/hProcess10"/>
    <dgm:cxn modelId="{97A98C0F-8797-4F99-8617-ADDEFC35DBC8}" type="presParOf" srcId="{1080CE15-1D48-4784-B255-DD4F4D54A4B5}" destId="{D55130C6-A7AA-4315-9F8E-09617D0A22CE}" srcOrd="1" destOrd="0" presId="urn:microsoft.com/office/officeart/2005/8/layout/hProcess10"/>
    <dgm:cxn modelId="{74C6780D-E69F-499A-A936-63ECA6717ED4}" type="presParOf" srcId="{0D90C70C-DAF0-4AB1-A861-3560A87E6A35}" destId="{0E0296AE-DE1A-4960-9525-D4D5BA9B67C1}" srcOrd="1" destOrd="0" presId="urn:microsoft.com/office/officeart/2005/8/layout/hProcess10"/>
    <dgm:cxn modelId="{EE4D5FA3-2D4B-4E06-88F5-9E7BB6DC7835}" type="presParOf" srcId="{0E0296AE-DE1A-4960-9525-D4D5BA9B67C1}" destId="{7E67C907-F4D2-47CD-988F-29CAFB203426}" srcOrd="0" destOrd="0" presId="urn:microsoft.com/office/officeart/2005/8/layout/hProcess10"/>
    <dgm:cxn modelId="{01B31FB9-AA5A-4A6E-BEF7-C0FD83E41BC4}" type="presParOf" srcId="{0D90C70C-DAF0-4AB1-A861-3560A87E6A35}" destId="{4B68A0E9-2A12-48CA-85C6-ACD53AA0C6B8}" srcOrd="2" destOrd="0" presId="urn:microsoft.com/office/officeart/2005/8/layout/hProcess10"/>
    <dgm:cxn modelId="{55B8563D-0C6B-4154-B290-AADA5BE39E53}" type="presParOf" srcId="{4B68A0E9-2A12-48CA-85C6-ACD53AA0C6B8}" destId="{56E85590-0A13-429E-A2F5-A2C707DA079A}" srcOrd="0" destOrd="0" presId="urn:microsoft.com/office/officeart/2005/8/layout/hProcess10"/>
    <dgm:cxn modelId="{4CE77F3E-00C6-41B5-9ED5-3F19851AFBD3}" type="presParOf" srcId="{4B68A0E9-2A12-48CA-85C6-ACD53AA0C6B8}" destId="{63EEB014-2207-4574-8DBC-9403C0FDD06E}" srcOrd="1" destOrd="0" presId="urn:microsoft.com/office/officeart/2005/8/layout/hProcess10"/>
    <dgm:cxn modelId="{F1781558-EDA6-4BA5-9529-D1E0D08F94CC}" type="presParOf" srcId="{0D90C70C-DAF0-4AB1-A861-3560A87E6A35}" destId="{840B3607-A205-45C3-9374-47343EB74D28}" srcOrd="3" destOrd="0" presId="urn:microsoft.com/office/officeart/2005/8/layout/hProcess10"/>
    <dgm:cxn modelId="{30D036EB-4E7C-42E2-925C-04350A3FE56F}" type="presParOf" srcId="{840B3607-A205-45C3-9374-47343EB74D28}" destId="{6E48502B-7A1B-4999-9D71-10910311FA26}" srcOrd="0" destOrd="0" presId="urn:microsoft.com/office/officeart/2005/8/layout/hProcess10"/>
    <dgm:cxn modelId="{1A6AC5AE-88DA-43D2-A522-20F8BBFA4433}" type="presParOf" srcId="{0D90C70C-DAF0-4AB1-A861-3560A87E6A35}" destId="{5577C6F2-4C0C-4CE0-BBEE-24ECD0636EA3}" srcOrd="4" destOrd="0" presId="urn:microsoft.com/office/officeart/2005/8/layout/hProcess10"/>
    <dgm:cxn modelId="{1A9C3250-412F-4285-AE08-B228E65FEC69}" type="presParOf" srcId="{5577C6F2-4C0C-4CE0-BBEE-24ECD0636EA3}" destId="{2893E0EB-C541-4F95-9DBD-538D9D24FEFF}" srcOrd="0" destOrd="0" presId="urn:microsoft.com/office/officeart/2005/8/layout/hProcess10"/>
    <dgm:cxn modelId="{6F64A511-4985-4D1F-9615-69BAC44C21F3}" type="presParOf" srcId="{5577C6F2-4C0C-4CE0-BBEE-24ECD0636EA3}" destId="{8E184D43-AE1E-413D-885D-FC6B79DB838C}" srcOrd="1" destOrd="0" presId="urn:microsoft.com/office/officeart/2005/8/layout/hProcess10"/>
    <dgm:cxn modelId="{F8480BCC-6EF7-4635-BEA8-7BE903E18F08}" type="presParOf" srcId="{0D90C70C-DAF0-4AB1-A861-3560A87E6A35}" destId="{DD2C2CE9-6579-401C-A410-D47867C93531}" srcOrd="5" destOrd="0" presId="urn:microsoft.com/office/officeart/2005/8/layout/hProcess10"/>
    <dgm:cxn modelId="{DDF42652-F7AE-4067-A0F7-3E967DECC785}" type="presParOf" srcId="{DD2C2CE9-6579-401C-A410-D47867C93531}" destId="{0F3C7412-E1C2-4E68-B988-B33834BB0E77}" srcOrd="0" destOrd="0" presId="urn:microsoft.com/office/officeart/2005/8/layout/hProcess10"/>
    <dgm:cxn modelId="{18EE6956-7B22-416B-95DD-83B60596EBF0}" type="presParOf" srcId="{0D90C70C-DAF0-4AB1-A861-3560A87E6A35}" destId="{2EAC1833-B57E-4296-80FE-E5152665915A}" srcOrd="6" destOrd="0" presId="urn:microsoft.com/office/officeart/2005/8/layout/hProcess10"/>
    <dgm:cxn modelId="{497536B2-6492-4D83-9258-C4FF64131910}" type="presParOf" srcId="{2EAC1833-B57E-4296-80FE-E5152665915A}" destId="{06E4D0C2-0762-48F8-A15D-E90052FAB192}" srcOrd="0" destOrd="0" presId="urn:microsoft.com/office/officeart/2005/8/layout/hProcess10"/>
    <dgm:cxn modelId="{6CBD0EC7-C31A-443B-8710-734CC8938C43}" type="presParOf" srcId="{2EAC1833-B57E-4296-80FE-E5152665915A}" destId="{8BD2979E-C0DD-44B0-8089-7A9A21D7ABF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82844-32BD-4B82-923F-481DF2A2DA37}">
      <dsp:nvSpPr>
        <dsp:cNvPr id="0" name=""/>
        <dsp:cNvSpPr/>
      </dsp:nvSpPr>
      <dsp:spPr>
        <a:xfrm>
          <a:off x="1472" y="234402"/>
          <a:ext cx="1917109" cy="19171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130C6-A7AA-4315-9F8E-09617D0A22CE}">
      <dsp:nvSpPr>
        <dsp:cNvPr id="0" name=""/>
        <dsp:cNvSpPr/>
      </dsp:nvSpPr>
      <dsp:spPr>
        <a:xfrm>
          <a:off x="313560" y="1384668"/>
          <a:ext cx="1917109" cy="191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Flammability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Number one storage priority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Should be in a flammable cabinet</a:t>
          </a:r>
        </a:p>
      </dsp:txBody>
      <dsp:txXfrm>
        <a:off x="369710" y="1440818"/>
        <a:ext cx="1804809" cy="1804809"/>
      </dsp:txXfrm>
    </dsp:sp>
    <dsp:sp modelId="{0E0296AE-DE1A-4960-9525-D4D5BA9B67C1}">
      <dsp:nvSpPr>
        <dsp:cNvPr id="0" name=""/>
        <dsp:cNvSpPr/>
      </dsp:nvSpPr>
      <dsp:spPr>
        <a:xfrm>
          <a:off x="2287860" y="962629"/>
          <a:ext cx="369277" cy="460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87860" y="1054760"/>
        <a:ext cx="258494" cy="276392"/>
      </dsp:txXfrm>
    </dsp:sp>
    <dsp:sp modelId="{56E85590-0A13-429E-A2F5-A2C707DA079A}">
      <dsp:nvSpPr>
        <dsp:cNvPr id="0" name=""/>
        <dsp:cNvSpPr/>
      </dsp:nvSpPr>
      <dsp:spPr>
        <a:xfrm>
          <a:off x="2973661" y="234402"/>
          <a:ext cx="1917109" cy="19171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EB014-2207-4574-8DBC-9403C0FDD06E}">
      <dsp:nvSpPr>
        <dsp:cNvPr id="0" name=""/>
        <dsp:cNvSpPr/>
      </dsp:nvSpPr>
      <dsp:spPr>
        <a:xfrm>
          <a:off x="3285749" y="1384668"/>
          <a:ext cx="1917109" cy="191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Isolate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If it will contribute to a fire, isolate it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Oxidizers, combustibles</a:t>
          </a:r>
        </a:p>
      </dsp:txBody>
      <dsp:txXfrm>
        <a:off x="3341899" y="1440818"/>
        <a:ext cx="1804809" cy="1804809"/>
      </dsp:txXfrm>
    </dsp:sp>
    <dsp:sp modelId="{840B3607-A205-45C3-9374-47343EB74D28}">
      <dsp:nvSpPr>
        <dsp:cNvPr id="0" name=""/>
        <dsp:cNvSpPr/>
      </dsp:nvSpPr>
      <dsp:spPr>
        <a:xfrm>
          <a:off x="5260049" y="962629"/>
          <a:ext cx="369277" cy="460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60049" y="1054760"/>
        <a:ext cx="258494" cy="276392"/>
      </dsp:txXfrm>
    </dsp:sp>
    <dsp:sp modelId="{2893E0EB-C541-4F95-9DBD-538D9D24FEFF}">
      <dsp:nvSpPr>
        <dsp:cNvPr id="0" name=""/>
        <dsp:cNvSpPr/>
      </dsp:nvSpPr>
      <dsp:spPr>
        <a:xfrm>
          <a:off x="5945850" y="234402"/>
          <a:ext cx="1917109" cy="19171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84D43-AE1E-413D-885D-FC6B79DB838C}">
      <dsp:nvSpPr>
        <dsp:cNvPr id="0" name=""/>
        <dsp:cNvSpPr/>
      </dsp:nvSpPr>
      <dsp:spPr>
        <a:xfrm>
          <a:off x="6257938" y="1384668"/>
          <a:ext cx="1917109" cy="191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Corrosivity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Acids/Bases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Some acids need separate storage</a:t>
          </a:r>
        </a:p>
      </dsp:txBody>
      <dsp:txXfrm>
        <a:off x="6314088" y="1440818"/>
        <a:ext cx="1804809" cy="1804809"/>
      </dsp:txXfrm>
    </dsp:sp>
    <dsp:sp modelId="{DD2C2CE9-6579-401C-A410-D47867C93531}">
      <dsp:nvSpPr>
        <dsp:cNvPr id="0" name=""/>
        <dsp:cNvSpPr/>
      </dsp:nvSpPr>
      <dsp:spPr>
        <a:xfrm>
          <a:off x="8232238" y="962629"/>
          <a:ext cx="369277" cy="460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232238" y="1054760"/>
        <a:ext cx="258494" cy="276392"/>
      </dsp:txXfrm>
    </dsp:sp>
    <dsp:sp modelId="{06E4D0C2-0762-48F8-A15D-E90052FAB192}">
      <dsp:nvSpPr>
        <dsp:cNvPr id="0" name=""/>
        <dsp:cNvSpPr/>
      </dsp:nvSpPr>
      <dsp:spPr>
        <a:xfrm>
          <a:off x="8918039" y="234402"/>
          <a:ext cx="1917109" cy="19171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2979E-C0DD-44B0-8089-7A9A21D7ABF5}">
      <dsp:nvSpPr>
        <dsp:cNvPr id="0" name=""/>
        <dsp:cNvSpPr/>
      </dsp:nvSpPr>
      <dsp:spPr>
        <a:xfrm>
          <a:off x="9230127" y="1384668"/>
          <a:ext cx="1917109" cy="191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Toxicity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Prevent Release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Controlled Substances – separate storage</a:t>
          </a:r>
        </a:p>
      </dsp:txBody>
      <dsp:txXfrm>
        <a:off x="9286277" y="1440818"/>
        <a:ext cx="1804809" cy="180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9C3284-1DDA-46D1-B346-6D049C15E072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4939DD-4BBC-4D8F-8A4C-707D8547E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safetypro.com/Topics/CRA/Understanding_In_Vitro_and_In_Vivo_Toxicology_Testing_for_Chemical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11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Section 2: </a:t>
            </a:r>
            <a:r>
              <a:rPr lang="en-US" dirty="0" err="1"/>
              <a:t>butyllithium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Section 6 – Thallium (I)</a:t>
            </a:r>
            <a:r>
              <a:rPr lang="en-US" baseline="0" dirty="0"/>
              <a:t> nitrate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Section 6 – Thallium (I)</a:t>
            </a:r>
            <a:r>
              <a:rPr lang="en-US" baseline="0" dirty="0"/>
              <a:t> nitrate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Section 7 –</a:t>
            </a:r>
            <a:r>
              <a:rPr lang="en-US" baseline="0" dirty="0"/>
              <a:t>  10-15% sodium hypochlorite (household bleach is 3-8%)</a:t>
            </a:r>
          </a:p>
          <a:p>
            <a:pPr marL="631908" lvl="1" indent="-174708">
              <a:buFontTx/>
              <a:buChar char="-"/>
            </a:pPr>
            <a:r>
              <a:rPr lang="en-US" baseline="0" dirty="0"/>
              <a:t>Note storage temp recommendation 2-8C, not expected based on household bleach usage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Section 10 – THF tetrahydrofuran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6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43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8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Flammability.</a:t>
            </a:r>
            <a:r>
              <a:rPr lang="en-US" sz="2000" dirty="0"/>
              <a:t> When establishing a storage scheme, the number one consideration should be the flammability characteristics of the material. If the material is flammable, it should be stored in a flammable cabinet.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Isolate.</a:t>
            </a:r>
            <a:r>
              <a:rPr lang="en-US" sz="2000" dirty="0"/>
              <a:t> If the material will contribute significantly to a fire (e.g., oxidizers), it should be isolated from the flammables. If there were a fire in the laboratory and response to the fire with water would exaggerate the situation, isolate the water reactive material away from contact with water.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Corrosivity</a:t>
            </a:r>
            <a:r>
              <a:rPr lang="en-US" sz="2000" dirty="0"/>
              <a:t>. Next look at the </a:t>
            </a:r>
            <a:r>
              <a:rPr lang="en-US" sz="2000" dirty="0" err="1"/>
              <a:t>corrosivity</a:t>
            </a:r>
            <a:r>
              <a:rPr lang="en-US" sz="2000" dirty="0"/>
              <a:t> of the material, and store accordingly.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Toxicity</a:t>
            </a:r>
            <a:r>
              <a:rPr lang="en-US" sz="2000" dirty="0"/>
              <a:t>. Finally, consider the toxicity of the material, with particular attention paid to regulated materials. In some cases, this may mean that certain chemicals will be isolated within a storage area. For example, a material that is an extreme poison but is also flammable, should be locked away in the flammable storage cabinet to protect it against accidental release.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2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Fusible link: melts at 74C to</a:t>
            </a:r>
            <a:r>
              <a:rPr lang="en-US" baseline="0" dirty="0"/>
              <a:t> automatically close the door and protect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different GHS definitions of </a:t>
            </a:r>
            <a:r>
              <a:rPr lang="en-US" dirty="0" err="1"/>
              <a:t>corrosivity</a:t>
            </a:r>
            <a:r>
              <a:rPr lang="en-US" dirty="0"/>
              <a:t>, not just pH:</a:t>
            </a:r>
          </a:p>
          <a:p>
            <a:r>
              <a:rPr lang="en-US" dirty="0"/>
              <a:t>-Human experience showing irreversible damage to the skin;</a:t>
            </a:r>
          </a:p>
          <a:p>
            <a:r>
              <a:rPr lang="en-US" dirty="0"/>
              <a:t>-Structure/activity or structure property relationship to a substance or mixture already classified as corrosive;</a:t>
            </a:r>
          </a:p>
          <a:p>
            <a:r>
              <a:rPr lang="en-US" dirty="0"/>
              <a:t>-pH extremes of &lt;=2 </a:t>
            </a:r>
            <a:r>
              <a:rPr lang="en-US" b="1" dirty="0"/>
              <a:t>and</a:t>
            </a:r>
            <a:r>
              <a:rPr lang="en-US" dirty="0"/>
              <a:t> &gt;=11.5 including acid/alkali reserve capacity;</a:t>
            </a:r>
          </a:p>
          <a:p>
            <a:r>
              <a:rPr lang="en-US" dirty="0"/>
              <a:t>-Positive results in a valid and accepted i</a:t>
            </a:r>
            <a:r>
              <a:rPr lang="en-US" dirty="0">
                <a:hlinkClick r:id="rId3"/>
              </a:rPr>
              <a:t>n vitro skin corrosion test</a:t>
            </a:r>
            <a:r>
              <a:rPr lang="en-US" dirty="0"/>
              <a:t>; or</a:t>
            </a:r>
          </a:p>
          <a:p>
            <a:r>
              <a:rPr lang="en-US" dirty="0"/>
              <a:t>-Animal experience or test data that indicate that the substance/mixture causes irreversible damage to the skin following exposure of up to 4 hours. </a:t>
            </a:r>
          </a:p>
          <a:p>
            <a:endParaRPr lang="en-US" dirty="0"/>
          </a:p>
          <a:p>
            <a:r>
              <a:rPr lang="en-US" dirty="0"/>
              <a:t>Why</a:t>
            </a:r>
            <a:r>
              <a:rPr lang="en-US" baseline="0" dirty="0"/>
              <a:t> different acid types apart?</a:t>
            </a:r>
          </a:p>
          <a:p>
            <a:r>
              <a:rPr lang="en-US" dirty="0"/>
              <a:t>-Mineral</a:t>
            </a:r>
            <a:r>
              <a:rPr lang="en-US" baseline="0" dirty="0"/>
              <a:t> acids require a corrosive proof cabinet, and react with organic material</a:t>
            </a:r>
          </a:p>
          <a:p>
            <a:r>
              <a:rPr lang="en-US" baseline="0" dirty="0"/>
              <a:t>-Organic acids can be flammable (glacial acetic) and since they are not fully soluble in water, are often in flammable solvents</a:t>
            </a:r>
          </a:p>
          <a:p>
            <a:r>
              <a:rPr lang="en-US" baseline="0" dirty="0"/>
              <a:t>-Oxidizing acids would accelerate a fire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Perchloric</a:t>
            </a:r>
            <a:r>
              <a:rPr lang="en-US" baseline="0" dirty="0"/>
              <a:t> acid – strong oxidizer when heated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939DD-4BBC-4D8F-8A4C-707D8547EF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ucr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hslaboratory@ucr.edu" TargetMode="External"/><Relationship Id="rId5" Type="http://schemas.openxmlformats.org/officeDocument/2006/relationships/hyperlink" Target="https://lsdm.ucop.edu/" TargetMode="External"/><Relationship Id="rId4" Type="http://schemas.openxmlformats.org/officeDocument/2006/relationships/hyperlink" Target="https://ehs.ucr.edu/laboratory/chemical-hygiene-pla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Intro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571500" y="905427"/>
            <a:ext cx="9113298" cy="4823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latin typeface="Calibri" panose="020F0502020204030204" pitchFamily="34" charset="0"/>
              </a:rPr>
              <a:t>EH&amp;S: Environmental Health &amp; Safety</a:t>
            </a:r>
          </a:p>
          <a:p>
            <a:pPr marL="800100" lvl="1" indent="-342900"/>
            <a:r>
              <a:rPr lang="en-US" sz="2200" dirty="0">
                <a:latin typeface="Calibri" panose="020F0502020204030204" pitchFamily="34" charset="0"/>
              </a:rPr>
              <a:t>Mission Statement: Provide expertise to strengthen the culture of safety and responsibility across the campus community.</a:t>
            </a:r>
          </a:p>
          <a:p>
            <a:pPr marL="800100" lvl="1" indent="-342900"/>
            <a:r>
              <a:rPr lang="en-US" sz="2200" dirty="0">
                <a:latin typeface="Calibri" panose="020F0502020204030204" pitchFamily="34" charset="0"/>
              </a:rPr>
              <a:t>Chemical/Bio/Radiation Safety, fume hood </a:t>
            </a:r>
            <a:r>
              <a:rPr lang="en-US" sz="2200" dirty="0" err="1">
                <a:latin typeface="Calibri" panose="020F0502020204030204" pitchFamily="34" charset="0"/>
              </a:rPr>
              <a:t>testing,Hazardous</a:t>
            </a:r>
            <a:r>
              <a:rPr lang="en-US" sz="2200" dirty="0">
                <a:latin typeface="Calibri" panose="020F0502020204030204" pitchFamily="34" charset="0"/>
              </a:rPr>
              <a:t> Waste Pickups, PPE fittings, </a:t>
            </a:r>
            <a:r>
              <a:rPr lang="en-US" sz="2200" dirty="0" err="1">
                <a:latin typeface="Calibri" panose="020F0502020204030204" pitchFamily="34" charset="0"/>
              </a:rPr>
              <a:t>etc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/>
            <a:r>
              <a:rPr lang="en-US" sz="2200" dirty="0">
                <a:latin typeface="Calibri" panose="020F0502020204030204" pitchFamily="34" charset="0"/>
              </a:rPr>
              <a:t>Need help with something safety? Call us!</a:t>
            </a:r>
          </a:p>
          <a:p>
            <a:pPr marL="342900" indent="-342900"/>
            <a:r>
              <a:rPr lang="en-US" sz="2400" dirty="0">
                <a:latin typeface="Calibri" panose="020F0502020204030204" pitchFamily="34" charset="0"/>
              </a:rPr>
              <a:t>Patrick </a:t>
            </a:r>
            <a:r>
              <a:rPr lang="en-US" sz="2400" dirty="0" err="1">
                <a:latin typeface="Calibri" panose="020F0502020204030204" pitchFamily="34" charset="0"/>
              </a:rPr>
              <a:t>Monnig</a:t>
            </a:r>
            <a:endParaRPr lang="en-US" sz="2400" dirty="0">
              <a:latin typeface="Calibri" panose="020F0502020204030204" pitchFamily="34" charset="0"/>
            </a:endParaRPr>
          </a:p>
          <a:p>
            <a:pPr marL="800100" lvl="1" indent="-342900"/>
            <a:r>
              <a:rPr lang="en-US" sz="2200" dirty="0">
                <a:latin typeface="Calibri" panose="020F0502020204030204" pitchFamily="34" charset="0"/>
              </a:rPr>
              <a:t>Chemical Hygiene Officer/Lab Safety Supervisor</a:t>
            </a:r>
          </a:p>
          <a:p>
            <a:pPr marL="800100" lvl="1" indent="-342900"/>
            <a:r>
              <a:rPr lang="en-US" sz="2200" dirty="0">
                <a:latin typeface="Calibri" panose="020F0502020204030204" pitchFamily="34" charset="0"/>
              </a:rPr>
              <a:t>Charged with helping the campus work safely with chemicals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98" y="3826389"/>
            <a:ext cx="1793111" cy="17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2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0A92-8B8D-43E3-B220-380F125BFB2A}"/>
              </a:ext>
            </a:extLst>
          </p:cNvPr>
          <p:cNvSpPr txBox="1">
            <a:spLocks/>
          </p:cNvSpPr>
          <p:nvPr/>
        </p:nvSpPr>
        <p:spPr>
          <a:xfrm>
            <a:off x="680963" y="339799"/>
            <a:ext cx="7073508" cy="151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Your Guide to Emergency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09C2F-3D6F-4E7E-9B79-46E4E109BE8D}"/>
              </a:ext>
            </a:extLst>
          </p:cNvPr>
          <p:cNvSpPr txBox="1">
            <a:spLocks/>
          </p:cNvSpPr>
          <p:nvPr/>
        </p:nvSpPr>
        <p:spPr>
          <a:xfrm>
            <a:off x="836544" y="1857199"/>
            <a:ext cx="10837546" cy="4014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B7CC29-E242-4C0C-A4A3-D15B988A7F1C}"/>
              </a:ext>
            </a:extLst>
          </p:cNvPr>
          <p:cNvSpPr txBox="1">
            <a:spLocks/>
          </p:cNvSpPr>
          <p:nvPr/>
        </p:nvSpPr>
        <p:spPr>
          <a:xfrm>
            <a:off x="992126" y="1565462"/>
            <a:ext cx="6762343" cy="4014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Emergency Procedures poster should be in every research space</a:t>
            </a:r>
          </a:p>
          <a:p>
            <a:pPr lvl="1"/>
            <a:r>
              <a:rPr lang="en-US" dirty="0"/>
              <a:t>If not - let us know and we can bring one</a:t>
            </a:r>
          </a:p>
          <a:p>
            <a:r>
              <a:rPr lang="en-US" dirty="0"/>
              <a:t>Gives the basics of how to handle most emergencies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470" y="0"/>
            <a:ext cx="44375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5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0A92-8B8D-43E3-B220-380F125BFB2A}"/>
              </a:ext>
            </a:extLst>
          </p:cNvPr>
          <p:cNvSpPr txBox="1">
            <a:spLocks/>
          </p:cNvSpPr>
          <p:nvPr/>
        </p:nvSpPr>
        <p:spPr>
          <a:xfrm>
            <a:off x="391886" y="339799"/>
            <a:ext cx="11437786" cy="151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Hazardous materials Spill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09C2F-3D6F-4E7E-9B79-46E4E109BE8D}"/>
              </a:ext>
            </a:extLst>
          </p:cNvPr>
          <p:cNvSpPr txBox="1">
            <a:spLocks/>
          </p:cNvSpPr>
          <p:nvPr/>
        </p:nvSpPr>
        <p:spPr>
          <a:xfrm>
            <a:off x="836544" y="1857199"/>
            <a:ext cx="10837546" cy="4014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B7CC29-E242-4C0C-A4A3-D15B988A7F1C}"/>
              </a:ext>
            </a:extLst>
          </p:cNvPr>
          <p:cNvSpPr txBox="1">
            <a:spLocks/>
          </p:cNvSpPr>
          <p:nvPr/>
        </p:nvSpPr>
        <p:spPr>
          <a:xfrm>
            <a:off x="571500" y="988979"/>
            <a:ext cx="7895870" cy="5226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Response will depend on the type of spill, your comfort level, and training on spill clean up</a:t>
            </a:r>
          </a:p>
          <a:p>
            <a:pPr lvl="1"/>
            <a:r>
              <a:rPr lang="en-US" sz="1600" dirty="0"/>
              <a:t>One gallon of water is less of an emergency than one gallon of hydrofluoric acid</a:t>
            </a:r>
          </a:p>
          <a:p>
            <a:r>
              <a:rPr lang="en-US" sz="1800" dirty="0"/>
              <a:t>Notify others around you and ensure no one enters the area</a:t>
            </a:r>
          </a:p>
          <a:p>
            <a:r>
              <a:rPr lang="en-US" sz="1800" dirty="0"/>
              <a:t>Control the spill</a:t>
            </a:r>
          </a:p>
          <a:p>
            <a:pPr lvl="1"/>
            <a:r>
              <a:rPr lang="en-US" sz="1600" dirty="0"/>
              <a:t>Use spill kit to contain the spilled material</a:t>
            </a:r>
          </a:p>
          <a:p>
            <a:pPr lvl="1"/>
            <a:r>
              <a:rPr lang="en-US" sz="1600" dirty="0"/>
              <a:t>Goal is to prevent spread and exposure</a:t>
            </a:r>
          </a:p>
          <a:p>
            <a:r>
              <a:rPr lang="en-US" sz="1800" dirty="0"/>
              <a:t>Clean the spill</a:t>
            </a:r>
          </a:p>
          <a:p>
            <a:pPr lvl="1"/>
            <a:r>
              <a:rPr lang="en-US" sz="1600" dirty="0"/>
              <a:t>Only if properly trained</a:t>
            </a:r>
          </a:p>
          <a:p>
            <a:pPr lvl="1"/>
            <a:r>
              <a:rPr lang="en-US" sz="1600" dirty="0"/>
              <a:t>If you can clean safely without exposure</a:t>
            </a:r>
          </a:p>
          <a:p>
            <a:pPr lvl="1"/>
            <a:r>
              <a:rPr lang="en-US" sz="1600" dirty="0"/>
              <a:t>If you have the right spill clean up materials</a:t>
            </a:r>
          </a:p>
          <a:p>
            <a:r>
              <a:rPr lang="en-US" sz="1800" dirty="0"/>
              <a:t>If you need assistance with a spill between 8-4:30, call EH&amp;S at 951-827-5528</a:t>
            </a:r>
            <a:endParaRPr lang="en-US" sz="1600" dirty="0"/>
          </a:p>
          <a:p>
            <a:r>
              <a:rPr lang="en-US" sz="1800" dirty="0"/>
              <a:t>If after hours, or spill is too large to be contained, call UCPD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855" t="39719" r="3260" b="33754"/>
          <a:stretch/>
        </p:blipFill>
        <p:spPr>
          <a:xfrm>
            <a:off x="8622952" y="1313072"/>
            <a:ext cx="3206720" cy="412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0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0A92-8B8D-43E3-B220-380F125BFB2A}"/>
              </a:ext>
            </a:extLst>
          </p:cNvPr>
          <p:cNvSpPr txBox="1">
            <a:spLocks/>
          </p:cNvSpPr>
          <p:nvPr/>
        </p:nvSpPr>
        <p:spPr>
          <a:xfrm>
            <a:off x="391886" y="339799"/>
            <a:ext cx="11437786" cy="151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Spill Kit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B7CC29-E242-4C0C-A4A3-D15B988A7F1C}"/>
              </a:ext>
            </a:extLst>
          </p:cNvPr>
          <p:cNvSpPr txBox="1">
            <a:spLocks/>
          </p:cNvSpPr>
          <p:nvPr/>
        </p:nvSpPr>
        <p:spPr>
          <a:xfrm>
            <a:off x="992126" y="1046852"/>
            <a:ext cx="6531418" cy="43059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Includes everything you need to contain a small spill of known contents</a:t>
            </a:r>
          </a:p>
          <a:p>
            <a:pPr lvl="1"/>
            <a:r>
              <a:rPr lang="en-US" dirty="0"/>
              <a:t>For liquid spills – absorbent sheets, absorbent socks</a:t>
            </a:r>
          </a:p>
          <a:p>
            <a:pPr lvl="1"/>
            <a:r>
              <a:rPr lang="en-US" dirty="0"/>
              <a:t>For solid spills – brush and dustpan</a:t>
            </a:r>
          </a:p>
          <a:p>
            <a:pPr lvl="1"/>
            <a:r>
              <a:rPr lang="en-US" dirty="0"/>
              <a:t>Tongs help keep your gloved hands away from contaminated material</a:t>
            </a:r>
          </a:p>
          <a:p>
            <a:r>
              <a:rPr lang="en-US" dirty="0"/>
              <a:t>After spill is contained, the area needs to be decontaminated</a:t>
            </a:r>
          </a:p>
          <a:p>
            <a:pPr lvl="1"/>
            <a:r>
              <a:rPr lang="en-US" dirty="0"/>
              <a:t>Will depend on the type of material spilled</a:t>
            </a:r>
          </a:p>
          <a:p>
            <a:pPr lvl="1"/>
            <a:r>
              <a:rPr lang="en-US" dirty="0"/>
              <a:t>pH paper helps to make sure acid or base spills are neutralized</a:t>
            </a:r>
          </a:p>
          <a:p>
            <a:r>
              <a:rPr lang="en-US" dirty="0"/>
              <a:t>Bags, zip ties, and waste tag envelopes are to secure and tag out any waste material for pickup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84" y="1127877"/>
            <a:ext cx="3705888" cy="49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Using an SDS to respond to an emergency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 bwMode="auto">
          <a:xfrm>
            <a:off x="583826" y="1150559"/>
            <a:ext cx="5753100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6926" y="1150559"/>
            <a:ext cx="57280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Section 2: Hazards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GHS classifications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Pictograms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Signal 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Hazard Statements (H-codes)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H200-H299 – Physical Hazards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H300-399 – Health Hazards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H400-499 – Environmental Hazards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Precautionary Statements (P-statements)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P100-P199 – General Precautions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P200-P299 – Prevention Precautions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P300-P399 – Response Precautions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P400-P499 – Storage Precautions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P500-P599 – Disposal Precautions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“P223 - Keep away from any possible contact with water, because of violent reaction and possible flash fire.”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Using an SDS to respond to an emergency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2771" y="2232465"/>
            <a:ext cx="52091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Section 6: Accidental Release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 precautions, protective equipment and emergency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Environmental precautions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Methods and materials for containment and cleaning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969160"/>
            <a:ext cx="5694020" cy="2634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5723" y="3759124"/>
            <a:ext cx="520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1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Using an SDS to respond to an emergency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2771" y="1237045"/>
            <a:ext cx="52091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Section 8.2:  Exposure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Appropriate engineering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 Protective Equipment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Glove recommendations if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 of Environmental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06055"/>
            <a:ext cx="4603215" cy="57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Using an SDS to respond to an emergency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2771" y="869402"/>
            <a:ext cx="41667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7: Handling and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Precautions for safe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Conditions for safe storage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Including any incompatibilities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60" y="911318"/>
            <a:ext cx="5693580" cy="2114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60" y="3162749"/>
            <a:ext cx="5693580" cy="2959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2771" y="3162749"/>
            <a:ext cx="440505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10: Stability and Reactivity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Chemical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Possibility of hazardous reaction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Conditions to avoid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Incompatible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Hazardous decomposition products</a:t>
            </a:r>
          </a:p>
        </p:txBody>
      </p:sp>
    </p:spTree>
    <p:extLst>
      <p:ext uri="{BB962C8B-B14F-4D97-AF65-F5344CB8AC3E}">
        <p14:creationId xmlns:p14="http://schemas.microsoft.com/office/powerpoint/2010/main" val="276938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Conclusions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571500" y="869402"/>
            <a:ext cx="10009854" cy="4823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latin typeface="Calibri" panose="020F0502020204030204" pitchFamily="34" charset="0"/>
              </a:rPr>
              <a:t>Having your chemical hazards appropriately segregated will help to mitigate the dangers of spills or releases</a:t>
            </a:r>
          </a:p>
          <a:p>
            <a:pPr marL="342900" indent="-342900"/>
            <a:r>
              <a:rPr lang="en-US" sz="2400" dirty="0">
                <a:latin typeface="Calibri" panose="020F0502020204030204" pitchFamily="34" charset="0"/>
              </a:rPr>
              <a:t>Use the Emergency Procedures poster to guide response</a:t>
            </a:r>
          </a:p>
          <a:p>
            <a:pPr marL="342900" indent="-342900"/>
            <a:r>
              <a:rPr lang="en-US" sz="2400" dirty="0">
                <a:latin typeface="Calibri" panose="020F0502020204030204" pitchFamily="34" charset="0"/>
              </a:rPr>
              <a:t>If you need help or are unsure of how to clean up a spill</a:t>
            </a:r>
          </a:p>
          <a:p>
            <a:pPr marL="800100" lvl="1" indent="-342900"/>
            <a:r>
              <a:rPr lang="en-US" sz="2000" dirty="0">
                <a:latin typeface="Calibri" panose="020F0502020204030204" pitchFamily="34" charset="0"/>
              </a:rPr>
              <a:t>Notify those around you and evacuate the area</a:t>
            </a:r>
          </a:p>
          <a:p>
            <a:pPr marL="800100" lvl="1" indent="-342900"/>
            <a:r>
              <a:rPr lang="en-US" sz="2000" dirty="0">
                <a:latin typeface="Calibri" panose="020F0502020204030204" pitchFamily="34" charset="0"/>
              </a:rPr>
              <a:t>Notify your PI and EH&amp;S</a:t>
            </a:r>
          </a:p>
          <a:p>
            <a:pPr marL="342900" indent="-342900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2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D8DB89-B919-4B17-A01D-6351DCB047DF}"/>
              </a:ext>
            </a:extLst>
          </p:cNvPr>
          <p:cNvSpPr txBox="1"/>
          <p:nvPr/>
        </p:nvSpPr>
        <p:spPr>
          <a:xfrm>
            <a:off x="3301779" y="199816"/>
            <a:ext cx="743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UCR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A57A1-96BE-4E3F-B6FE-D2888C104965}"/>
              </a:ext>
            </a:extLst>
          </p:cNvPr>
          <p:cNvSpPr txBox="1"/>
          <p:nvPr/>
        </p:nvSpPr>
        <p:spPr>
          <a:xfrm>
            <a:off x="247117" y="1465467"/>
            <a:ext cx="11697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EH&amp;S Website -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https://ehs.ucr.edu/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Chemical Hygiene Plan - </a:t>
            </a:r>
            <a:r>
              <a:rPr lang="en-US" sz="2400" dirty="0">
                <a:hlinkClick r:id="rId4"/>
              </a:rPr>
              <a:t>https://ehs.ucr.edu/laboratory/chemical-hygiene-plan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Section 6: Chemical Inventory, Labeling, Storage and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UCR Chemical Segregation Guidance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UC Lab Safety Design Manual: </a:t>
            </a:r>
            <a:r>
              <a:rPr lang="en-US" sz="3200" dirty="0">
                <a:hlinkClick r:id="rId5"/>
              </a:rPr>
              <a:t>https://lsdm.ucop.edu/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Any specific or unique questions? </a:t>
            </a:r>
            <a:r>
              <a:rPr lang="en-US" sz="3200" dirty="0">
                <a:hlinkClick r:id="rId6"/>
              </a:rPr>
              <a:t>ehslaboratory@ucr.edu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982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70779-4956-4446-B4DC-8497DED2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39" y="852158"/>
            <a:ext cx="758190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39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Today’s Topics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571500" y="905427"/>
            <a:ext cx="10009854" cy="4823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>
                <a:latin typeface="Calibri" panose="020F0502020204030204" pitchFamily="34" charset="0"/>
              </a:rPr>
              <a:t>Chemical Storage and Segregation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</a:rPr>
              <a:t>Spill Response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9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Stop the Spill before it happens</a:t>
            </a: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166036" y="1088782"/>
            <a:ext cx="7799386" cy="4813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latin typeface="+mj-lt"/>
              </a:rPr>
              <a:t>Best lab practices help stop or mitigate the spill before it occurs</a:t>
            </a:r>
          </a:p>
          <a:p>
            <a:pPr marL="800100" lvl="1" indent="-342900"/>
            <a:r>
              <a:rPr lang="en-US" sz="2000" dirty="0">
                <a:latin typeface="+mj-lt"/>
              </a:rPr>
              <a:t>Keep chemicals segregated by hazard</a:t>
            </a:r>
          </a:p>
          <a:p>
            <a:pPr marL="800100" lvl="1" indent="-342900"/>
            <a:r>
              <a:rPr lang="en-US" sz="2000" dirty="0">
                <a:latin typeface="+mj-lt"/>
              </a:rPr>
              <a:t>Regularly dispose of chemicals that are no longer needed</a:t>
            </a:r>
          </a:p>
          <a:p>
            <a:pPr marL="800100" lvl="1" indent="-342900"/>
            <a:r>
              <a:rPr lang="en-US" sz="2000" dirty="0">
                <a:latin typeface="+mj-lt"/>
              </a:rPr>
              <a:t>Maintain your inventory in UC Chemicals</a:t>
            </a:r>
          </a:p>
          <a:p>
            <a:pPr marL="800100" lvl="1" indent="-342900"/>
            <a:r>
              <a:rPr lang="en-US" sz="2000" dirty="0">
                <a:latin typeface="+mj-lt"/>
              </a:rPr>
              <a:t>Do not order more chemicals than is reasonably needed</a:t>
            </a:r>
          </a:p>
          <a:p>
            <a:pPr marL="800100" lvl="1" indent="-342900"/>
            <a:r>
              <a:rPr lang="en-US" sz="2000" dirty="0"/>
              <a:t>Use secondary containment for hazardous materials</a:t>
            </a:r>
            <a:endParaRPr lang="en-US" sz="2000" dirty="0">
              <a:latin typeface="+mj-lt"/>
            </a:endParaRPr>
          </a:p>
          <a:p>
            <a:pPr marL="800100" lvl="1" indent="-342900"/>
            <a:r>
              <a:rPr lang="en-US" sz="2000" dirty="0">
                <a:latin typeface="+mj-lt"/>
              </a:rPr>
              <a:t>Minimize the scale of experiments when possible</a:t>
            </a:r>
          </a:p>
          <a:p>
            <a:pPr marL="800100" lvl="1" indent="-342900"/>
            <a:r>
              <a:rPr lang="en-US" sz="2000" dirty="0">
                <a:latin typeface="+mj-lt"/>
              </a:rPr>
              <a:t>General lab awareness of what is stored in the lab for all workers</a:t>
            </a:r>
          </a:p>
        </p:txBody>
      </p:sp>
    </p:spTree>
    <p:extLst>
      <p:ext uri="{BB962C8B-B14F-4D97-AF65-F5344CB8AC3E}">
        <p14:creationId xmlns:p14="http://schemas.microsoft.com/office/powerpoint/2010/main" val="34885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0A92-8B8D-43E3-B220-380F125BFB2A}"/>
              </a:ext>
            </a:extLst>
          </p:cNvPr>
          <p:cNvSpPr txBox="1">
            <a:spLocks/>
          </p:cNvSpPr>
          <p:nvPr/>
        </p:nvSpPr>
        <p:spPr>
          <a:xfrm>
            <a:off x="680962" y="339799"/>
            <a:ext cx="11117179" cy="151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Safe Chemical Storage Priorities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09C2F-3D6F-4E7E-9B79-46E4E109BE8D}"/>
              </a:ext>
            </a:extLst>
          </p:cNvPr>
          <p:cNvSpPr txBox="1">
            <a:spLocks/>
          </p:cNvSpPr>
          <p:nvPr/>
        </p:nvSpPr>
        <p:spPr>
          <a:xfrm>
            <a:off x="680962" y="1251892"/>
            <a:ext cx="10837546" cy="4014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B7CC29-E242-4C0C-A4A3-D15B988A7F1C}"/>
              </a:ext>
            </a:extLst>
          </p:cNvPr>
          <p:cNvSpPr txBox="1">
            <a:spLocks/>
          </p:cNvSpPr>
          <p:nvPr/>
        </p:nvSpPr>
        <p:spPr>
          <a:xfrm>
            <a:off x="369798" y="4453680"/>
            <a:ext cx="10837546" cy="4014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basic flow of consideration when setting up chemical storage</a:t>
            </a:r>
          </a:p>
          <a:p>
            <a:r>
              <a:rPr lang="en-US" sz="1800" dirty="0"/>
              <a:t>Not all chemicals will fit neatly into a category</a:t>
            </a:r>
          </a:p>
          <a:p>
            <a:pPr lvl="1"/>
            <a:r>
              <a:rPr lang="en-US" dirty="0"/>
              <a:t>Use guides such as the Chemical Segregation Chart for general storage setup</a:t>
            </a:r>
          </a:p>
          <a:p>
            <a:pPr lvl="1"/>
            <a:r>
              <a:rPr lang="en-US" dirty="0"/>
              <a:t>Consult SDS (Sections 7 &amp; 10) for specific storage requirements and incompatibilities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0808664"/>
              </p:ext>
            </p:extLst>
          </p:nvPr>
        </p:nvGraphicFramePr>
        <p:xfrm>
          <a:off x="680962" y="1001202"/>
          <a:ext cx="11148710" cy="353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Flammable and Combustible Liquids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166036" y="1088783"/>
            <a:ext cx="11919284" cy="5080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3" indent="-342900"/>
            <a:r>
              <a:rPr lang="en-US" sz="2000" dirty="0"/>
              <a:t>Flammables should be stored in a flammable cabinet</a:t>
            </a:r>
          </a:p>
          <a:p>
            <a:pPr marL="800100" lvl="4" indent="-342900"/>
            <a:r>
              <a:rPr lang="en-US" sz="1800" dirty="0"/>
              <a:t>Flammable Cabinet requirements:</a:t>
            </a:r>
          </a:p>
          <a:p>
            <a:pPr marL="1257300" lvl="5" indent="-342900"/>
            <a:r>
              <a:rPr lang="en-US" sz="1600" dirty="0"/>
              <a:t>"FLAMMABLE — KEEP FIRE AWAY"  label</a:t>
            </a:r>
          </a:p>
          <a:p>
            <a:pPr marL="1257300" lvl="5" indent="-342900"/>
            <a:r>
              <a:rPr lang="en-US" sz="1600" dirty="0"/>
              <a:t>Doors self closing and self latching</a:t>
            </a:r>
          </a:p>
          <a:p>
            <a:pPr marL="342900" lvl="3" indent="-342900"/>
            <a:r>
              <a:rPr lang="en-US" sz="2000" dirty="0"/>
              <a:t>No more than 60 gallons of flammables in a room</a:t>
            </a:r>
          </a:p>
          <a:p>
            <a:pPr marL="800100" lvl="4" indent="-342900"/>
            <a:r>
              <a:rPr lang="en-US" sz="1800" dirty="0"/>
              <a:t>Only amount needed for experiment should be in the work area</a:t>
            </a:r>
          </a:p>
          <a:p>
            <a:pPr marL="800100" lvl="4" indent="-342900"/>
            <a:r>
              <a:rPr lang="en-US" sz="1800" dirty="0"/>
              <a:t>No more than 10 gallons outside of a flammable cabinet</a:t>
            </a:r>
          </a:p>
          <a:p>
            <a:pPr marL="342900" indent="-342900"/>
            <a:r>
              <a:rPr lang="en-US" dirty="0"/>
              <a:t>Handle flammable and combustible substances only in areas free of ignition sources </a:t>
            </a:r>
          </a:p>
          <a:p>
            <a:pPr marL="342900" indent="-342900"/>
            <a:r>
              <a:rPr lang="en-US" dirty="0"/>
              <a:t>Use the chemical in a fume hood whenever practical</a:t>
            </a:r>
          </a:p>
        </p:txBody>
      </p:sp>
      <p:pic>
        <p:nvPicPr>
          <p:cNvPr id="2" name="Picture 1" descr="Chemical storage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57" y="1088783"/>
            <a:ext cx="2038350" cy="2714625"/>
          </a:xfrm>
          <a:prstGeom prst="rect">
            <a:avLst/>
          </a:prstGeom>
        </p:spPr>
      </p:pic>
      <p:pic>
        <p:nvPicPr>
          <p:cNvPr id="3" name="Picture 2" descr="Flammable liquid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13" y="1088784"/>
            <a:ext cx="1577144" cy="1577144"/>
          </a:xfrm>
          <a:prstGeom prst="rect">
            <a:avLst/>
          </a:prstGeom>
        </p:spPr>
      </p:pic>
      <p:pic>
        <p:nvPicPr>
          <p:cNvPr id="4" name="Picture 3" descr="File:GHS-pictogram-flamme.svg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70" y="1088782"/>
            <a:ext cx="1581912" cy="1581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87" y="4303128"/>
            <a:ext cx="4136846" cy="17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Oxidizers </a:t>
            </a: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166036" y="1088783"/>
            <a:ext cx="11919284" cy="2886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Store away from flammable and combustible material</a:t>
            </a:r>
          </a:p>
          <a:p>
            <a:pPr marL="342900" indent="-342900"/>
            <a:r>
              <a:rPr lang="en-US" dirty="0"/>
              <a:t>Oxidizing gases should be 20 feet away from any flammable gases</a:t>
            </a:r>
          </a:p>
          <a:p>
            <a:pPr marL="342900" indent="-342900"/>
            <a:r>
              <a:rPr lang="en-US" dirty="0"/>
              <a:t>How does oxidizer accelerate a fire:</a:t>
            </a:r>
          </a:p>
          <a:p>
            <a:pPr marL="800100" lvl="1" indent="-342900"/>
            <a:r>
              <a:rPr lang="en-US" dirty="0"/>
              <a:t>Supplies oxygen – 1 part of fire tetrahedron</a:t>
            </a:r>
          </a:p>
          <a:p>
            <a:pPr marL="800100" lvl="1" indent="-342900"/>
            <a:r>
              <a:rPr lang="en-US" dirty="0"/>
              <a:t>Intensify combustion</a:t>
            </a:r>
          </a:p>
          <a:p>
            <a:pPr marL="800100" lvl="1" indent="-342900"/>
            <a:r>
              <a:rPr lang="en-US" dirty="0"/>
              <a:t>Widen the flammable range of flammable gases and liquids</a:t>
            </a:r>
          </a:p>
          <a:p>
            <a:pPr marL="800100" lvl="1" indent="-342900"/>
            <a:r>
              <a:rPr lang="en-US" dirty="0"/>
              <a:t>Lower the flashpoints and ignition temperatures of combustible materials so these materials ignite more readily</a:t>
            </a:r>
          </a:p>
        </p:txBody>
      </p:sp>
      <p:pic>
        <p:nvPicPr>
          <p:cNvPr id="2" name="Picture 1" descr="Oxidizing agent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13" y="869402"/>
            <a:ext cx="1581912" cy="1581912"/>
          </a:xfrm>
          <a:prstGeom prst="rect">
            <a:avLst/>
          </a:prstGeom>
        </p:spPr>
      </p:pic>
      <p:pic>
        <p:nvPicPr>
          <p:cNvPr id="3" name="Picture 2" descr="File:DOT hazmat class 5.1.sv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408" y="869402"/>
            <a:ext cx="158191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Corrosives</a:t>
            </a: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272716" y="661118"/>
            <a:ext cx="11919284" cy="2886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+mj-lt"/>
              </a:rPr>
              <a:t>Irreversible damage to skin or metals</a:t>
            </a:r>
          </a:p>
          <a:p>
            <a:pPr marL="800100" lvl="1" indent="-342900"/>
            <a:r>
              <a:rPr lang="en-US" dirty="0">
                <a:latin typeface="+mj-lt"/>
              </a:rPr>
              <a:t>Commonly: pH &lt;2 or &gt;11.5</a:t>
            </a:r>
          </a:p>
          <a:p>
            <a:pPr marL="342900" indent="-342900"/>
            <a:r>
              <a:rPr lang="en-US" dirty="0">
                <a:latin typeface="+mj-lt"/>
              </a:rPr>
              <a:t>Storage requirements:</a:t>
            </a:r>
          </a:p>
          <a:p>
            <a:pPr marL="800100" lvl="1" indent="-342900"/>
            <a:r>
              <a:rPr lang="en-US" dirty="0">
                <a:latin typeface="+mj-lt"/>
              </a:rPr>
              <a:t>Store in secondary containment</a:t>
            </a:r>
          </a:p>
          <a:p>
            <a:pPr marL="800100" lvl="1" indent="-342900"/>
            <a:r>
              <a:rPr lang="en-US" dirty="0">
                <a:latin typeface="+mj-lt"/>
              </a:rPr>
              <a:t>Storage should be compatible</a:t>
            </a:r>
          </a:p>
          <a:p>
            <a:pPr marL="1257300" lvl="2" indent="-342900"/>
            <a:r>
              <a:rPr lang="en-US" dirty="0">
                <a:latin typeface="+mj-lt"/>
              </a:rPr>
              <a:t>Plastic or powder coated metal</a:t>
            </a:r>
          </a:p>
          <a:p>
            <a:pPr marL="342900" indent="-342900"/>
            <a:r>
              <a:rPr lang="en-US" dirty="0">
                <a:latin typeface="+mj-lt"/>
              </a:rPr>
              <a:t>General segregation</a:t>
            </a:r>
          </a:p>
          <a:p>
            <a:pPr marL="800100" lvl="1" indent="-342900"/>
            <a:r>
              <a:rPr lang="en-US" dirty="0">
                <a:latin typeface="+mj-lt"/>
              </a:rPr>
              <a:t>Store bases away from acids</a:t>
            </a:r>
          </a:p>
          <a:p>
            <a:pPr marL="800100" lvl="1" indent="-342900"/>
            <a:r>
              <a:rPr lang="en-US" dirty="0">
                <a:latin typeface="+mj-lt"/>
              </a:rPr>
              <a:t>Store different acid types apart</a:t>
            </a:r>
          </a:p>
          <a:p>
            <a:pPr marL="1257300" lvl="2" indent="-342900"/>
            <a:r>
              <a:rPr lang="en-US" dirty="0">
                <a:latin typeface="+mj-lt"/>
              </a:rPr>
              <a:t>Mineral acids</a:t>
            </a:r>
          </a:p>
          <a:p>
            <a:pPr marL="1257300" lvl="2" indent="-342900"/>
            <a:r>
              <a:rPr lang="en-US" dirty="0">
                <a:latin typeface="+mj-lt"/>
              </a:rPr>
              <a:t>Organic Acids</a:t>
            </a:r>
          </a:p>
          <a:p>
            <a:pPr marL="1257300" lvl="2" indent="-342900"/>
            <a:r>
              <a:rPr lang="en-US" dirty="0">
                <a:latin typeface="+mj-lt"/>
              </a:rPr>
              <a:t>Oxidizing acids </a:t>
            </a:r>
          </a:p>
          <a:p>
            <a:pPr marL="1714500" lvl="3" indent="-342900"/>
            <a:r>
              <a:rPr lang="en-US" dirty="0">
                <a:latin typeface="+mj-lt"/>
              </a:rPr>
              <a:t>Nitric Acid and </a:t>
            </a:r>
            <a:r>
              <a:rPr lang="en-US" dirty="0" err="1">
                <a:latin typeface="+mj-lt"/>
              </a:rPr>
              <a:t>Perchloric</a:t>
            </a:r>
            <a:r>
              <a:rPr lang="en-US" dirty="0">
                <a:latin typeface="+mj-lt"/>
              </a:rPr>
              <a:t> acid separated from everything</a:t>
            </a:r>
          </a:p>
          <a:p>
            <a:pPr marL="1257300" lvl="2" indent="-342900"/>
            <a:r>
              <a:rPr lang="en-US" dirty="0">
                <a:latin typeface="+mj-lt"/>
              </a:rPr>
              <a:t>Picric acid – explosive when dry, must contain water</a:t>
            </a:r>
          </a:p>
        </p:txBody>
      </p:sp>
      <p:pic>
        <p:nvPicPr>
          <p:cNvPr id="2" name="Picture 1" descr="Corrosive substance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19" y="869402"/>
            <a:ext cx="1581912" cy="1581912"/>
          </a:xfrm>
          <a:prstGeom prst="rect">
            <a:avLst/>
          </a:prstGeom>
        </p:spPr>
      </p:pic>
      <p:pic>
        <p:nvPicPr>
          <p:cNvPr id="3" name="Picture 2" descr="File:DOT hazmat class 8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31" y="869402"/>
            <a:ext cx="1581912" cy="1581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76" y="2670695"/>
            <a:ext cx="4167031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Toxic Chemicals</a:t>
            </a: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166036" y="1088782"/>
            <a:ext cx="7799386" cy="4813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+mj-lt"/>
              </a:rPr>
              <a:t>Should be stored securely</a:t>
            </a:r>
          </a:p>
          <a:p>
            <a:pPr marL="342900" indent="-342900"/>
            <a:r>
              <a:rPr lang="en-US" dirty="0">
                <a:latin typeface="+mj-lt"/>
              </a:rPr>
              <a:t>Storage locations should be clearly labeled to prevent accidental exposure</a:t>
            </a:r>
          </a:p>
          <a:p>
            <a:pPr marL="342900" indent="-342900"/>
            <a:r>
              <a:rPr lang="en-US" dirty="0">
                <a:latin typeface="+mj-lt"/>
              </a:rPr>
              <a:t>Store away from flammables and corrosives</a:t>
            </a:r>
          </a:p>
          <a:p>
            <a:pPr marL="800100" lvl="1" indent="-342900"/>
            <a:r>
              <a:rPr lang="en-US" dirty="0">
                <a:latin typeface="+mj-lt"/>
              </a:rPr>
              <a:t>Could damage containers, leading to an exposure</a:t>
            </a:r>
          </a:p>
        </p:txBody>
      </p:sp>
      <p:pic>
        <p:nvPicPr>
          <p:cNvPr id="3" name="Picture 2" descr="File:GHS-pictogram-silhouette.sv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6" y="4319956"/>
            <a:ext cx="1581912" cy="1581912"/>
          </a:xfrm>
          <a:prstGeom prst="rect">
            <a:avLst/>
          </a:prstGeom>
        </p:spPr>
      </p:pic>
      <p:pic>
        <p:nvPicPr>
          <p:cNvPr id="5" name="Picture 4" descr="Globally Harmonized System of Classification and Labelling of Chemicals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6" y="2738044"/>
            <a:ext cx="1581912" cy="15819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22056"/>
              </p:ext>
            </p:extLst>
          </p:nvPr>
        </p:nvGraphicFramePr>
        <p:xfrm>
          <a:off x="9504609" y="1156132"/>
          <a:ext cx="2654880" cy="4745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880">
                  <a:extLst>
                    <a:ext uri="{9D8B030D-6E8A-4147-A177-3AD203B41FA5}">
                      <a16:colId xmlns:a16="http://schemas.microsoft.com/office/drawing/2014/main" val="2125971121"/>
                    </a:ext>
                  </a:extLst>
                </a:gridCol>
              </a:tblGrid>
              <a:tr h="15819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Poisons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359973"/>
                  </a:ext>
                </a:extLst>
              </a:tr>
              <a:tr h="1581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Skin/Eye Irritants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Acute Toxicity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Narcotic Effects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Respiratory Tract Irritants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209513"/>
                  </a:ext>
                </a:extLst>
              </a:tr>
              <a:tr h="1581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Carcinogens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Mutagens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Respiratory Sensitizers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 Organ Toxicity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Aspiration Toxicity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59438"/>
                  </a:ext>
                </a:extLst>
              </a:tr>
            </a:tbl>
          </a:graphicData>
        </a:graphic>
      </p:graphicFrame>
      <p:pic>
        <p:nvPicPr>
          <p:cNvPr id="9" name="Picture 8" descr="Poisoning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6" y="1156132"/>
            <a:ext cx="158191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BD460-002E-418A-9A8E-6B7D509ECBF1}"/>
              </a:ext>
            </a:extLst>
          </p:cNvPr>
          <p:cNvSpPr txBox="1">
            <a:spLocks/>
          </p:cNvSpPr>
          <p:nvPr/>
        </p:nvSpPr>
        <p:spPr>
          <a:xfrm>
            <a:off x="696728" y="94189"/>
            <a:ext cx="11117179" cy="775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Chemical Segregation guide</a:t>
            </a: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ADFF6-467F-4F3B-A7C8-F4E176595231}"/>
              </a:ext>
            </a:extLst>
          </p:cNvPr>
          <p:cNvSpPr txBox="1">
            <a:spLocks/>
          </p:cNvSpPr>
          <p:nvPr/>
        </p:nvSpPr>
        <p:spPr>
          <a:xfrm>
            <a:off x="166036" y="1088782"/>
            <a:ext cx="7799386" cy="4813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+mj-lt"/>
              </a:rPr>
              <a:t>Gives the basic storage considerations for most lab chemicals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22" y="933545"/>
            <a:ext cx="3656484" cy="51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840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3728</TotalTime>
  <Words>1502</Words>
  <Application>Microsoft Macintosh PowerPoint</Application>
  <PresentationFormat>Widescreen</PresentationFormat>
  <Paragraphs>212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Tiffany Kwok</dc:creator>
  <cp:lastModifiedBy>Microsoft Office User</cp:lastModifiedBy>
  <cp:revision>111</cp:revision>
  <cp:lastPrinted>2020-03-31T19:37:50Z</cp:lastPrinted>
  <dcterms:created xsi:type="dcterms:W3CDTF">2020-03-20T21:31:11Z</dcterms:created>
  <dcterms:modified xsi:type="dcterms:W3CDTF">2021-04-28T00:14:02Z</dcterms:modified>
</cp:coreProperties>
</file>