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63" r:id="rId3"/>
    <p:sldId id="271" r:id="rId4"/>
    <p:sldId id="257" r:id="rId5"/>
    <p:sldId id="270" r:id="rId6"/>
    <p:sldId id="266" r:id="rId7"/>
    <p:sldId id="262" r:id="rId8"/>
    <p:sldId id="264" r:id="rId9"/>
    <p:sldId id="267" r:id="rId10"/>
    <p:sldId id="269" r:id="rId11"/>
    <p:sldId id="261" r:id="rId12"/>
    <p:sldId id="260" r:id="rId13"/>
    <p:sldId id="27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84"/>
    <p:restoredTop sz="94694"/>
  </p:normalViewPr>
  <p:slideViewPr>
    <p:cSldViewPr snapToGrid="0" snapToObjects="1" showGuides="1">
      <p:cViewPr varScale="1">
        <p:scale>
          <a:sx n="95" d="100"/>
          <a:sy n="95" d="100"/>
        </p:scale>
        <p:origin x="208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5D873E-75CA-7442-948A-708AB5C953E0}" type="doc">
      <dgm:prSet loTypeId="urn:microsoft.com/office/officeart/2005/8/layout/target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752779-D928-584B-8488-C7C848BD820C}">
      <dgm:prSet phldrT="[Text]" custT="1"/>
      <dgm:spPr/>
      <dgm:t>
        <a:bodyPr/>
        <a:lstStyle/>
        <a:p>
          <a:r>
            <a:rPr lang="en-US" sz="2800" b="1" dirty="0"/>
            <a:t>Bias in the readers of SETs results</a:t>
          </a:r>
        </a:p>
      </dgm:t>
    </dgm:pt>
    <dgm:pt modelId="{987D9B30-A3F1-F04A-A93E-D4E3151E5D58}" type="parTrans" cxnId="{98851CC3-02C8-EA44-BF1D-E368B2BE8D59}">
      <dgm:prSet/>
      <dgm:spPr/>
      <dgm:t>
        <a:bodyPr/>
        <a:lstStyle/>
        <a:p>
          <a:endParaRPr lang="en-US"/>
        </a:p>
      </dgm:t>
    </dgm:pt>
    <dgm:pt modelId="{1A7CDAEE-CE4E-154D-A3C6-AE03DE2B587A}" type="sibTrans" cxnId="{98851CC3-02C8-EA44-BF1D-E368B2BE8D59}">
      <dgm:prSet/>
      <dgm:spPr/>
      <dgm:t>
        <a:bodyPr/>
        <a:lstStyle/>
        <a:p>
          <a:endParaRPr lang="en-US"/>
        </a:p>
      </dgm:t>
    </dgm:pt>
    <dgm:pt modelId="{7EC5C62C-69A5-FD49-A2E4-AB1222C86EC7}">
      <dgm:prSet phldrT="[Text]" custT="1"/>
      <dgm:spPr/>
      <dgm:t>
        <a:bodyPr/>
        <a:lstStyle/>
        <a:p>
          <a:r>
            <a:rPr lang="en-US" sz="1600" b="1" dirty="0"/>
            <a:t>How they interpret the evals</a:t>
          </a:r>
        </a:p>
        <a:p>
          <a:r>
            <a:rPr lang="en-US" sz="1600" dirty="0"/>
            <a:t>Varies by gender and race of person evaluated</a:t>
          </a:r>
        </a:p>
      </dgm:t>
    </dgm:pt>
    <dgm:pt modelId="{9A680358-D6D9-0340-AA47-215BAC1F4F9B}" type="parTrans" cxnId="{3722BB3B-832B-2140-AB3E-C27FB1E53457}">
      <dgm:prSet/>
      <dgm:spPr/>
      <dgm:t>
        <a:bodyPr/>
        <a:lstStyle/>
        <a:p>
          <a:endParaRPr lang="en-US"/>
        </a:p>
      </dgm:t>
    </dgm:pt>
    <dgm:pt modelId="{83976EE8-D198-F946-B343-C7BD3098DEA8}" type="sibTrans" cxnId="{3722BB3B-832B-2140-AB3E-C27FB1E53457}">
      <dgm:prSet/>
      <dgm:spPr/>
      <dgm:t>
        <a:bodyPr/>
        <a:lstStyle/>
        <a:p>
          <a:endParaRPr lang="en-US"/>
        </a:p>
      </dgm:t>
    </dgm:pt>
    <dgm:pt modelId="{6E26B5CB-E452-7640-9402-DB67CABE286E}">
      <dgm:prSet phldrT="[Text]" custT="1"/>
      <dgm:spPr/>
      <dgm:t>
        <a:bodyPr/>
        <a:lstStyle/>
        <a:p>
          <a:r>
            <a:rPr lang="en-US" sz="1600" b="1" dirty="0"/>
            <a:t>How they weight the evals</a:t>
          </a:r>
        </a:p>
        <a:p>
          <a:r>
            <a:rPr lang="en-US" sz="1600" dirty="0"/>
            <a:t>Varies by gender and race of person evaluated</a:t>
          </a:r>
        </a:p>
      </dgm:t>
    </dgm:pt>
    <dgm:pt modelId="{189295B9-50A2-6749-BA08-0E32D35D7464}" type="parTrans" cxnId="{69C70E27-9DDB-184E-AD1E-FFC9B61AC7B4}">
      <dgm:prSet/>
      <dgm:spPr/>
      <dgm:t>
        <a:bodyPr/>
        <a:lstStyle/>
        <a:p>
          <a:endParaRPr lang="en-US"/>
        </a:p>
      </dgm:t>
    </dgm:pt>
    <dgm:pt modelId="{285CF83C-C10D-5E47-A001-F3D32A1BB0EE}" type="sibTrans" cxnId="{69C70E27-9DDB-184E-AD1E-FFC9B61AC7B4}">
      <dgm:prSet/>
      <dgm:spPr/>
      <dgm:t>
        <a:bodyPr/>
        <a:lstStyle/>
        <a:p>
          <a:endParaRPr lang="en-US"/>
        </a:p>
      </dgm:t>
    </dgm:pt>
    <dgm:pt modelId="{35EEB636-475E-ED48-886B-D5C33230D79F}">
      <dgm:prSet phldrT="[Text]" custT="1"/>
      <dgm:spPr/>
      <dgm:t>
        <a:bodyPr/>
        <a:lstStyle/>
        <a:p>
          <a:r>
            <a:rPr lang="en-US" sz="3200" b="1" dirty="0"/>
            <a:t>Bias in the evaluation questions and design</a:t>
          </a:r>
        </a:p>
      </dgm:t>
    </dgm:pt>
    <dgm:pt modelId="{371BDCB8-C0D2-3545-A4EC-CDD35C64FCB9}" type="parTrans" cxnId="{40D241BB-904C-CE4D-A6EE-BA7381B81EC4}">
      <dgm:prSet/>
      <dgm:spPr/>
      <dgm:t>
        <a:bodyPr/>
        <a:lstStyle/>
        <a:p>
          <a:endParaRPr lang="en-US"/>
        </a:p>
      </dgm:t>
    </dgm:pt>
    <dgm:pt modelId="{744C1DBC-E8D3-B844-BFC8-6A41B67BD7E3}" type="sibTrans" cxnId="{40D241BB-904C-CE4D-A6EE-BA7381B81EC4}">
      <dgm:prSet/>
      <dgm:spPr/>
      <dgm:t>
        <a:bodyPr/>
        <a:lstStyle/>
        <a:p>
          <a:endParaRPr lang="en-US"/>
        </a:p>
      </dgm:t>
    </dgm:pt>
    <dgm:pt modelId="{F8767385-FFF1-7D46-BF3A-74F893603D5A}">
      <dgm:prSet phldrT="[Text]" custT="1"/>
      <dgm:spPr/>
      <dgm:t>
        <a:bodyPr/>
        <a:lstStyle/>
        <a:p>
          <a:r>
            <a:rPr lang="en-US" sz="2800" b="1" dirty="0"/>
            <a:t>Bias in the students</a:t>
          </a:r>
        </a:p>
      </dgm:t>
    </dgm:pt>
    <dgm:pt modelId="{4051CD10-1254-874E-A0D1-1C6AD98C817D}" type="parTrans" cxnId="{1DB08D34-7EAF-3C45-9A43-B616A526979D}">
      <dgm:prSet/>
      <dgm:spPr/>
      <dgm:t>
        <a:bodyPr/>
        <a:lstStyle/>
        <a:p>
          <a:endParaRPr lang="en-US"/>
        </a:p>
      </dgm:t>
    </dgm:pt>
    <dgm:pt modelId="{61B1EA06-815A-E545-838B-75473B3F5B1E}" type="sibTrans" cxnId="{1DB08D34-7EAF-3C45-9A43-B616A526979D}">
      <dgm:prSet/>
      <dgm:spPr/>
      <dgm:t>
        <a:bodyPr/>
        <a:lstStyle/>
        <a:p>
          <a:endParaRPr lang="en-US"/>
        </a:p>
      </dgm:t>
    </dgm:pt>
    <dgm:pt modelId="{F50ABAB2-1913-3841-ABBA-C915E2AD44D5}">
      <dgm:prSet phldrT="[Text]" custT="1"/>
      <dgm:spPr/>
      <dgm:t>
        <a:bodyPr/>
        <a:lstStyle/>
        <a:p>
          <a:r>
            <a:rPr lang="en-US" sz="1600" dirty="0"/>
            <a:t>Implicit bias about gender</a:t>
          </a:r>
        </a:p>
      </dgm:t>
    </dgm:pt>
    <dgm:pt modelId="{BFA90167-1520-4B42-8610-76EE85350173}" type="parTrans" cxnId="{8A535C61-6FCC-F448-8156-F36B59637660}">
      <dgm:prSet/>
      <dgm:spPr/>
      <dgm:t>
        <a:bodyPr/>
        <a:lstStyle/>
        <a:p>
          <a:endParaRPr lang="en-US"/>
        </a:p>
      </dgm:t>
    </dgm:pt>
    <dgm:pt modelId="{0EB50075-FB79-1244-8686-1EB060535747}" type="sibTrans" cxnId="{8A535C61-6FCC-F448-8156-F36B59637660}">
      <dgm:prSet/>
      <dgm:spPr/>
      <dgm:t>
        <a:bodyPr/>
        <a:lstStyle/>
        <a:p>
          <a:endParaRPr lang="en-US"/>
        </a:p>
      </dgm:t>
    </dgm:pt>
    <dgm:pt modelId="{90DFF305-5CDD-2149-BA6F-9F441C0BAD87}">
      <dgm:prSet phldrT="[Text]" custT="1"/>
      <dgm:spPr/>
      <dgm:t>
        <a:bodyPr/>
        <a:lstStyle/>
        <a:p>
          <a:r>
            <a:rPr lang="en-US" sz="1600" dirty="0"/>
            <a:t>Implicit bias about  race</a:t>
          </a:r>
        </a:p>
      </dgm:t>
    </dgm:pt>
    <dgm:pt modelId="{5D4CE5C9-A4D4-CD45-AC50-6DCC7807B845}" type="parTrans" cxnId="{BCD954DA-B53C-7342-98C1-78823A05C722}">
      <dgm:prSet/>
      <dgm:spPr/>
      <dgm:t>
        <a:bodyPr/>
        <a:lstStyle/>
        <a:p>
          <a:endParaRPr lang="en-US"/>
        </a:p>
      </dgm:t>
    </dgm:pt>
    <dgm:pt modelId="{1F04DE01-B04E-EA4A-B1CB-5183109E4D17}" type="sibTrans" cxnId="{BCD954DA-B53C-7342-98C1-78823A05C722}">
      <dgm:prSet/>
      <dgm:spPr/>
      <dgm:t>
        <a:bodyPr/>
        <a:lstStyle/>
        <a:p>
          <a:endParaRPr lang="en-US"/>
        </a:p>
      </dgm:t>
    </dgm:pt>
    <dgm:pt modelId="{5CE3ECCC-3151-1E4B-B115-22327DC05231}">
      <dgm:prSet phldrT="[Text]" custT="1"/>
      <dgm:spPr/>
      <dgm:t>
        <a:bodyPr/>
        <a:lstStyle/>
        <a:p>
          <a:r>
            <a:rPr lang="en-US" sz="1600" dirty="0"/>
            <a:t>Bias via grade or difficulty of course</a:t>
          </a:r>
        </a:p>
      </dgm:t>
    </dgm:pt>
    <dgm:pt modelId="{4293686A-BCA6-C043-8D6B-DE62AB53EED8}" type="parTrans" cxnId="{99B9036E-E623-494B-96A1-5534829F17CB}">
      <dgm:prSet/>
      <dgm:spPr/>
      <dgm:t>
        <a:bodyPr/>
        <a:lstStyle/>
        <a:p>
          <a:endParaRPr lang="en-US"/>
        </a:p>
      </dgm:t>
    </dgm:pt>
    <dgm:pt modelId="{F899397B-1C81-5F46-BC2D-C6380F85E4CF}" type="sibTrans" cxnId="{99B9036E-E623-494B-96A1-5534829F17CB}">
      <dgm:prSet/>
      <dgm:spPr/>
      <dgm:t>
        <a:bodyPr/>
        <a:lstStyle/>
        <a:p>
          <a:endParaRPr lang="en-US"/>
        </a:p>
      </dgm:t>
    </dgm:pt>
    <dgm:pt modelId="{A64634CD-BBC6-4C4F-B1B8-90E1DC2B6329}">
      <dgm:prSet phldrT="[Text]" custT="1"/>
      <dgm:spPr/>
      <dgm:t>
        <a:bodyPr/>
        <a:lstStyle/>
        <a:p>
          <a:r>
            <a:rPr lang="en-US" sz="1800" dirty="0"/>
            <a:t>Implicit bias in gendered questions</a:t>
          </a:r>
        </a:p>
      </dgm:t>
    </dgm:pt>
    <dgm:pt modelId="{E95DAAAB-8057-A34C-8E4F-6E3F0E1AABBC}" type="parTrans" cxnId="{84B09E82-2A55-CF48-9469-90E981347057}">
      <dgm:prSet/>
      <dgm:spPr/>
      <dgm:t>
        <a:bodyPr/>
        <a:lstStyle/>
        <a:p>
          <a:endParaRPr lang="en-US"/>
        </a:p>
      </dgm:t>
    </dgm:pt>
    <dgm:pt modelId="{1E26DCE9-4BCA-8F45-9F24-944EC09008D1}" type="sibTrans" cxnId="{84B09E82-2A55-CF48-9469-90E981347057}">
      <dgm:prSet/>
      <dgm:spPr/>
      <dgm:t>
        <a:bodyPr/>
        <a:lstStyle/>
        <a:p>
          <a:endParaRPr lang="en-US"/>
        </a:p>
      </dgm:t>
    </dgm:pt>
    <dgm:pt modelId="{F61F129F-8EC9-9040-9D32-5D0906742D5F}">
      <dgm:prSet phldrT="[Text]" custT="1"/>
      <dgm:spPr/>
      <dgm:t>
        <a:bodyPr/>
        <a:lstStyle/>
        <a:p>
          <a:r>
            <a:rPr lang="en-US" sz="1800" dirty="0"/>
            <a:t>Implicit bias in personality-based questions</a:t>
          </a:r>
        </a:p>
      </dgm:t>
    </dgm:pt>
    <dgm:pt modelId="{763F1557-EA9E-7D46-B988-C0926C53AF96}" type="parTrans" cxnId="{A8BF42D1-0D9E-D548-AF16-D5B7A689D34F}">
      <dgm:prSet/>
      <dgm:spPr/>
      <dgm:t>
        <a:bodyPr/>
        <a:lstStyle/>
        <a:p>
          <a:endParaRPr lang="en-US"/>
        </a:p>
      </dgm:t>
    </dgm:pt>
    <dgm:pt modelId="{EC1588AB-9B17-9747-A836-3C94B544780B}" type="sibTrans" cxnId="{A8BF42D1-0D9E-D548-AF16-D5B7A689D34F}">
      <dgm:prSet/>
      <dgm:spPr/>
      <dgm:t>
        <a:bodyPr/>
        <a:lstStyle/>
        <a:p>
          <a:endParaRPr lang="en-US"/>
        </a:p>
      </dgm:t>
    </dgm:pt>
    <dgm:pt modelId="{FD7C99DF-B82C-6F46-8612-1256F987F909}">
      <dgm:prSet phldrT="[Text]" custT="1"/>
      <dgm:spPr/>
      <dgm:t>
        <a:bodyPr/>
        <a:lstStyle/>
        <a:p>
          <a:r>
            <a:rPr lang="en-US" sz="1800" dirty="0"/>
            <a:t>Implicit racial bias in questions</a:t>
          </a:r>
        </a:p>
      </dgm:t>
    </dgm:pt>
    <dgm:pt modelId="{A25E8DD5-035F-6445-A2AE-3C30DEDD6B33}" type="parTrans" cxnId="{D416636A-165B-E340-9FD7-AFF4DAF32F47}">
      <dgm:prSet/>
      <dgm:spPr/>
      <dgm:t>
        <a:bodyPr/>
        <a:lstStyle/>
        <a:p>
          <a:endParaRPr lang="en-US"/>
        </a:p>
      </dgm:t>
    </dgm:pt>
    <dgm:pt modelId="{ACD14735-C041-ED46-984D-39EAEAA90FAC}" type="sibTrans" cxnId="{D416636A-165B-E340-9FD7-AFF4DAF32F47}">
      <dgm:prSet/>
      <dgm:spPr/>
      <dgm:t>
        <a:bodyPr/>
        <a:lstStyle/>
        <a:p>
          <a:endParaRPr lang="en-US"/>
        </a:p>
      </dgm:t>
    </dgm:pt>
    <dgm:pt modelId="{ED094235-FB3C-0944-900C-A03DA7ABA544}" type="pres">
      <dgm:prSet presAssocID="{EC5D873E-75CA-7442-948A-708AB5C953E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1C7D181C-024B-4A4D-9F00-BF6F27B0E34B}" type="pres">
      <dgm:prSet presAssocID="{EC5D873E-75CA-7442-948A-708AB5C953E0}" presName="outerBox" presStyleCnt="0"/>
      <dgm:spPr/>
    </dgm:pt>
    <dgm:pt modelId="{A06E3623-EFF7-044A-956A-05C4DD0ED55E}" type="pres">
      <dgm:prSet presAssocID="{EC5D873E-75CA-7442-948A-708AB5C953E0}" presName="outerBoxParent" presStyleLbl="node1" presStyleIdx="0" presStyleCnt="3" custScaleX="98372" custScaleY="91746" custLinFactNeighborX="1667" custLinFactNeighborY="-302"/>
      <dgm:spPr/>
    </dgm:pt>
    <dgm:pt modelId="{80B4F64D-9D0E-5942-B695-9980D4742C3A}" type="pres">
      <dgm:prSet presAssocID="{EC5D873E-75CA-7442-948A-708AB5C953E0}" presName="outerBoxChildren" presStyleCnt="0"/>
      <dgm:spPr/>
    </dgm:pt>
    <dgm:pt modelId="{AB7DDBB6-887A-4A42-9A72-3DE519AB7A66}" type="pres">
      <dgm:prSet presAssocID="{A64634CD-BBC6-4C4F-B1B8-90E1DC2B6329}" presName="oChild" presStyleLbl="fgAcc1" presStyleIdx="0" presStyleCnt="8" custLinFactY="-24260" custLinFactNeighborX="3045" custLinFactNeighborY="-100000">
        <dgm:presLayoutVars>
          <dgm:bulletEnabled val="1"/>
        </dgm:presLayoutVars>
      </dgm:prSet>
      <dgm:spPr/>
    </dgm:pt>
    <dgm:pt modelId="{37C521DE-0F5E-724F-8756-5D96464476EA}" type="pres">
      <dgm:prSet presAssocID="{1E26DCE9-4BCA-8F45-9F24-944EC09008D1}" presName="outerSibTrans" presStyleCnt="0"/>
      <dgm:spPr/>
    </dgm:pt>
    <dgm:pt modelId="{77485737-E129-5E46-BBF1-911A82053D6D}" type="pres">
      <dgm:prSet presAssocID="{F61F129F-8EC9-9040-9D32-5D0906742D5F}" presName="oChild" presStyleLbl="fgAcc1" presStyleIdx="1" presStyleCnt="8" custLinFactY="-24260" custLinFactNeighborX="3045" custLinFactNeighborY="-100000">
        <dgm:presLayoutVars>
          <dgm:bulletEnabled val="1"/>
        </dgm:presLayoutVars>
      </dgm:prSet>
      <dgm:spPr/>
    </dgm:pt>
    <dgm:pt modelId="{95263DA2-4CC2-8F4B-951C-21F0A0A1EC4F}" type="pres">
      <dgm:prSet presAssocID="{EC1588AB-9B17-9747-A836-3C94B544780B}" presName="outerSibTrans" presStyleCnt="0"/>
      <dgm:spPr/>
    </dgm:pt>
    <dgm:pt modelId="{1AD232E0-A64A-B345-B59C-2C5D31C403E1}" type="pres">
      <dgm:prSet presAssocID="{FD7C99DF-B82C-6F46-8612-1256F987F909}" presName="oChild" presStyleLbl="fgAcc1" presStyleIdx="2" presStyleCnt="8" custLinFactY="-24260" custLinFactNeighborX="3045" custLinFactNeighborY="-100000">
        <dgm:presLayoutVars>
          <dgm:bulletEnabled val="1"/>
        </dgm:presLayoutVars>
      </dgm:prSet>
      <dgm:spPr/>
    </dgm:pt>
    <dgm:pt modelId="{3E39AF53-9041-BA4B-B0DA-DF3E1B1CD4E8}" type="pres">
      <dgm:prSet presAssocID="{EC5D873E-75CA-7442-948A-708AB5C953E0}" presName="middleBox" presStyleCnt="0"/>
      <dgm:spPr/>
    </dgm:pt>
    <dgm:pt modelId="{E66699C9-CA88-274B-8F5B-2DB0353AE130}" type="pres">
      <dgm:prSet presAssocID="{EC5D873E-75CA-7442-948A-708AB5C953E0}" presName="middleBoxParent" presStyleLbl="node1" presStyleIdx="1" presStyleCnt="3"/>
      <dgm:spPr/>
    </dgm:pt>
    <dgm:pt modelId="{84C36117-66DB-D34C-B64C-28FF505236FE}" type="pres">
      <dgm:prSet presAssocID="{EC5D873E-75CA-7442-948A-708AB5C953E0}" presName="middleBoxChildren" presStyleCnt="0"/>
      <dgm:spPr/>
    </dgm:pt>
    <dgm:pt modelId="{9B79D259-41CB-074B-8CE2-125F8A6A0AF9}" type="pres">
      <dgm:prSet presAssocID="{F50ABAB2-1913-3841-ABBA-C915E2AD44D5}" presName="mChild" presStyleLbl="fgAcc1" presStyleIdx="3" presStyleCnt="8">
        <dgm:presLayoutVars>
          <dgm:bulletEnabled val="1"/>
        </dgm:presLayoutVars>
      </dgm:prSet>
      <dgm:spPr/>
    </dgm:pt>
    <dgm:pt modelId="{EF4FFAEA-D712-D341-976D-F969C4A53BB3}" type="pres">
      <dgm:prSet presAssocID="{0EB50075-FB79-1244-8686-1EB060535747}" presName="middleSibTrans" presStyleCnt="0"/>
      <dgm:spPr/>
    </dgm:pt>
    <dgm:pt modelId="{7502F7DD-9B2C-4642-B16D-D06432BDDBD6}" type="pres">
      <dgm:prSet presAssocID="{90DFF305-5CDD-2149-BA6F-9F441C0BAD87}" presName="mChild" presStyleLbl="fgAcc1" presStyleIdx="4" presStyleCnt="8">
        <dgm:presLayoutVars>
          <dgm:bulletEnabled val="1"/>
        </dgm:presLayoutVars>
      </dgm:prSet>
      <dgm:spPr/>
    </dgm:pt>
    <dgm:pt modelId="{C543BF4A-F381-8042-95B4-57123624CF8A}" type="pres">
      <dgm:prSet presAssocID="{1F04DE01-B04E-EA4A-B1CB-5183109E4D17}" presName="middleSibTrans" presStyleCnt="0"/>
      <dgm:spPr/>
    </dgm:pt>
    <dgm:pt modelId="{2D83F5CA-12A5-7D43-8C14-BF56C32801C1}" type="pres">
      <dgm:prSet presAssocID="{5CE3ECCC-3151-1E4B-B115-22327DC05231}" presName="mChild" presStyleLbl="fgAcc1" presStyleIdx="5" presStyleCnt="8">
        <dgm:presLayoutVars>
          <dgm:bulletEnabled val="1"/>
        </dgm:presLayoutVars>
      </dgm:prSet>
      <dgm:spPr/>
    </dgm:pt>
    <dgm:pt modelId="{5874D027-2AC3-1048-B24B-42002B429386}" type="pres">
      <dgm:prSet presAssocID="{EC5D873E-75CA-7442-948A-708AB5C953E0}" presName="centerBox" presStyleCnt="0"/>
      <dgm:spPr/>
    </dgm:pt>
    <dgm:pt modelId="{E15F91AB-8BD2-7740-8895-60BF89746ED5}" type="pres">
      <dgm:prSet presAssocID="{EC5D873E-75CA-7442-948A-708AB5C953E0}" presName="centerBoxParent" presStyleLbl="node1" presStyleIdx="2" presStyleCnt="3"/>
      <dgm:spPr/>
    </dgm:pt>
    <dgm:pt modelId="{7A14DE47-04BC-DF47-93A7-AA47392C8BD5}" type="pres">
      <dgm:prSet presAssocID="{EC5D873E-75CA-7442-948A-708AB5C953E0}" presName="centerBoxChildren" presStyleCnt="0"/>
      <dgm:spPr/>
    </dgm:pt>
    <dgm:pt modelId="{3F7BFD33-5C5E-2D4E-A3EC-7D4C07B22FAD}" type="pres">
      <dgm:prSet presAssocID="{7EC5C62C-69A5-FD49-A2E4-AB1222C86EC7}" presName="cChild" presStyleLbl="fgAcc1" presStyleIdx="6" presStyleCnt="8">
        <dgm:presLayoutVars>
          <dgm:bulletEnabled val="1"/>
        </dgm:presLayoutVars>
      </dgm:prSet>
      <dgm:spPr/>
    </dgm:pt>
    <dgm:pt modelId="{D5622000-9BC0-604C-ABF9-AE96D4EC804B}" type="pres">
      <dgm:prSet presAssocID="{83976EE8-D198-F946-B343-C7BD3098DEA8}" presName="centerSibTrans" presStyleCnt="0"/>
      <dgm:spPr/>
    </dgm:pt>
    <dgm:pt modelId="{7E52DE5B-21E5-D74B-BD75-32A0C3CB36D8}" type="pres">
      <dgm:prSet presAssocID="{6E26B5CB-E452-7640-9402-DB67CABE286E}" presName="cChild" presStyleLbl="fgAcc1" presStyleIdx="7" presStyleCnt="8">
        <dgm:presLayoutVars>
          <dgm:bulletEnabled val="1"/>
        </dgm:presLayoutVars>
      </dgm:prSet>
      <dgm:spPr/>
    </dgm:pt>
  </dgm:ptLst>
  <dgm:cxnLst>
    <dgm:cxn modelId="{E92D4B23-29EE-CA46-9BDF-ED20604C1586}" type="presOf" srcId="{35EEB636-475E-ED48-886B-D5C33230D79F}" destId="{A06E3623-EFF7-044A-956A-05C4DD0ED55E}" srcOrd="0" destOrd="0" presId="urn:microsoft.com/office/officeart/2005/8/layout/target2"/>
    <dgm:cxn modelId="{69C70E27-9DDB-184E-AD1E-FFC9B61AC7B4}" srcId="{F0752779-D928-584B-8488-C7C848BD820C}" destId="{6E26B5CB-E452-7640-9402-DB67CABE286E}" srcOrd="1" destOrd="0" parTransId="{189295B9-50A2-6749-BA08-0E32D35D7464}" sibTransId="{285CF83C-C10D-5E47-A001-F3D32A1BB0EE}"/>
    <dgm:cxn modelId="{EEA92D2C-8D7B-414A-B5F0-CB7A868B11AA}" type="presOf" srcId="{6E26B5CB-E452-7640-9402-DB67CABE286E}" destId="{7E52DE5B-21E5-D74B-BD75-32A0C3CB36D8}" srcOrd="0" destOrd="0" presId="urn:microsoft.com/office/officeart/2005/8/layout/target2"/>
    <dgm:cxn modelId="{1DB08D34-7EAF-3C45-9A43-B616A526979D}" srcId="{EC5D873E-75CA-7442-948A-708AB5C953E0}" destId="{F8767385-FFF1-7D46-BF3A-74F893603D5A}" srcOrd="1" destOrd="0" parTransId="{4051CD10-1254-874E-A0D1-1C6AD98C817D}" sibTransId="{61B1EA06-815A-E545-838B-75473B3F5B1E}"/>
    <dgm:cxn modelId="{B0AB6338-FFF8-9B41-91B3-0B2368538BEF}" type="presOf" srcId="{F61F129F-8EC9-9040-9D32-5D0906742D5F}" destId="{77485737-E129-5E46-BBF1-911A82053D6D}" srcOrd="0" destOrd="0" presId="urn:microsoft.com/office/officeart/2005/8/layout/target2"/>
    <dgm:cxn modelId="{3722BB3B-832B-2140-AB3E-C27FB1E53457}" srcId="{F0752779-D928-584B-8488-C7C848BD820C}" destId="{7EC5C62C-69A5-FD49-A2E4-AB1222C86EC7}" srcOrd="0" destOrd="0" parTransId="{9A680358-D6D9-0340-AA47-215BAC1F4F9B}" sibTransId="{83976EE8-D198-F946-B343-C7BD3098DEA8}"/>
    <dgm:cxn modelId="{E91BC13B-02AA-7E49-A2F3-2FB26946E15F}" type="presOf" srcId="{FD7C99DF-B82C-6F46-8612-1256F987F909}" destId="{1AD232E0-A64A-B345-B59C-2C5D31C403E1}" srcOrd="0" destOrd="0" presId="urn:microsoft.com/office/officeart/2005/8/layout/target2"/>
    <dgm:cxn modelId="{28BA0958-174F-3442-AE6F-43D043FB986F}" type="presOf" srcId="{F8767385-FFF1-7D46-BF3A-74F893603D5A}" destId="{E66699C9-CA88-274B-8F5B-2DB0353AE130}" srcOrd="0" destOrd="0" presId="urn:microsoft.com/office/officeart/2005/8/layout/target2"/>
    <dgm:cxn modelId="{B95D8B5E-2F3D-1443-A1C6-4DF152A80726}" type="presOf" srcId="{EC5D873E-75CA-7442-948A-708AB5C953E0}" destId="{ED094235-FB3C-0944-900C-A03DA7ABA544}" srcOrd="0" destOrd="0" presId="urn:microsoft.com/office/officeart/2005/8/layout/target2"/>
    <dgm:cxn modelId="{8A535C61-6FCC-F448-8156-F36B59637660}" srcId="{F8767385-FFF1-7D46-BF3A-74F893603D5A}" destId="{F50ABAB2-1913-3841-ABBA-C915E2AD44D5}" srcOrd="0" destOrd="0" parTransId="{BFA90167-1520-4B42-8610-76EE85350173}" sibTransId="{0EB50075-FB79-1244-8686-1EB060535747}"/>
    <dgm:cxn modelId="{1295D861-9F4B-B441-A59C-FE0B2B6249CB}" type="presOf" srcId="{F0752779-D928-584B-8488-C7C848BD820C}" destId="{E15F91AB-8BD2-7740-8895-60BF89746ED5}" srcOrd="0" destOrd="0" presId="urn:microsoft.com/office/officeart/2005/8/layout/target2"/>
    <dgm:cxn modelId="{D416636A-165B-E340-9FD7-AFF4DAF32F47}" srcId="{35EEB636-475E-ED48-886B-D5C33230D79F}" destId="{FD7C99DF-B82C-6F46-8612-1256F987F909}" srcOrd="2" destOrd="0" parTransId="{A25E8DD5-035F-6445-A2AE-3C30DEDD6B33}" sibTransId="{ACD14735-C041-ED46-984D-39EAEAA90FAC}"/>
    <dgm:cxn modelId="{99B9036E-E623-494B-96A1-5534829F17CB}" srcId="{F8767385-FFF1-7D46-BF3A-74F893603D5A}" destId="{5CE3ECCC-3151-1E4B-B115-22327DC05231}" srcOrd="2" destOrd="0" parTransId="{4293686A-BCA6-C043-8D6B-DE62AB53EED8}" sibTransId="{F899397B-1C81-5F46-BC2D-C6380F85E4CF}"/>
    <dgm:cxn modelId="{9F9ECE72-DFCE-D747-AAAF-F2EDA7F38526}" type="presOf" srcId="{F50ABAB2-1913-3841-ABBA-C915E2AD44D5}" destId="{9B79D259-41CB-074B-8CE2-125F8A6A0AF9}" srcOrd="0" destOrd="0" presId="urn:microsoft.com/office/officeart/2005/8/layout/target2"/>
    <dgm:cxn modelId="{15CC9C76-A4BA-DA4C-9984-9E016FDF6A2C}" type="presOf" srcId="{A64634CD-BBC6-4C4F-B1B8-90E1DC2B6329}" destId="{AB7DDBB6-887A-4A42-9A72-3DE519AB7A66}" srcOrd="0" destOrd="0" presId="urn:microsoft.com/office/officeart/2005/8/layout/target2"/>
    <dgm:cxn modelId="{9989FD76-0810-9A41-A7B1-FBD3FE6E4028}" type="presOf" srcId="{5CE3ECCC-3151-1E4B-B115-22327DC05231}" destId="{2D83F5CA-12A5-7D43-8C14-BF56C32801C1}" srcOrd="0" destOrd="0" presId="urn:microsoft.com/office/officeart/2005/8/layout/target2"/>
    <dgm:cxn modelId="{84B09E82-2A55-CF48-9469-90E981347057}" srcId="{35EEB636-475E-ED48-886B-D5C33230D79F}" destId="{A64634CD-BBC6-4C4F-B1B8-90E1DC2B6329}" srcOrd="0" destOrd="0" parTransId="{E95DAAAB-8057-A34C-8E4F-6E3F0E1AABBC}" sibTransId="{1E26DCE9-4BCA-8F45-9F24-944EC09008D1}"/>
    <dgm:cxn modelId="{1B14248F-D771-F44D-92CE-CB613448DD48}" type="presOf" srcId="{7EC5C62C-69A5-FD49-A2E4-AB1222C86EC7}" destId="{3F7BFD33-5C5E-2D4E-A3EC-7D4C07B22FAD}" srcOrd="0" destOrd="0" presId="urn:microsoft.com/office/officeart/2005/8/layout/target2"/>
    <dgm:cxn modelId="{40D241BB-904C-CE4D-A6EE-BA7381B81EC4}" srcId="{EC5D873E-75CA-7442-948A-708AB5C953E0}" destId="{35EEB636-475E-ED48-886B-D5C33230D79F}" srcOrd="0" destOrd="0" parTransId="{371BDCB8-C0D2-3545-A4EC-CDD35C64FCB9}" sibTransId="{744C1DBC-E8D3-B844-BFC8-6A41B67BD7E3}"/>
    <dgm:cxn modelId="{98851CC3-02C8-EA44-BF1D-E368B2BE8D59}" srcId="{EC5D873E-75CA-7442-948A-708AB5C953E0}" destId="{F0752779-D928-584B-8488-C7C848BD820C}" srcOrd="2" destOrd="0" parTransId="{987D9B30-A3F1-F04A-A93E-D4E3151E5D58}" sibTransId="{1A7CDAEE-CE4E-154D-A3C6-AE03DE2B587A}"/>
    <dgm:cxn modelId="{A8BF42D1-0D9E-D548-AF16-D5B7A689D34F}" srcId="{35EEB636-475E-ED48-886B-D5C33230D79F}" destId="{F61F129F-8EC9-9040-9D32-5D0906742D5F}" srcOrd="1" destOrd="0" parTransId="{763F1557-EA9E-7D46-B988-C0926C53AF96}" sibTransId="{EC1588AB-9B17-9747-A836-3C94B544780B}"/>
    <dgm:cxn modelId="{BCD954DA-B53C-7342-98C1-78823A05C722}" srcId="{F8767385-FFF1-7D46-BF3A-74F893603D5A}" destId="{90DFF305-5CDD-2149-BA6F-9F441C0BAD87}" srcOrd="1" destOrd="0" parTransId="{5D4CE5C9-A4D4-CD45-AC50-6DCC7807B845}" sibTransId="{1F04DE01-B04E-EA4A-B1CB-5183109E4D17}"/>
    <dgm:cxn modelId="{8904DADE-FF7F-3143-BB73-CD7063DB35D3}" type="presOf" srcId="{90DFF305-5CDD-2149-BA6F-9F441C0BAD87}" destId="{7502F7DD-9B2C-4642-B16D-D06432BDDBD6}" srcOrd="0" destOrd="0" presId="urn:microsoft.com/office/officeart/2005/8/layout/target2"/>
    <dgm:cxn modelId="{280B3354-B343-6A4B-841A-C4E3E21017D6}" type="presParOf" srcId="{ED094235-FB3C-0944-900C-A03DA7ABA544}" destId="{1C7D181C-024B-4A4D-9F00-BF6F27B0E34B}" srcOrd="0" destOrd="0" presId="urn:microsoft.com/office/officeart/2005/8/layout/target2"/>
    <dgm:cxn modelId="{A68B18A3-8E50-0C48-9C30-2FE6E6253F99}" type="presParOf" srcId="{1C7D181C-024B-4A4D-9F00-BF6F27B0E34B}" destId="{A06E3623-EFF7-044A-956A-05C4DD0ED55E}" srcOrd="0" destOrd="0" presId="urn:microsoft.com/office/officeart/2005/8/layout/target2"/>
    <dgm:cxn modelId="{4B6DC977-A2A5-1042-BE41-11C05568465E}" type="presParOf" srcId="{1C7D181C-024B-4A4D-9F00-BF6F27B0E34B}" destId="{80B4F64D-9D0E-5942-B695-9980D4742C3A}" srcOrd="1" destOrd="0" presId="urn:microsoft.com/office/officeart/2005/8/layout/target2"/>
    <dgm:cxn modelId="{F1AEA32F-D8CD-F24B-A970-FE00877536C9}" type="presParOf" srcId="{80B4F64D-9D0E-5942-B695-9980D4742C3A}" destId="{AB7DDBB6-887A-4A42-9A72-3DE519AB7A66}" srcOrd="0" destOrd="0" presId="urn:microsoft.com/office/officeart/2005/8/layout/target2"/>
    <dgm:cxn modelId="{2A534109-8243-1341-8129-D4A02F48ADF6}" type="presParOf" srcId="{80B4F64D-9D0E-5942-B695-9980D4742C3A}" destId="{37C521DE-0F5E-724F-8756-5D96464476EA}" srcOrd="1" destOrd="0" presId="urn:microsoft.com/office/officeart/2005/8/layout/target2"/>
    <dgm:cxn modelId="{9AC071BC-486F-7D41-84D7-5FD4573BC06C}" type="presParOf" srcId="{80B4F64D-9D0E-5942-B695-9980D4742C3A}" destId="{77485737-E129-5E46-BBF1-911A82053D6D}" srcOrd="2" destOrd="0" presId="urn:microsoft.com/office/officeart/2005/8/layout/target2"/>
    <dgm:cxn modelId="{831A6AFA-55A1-2249-9B2E-5D232D6F4114}" type="presParOf" srcId="{80B4F64D-9D0E-5942-B695-9980D4742C3A}" destId="{95263DA2-4CC2-8F4B-951C-21F0A0A1EC4F}" srcOrd="3" destOrd="0" presId="urn:microsoft.com/office/officeart/2005/8/layout/target2"/>
    <dgm:cxn modelId="{27F753A5-27A4-0546-AA2F-AD1E369A28B2}" type="presParOf" srcId="{80B4F64D-9D0E-5942-B695-9980D4742C3A}" destId="{1AD232E0-A64A-B345-B59C-2C5D31C403E1}" srcOrd="4" destOrd="0" presId="urn:microsoft.com/office/officeart/2005/8/layout/target2"/>
    <dgm:cxn modelId="{F80FDB78-DB1B-374A-AF52-B32FB4D7D67F}" type="presParOf" srcId="{ED094235-FB3C-0944-900C-A03DA7ABA544}" destId="{3E39AF53-9041-BA4B-B0DA-DF3E1B1CD4E8}" srcOrd="1" destOrd="0" presId="urn:microsoft.com/office/officeart/2005/8/layout/target2"/>
    <dgm:cxn modelId="{A9D969ED-42E4-0F45-923F-B3984C40E61E}" type="presParOf" srcId="{3E39AF53-9041-BA4B-B0DA-DF3E1B1CD4E8}" destId="{E66699C9-CA88-274B-8F5B-2DB0353AE130}" srcOrd="0" destOrd="0" presId="urn:microsoft.com/office/officeart/2005/8/layout/target2"/>
    <dgm:cxn modelId="{ED69A39B-97E5-6D4F-990E-496AC4D9D533}" type="presParOf" srcId="{3E39AF53-9041-BA4B-B0DA-DF3E1B1CD4E8}" destId="{84C36117-66DB-D34C-B64C-28FF505236FE}" srcOrd="1" destOrd="0" presId="urn:microsoft.com/office/officeart/2005/8/layout/target2"/>
    <dgm:cxn modelId="{70BA6065-BC16-5547-81C8-FF3EAABB28B8}" type="presParOf" srcId="{84C36117-66DB-D34C-B64C-28FF505236FE}" destId="{9B79D259-41CB-074B-8CE2-125F8A6A0AF9}" srcOrd="0" destOrd="0" presId="urn:microsoft.com/office/officeart/2005/8/layout/target2"/>
    <dgm:cxn modelId="{8356CA5B-26E4-2D41-B030-27C68370D766}" type="presParOf" srcId="{84C36117-66DB-D34C-B64C-28FF505236FE}" destId="{EF4FFAEA-D712-D341-976D-F969C4A53BB3}" srcOrd="1" destOrd="0" presId="urn:microsoft.com/office/officeart/2005/8/layout/target2"/>
    <dgm:cxn modelId="{FC53C3BD-A15C-4140-9ECE-D4C1631B8A1C}" type="presParOf" srcId="{84C36117-66DB-D34C-B64C-28FF505236FE}" destId="{7502F7DD-9B2C-4642-B16D-D06432BDDBD6}" srcOrd="2" destOrd="0" presId="urn:microsoft.com/office/officeart/2005/8/layout/target2"/>
    <dgm:cxn modelId="{5E965567-6B34-E04A-9DF0-F9E093B7E12C}" type="presParOf" srcId="{84C36117-66DB-D34C-B64C-28FF505236FE}" destId="{C543BF4A-F381-8042-95B4-57123624CF8A}" srcOrd="3" destOrd="0" presId="urn:microsoft.com/office/officeart/2005/8/layout/target2"/>
    <dgm:cxn modelId="{2F4172C6-F1BE-E848-A3DD-33534AF2CD62}" type="presParOf" srcId="{84C36117-66DB-D34C-B64C-28FF505236FE}" destId="{2D83F5CA-12A5-7D43-8C14-BF56C32801C1}" srcOrd="4" destOrd="0" presId="urn:microsoft.com/office/officeart/2005/8/layout/target2"/>
    <dgm:cxn modelId="{914B322A-7E6F-2946-A066-E5FB7E6F85D8}" type="presParOf" srcId="{ED094235-FB3C-0944-900C-A03DA7ABA544}" destId="{5874D027-2AC3-1048-B24B-42002B429386}" srcOrd="2" destOrd="0" presId="urn:microsoft.com/office/officeart/2005/8/layout/target2"/>
    <dgm:cxn modelId="{4DFC4E7E-2793-9646-8CCC-2D9DBDB5ED5A}" type="presParOf" srcId="{5874D027-2AC3-1048-B24B-42002B429386}" destId="{E15F91AB-8BD2-7740-8895-60BF89746ED5}" srcOrd="0" destOrd="0" presId="urn:microsoft.com/office/officeart/2005/8/layout/target2"/>
    <dgm:cxn modelId="{7E6395F9-7821-EE4F-AB8E-3EAA029033F7}" type="presParOf" srcId="{5874D027-2AC3-1048-B24B-42002B429386}" destId="{7A14DE47-04BC-DF47-93A7-AA47392C8BD5}" srcOrd="1" destOrd="0" presId="urn:microsoft.com/office/officeart/2005/8/layout/target2"/>
    <dgm:cxn modelId="{96339DFD-D171-9747-8753-447A4B6820B6}" type="presParOf" srcId="{7A14DE47-04BC-DF47-93A7-AA47392C8BD5}" destId="{3F7BFD33-5C5E-2D4E-A3EC-7D4C07B22FAD}" srcOrd="0" destOrd="0" presId="urn:microsoft.com/office/officeart/2005/8/layout/target2"/>
    <dgm:cxn modelId="{5F3C6A9E-6534-AA46-B39B-19A61EE04F71}" type="presParOf" srcId="{7A14DE47-04BC-DF47-93A7-AA47392C8BD5}" destId="{D5622000-9BC0-604C-ABF9-AE96D4EC804B}" srcOrd="1" destOrd="0" presId="urn:microsoft.com/office/officeart/2005/8/layout/target2"/>
    <dgm:cxn modelId="{84153F4D-0646-EE46-A43D-5EFA91EF88D9}" type="presParOf" srcId="{7A14DE47-04BC-DF47-93A7-AA47392C8BD5}" destId="{7E52DE5B-21E5-D74B-BD75-32A0C3CB36D8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EB5C8-87AE-9542-AA0A-71F5103D1A95}" type="doc">
      <dgm:prSet loTypeId="urn:microsoft.com/office/officeart/2008/layout/SquareAccent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D95E56-9598-D84A-A928-7FB7A8C83E5E}">
      <dgm:prSet phldrT="[Text]"/>
      <dgm:spPr/>
      <dgm:t>
        <a:bodyPr/>
        <a:lstStyle/>
        <a:p>
          <a:r>
            <a:rPr lang="en-US" dirty="0"/>
            <a:t>Change the questions</a:t>
          </a:r>
        </a:p>
      </dgm:t>
    </dgm:pt>
    <dgm:pt modelId="{2CAE06CA-83FA-244E-9DDC-D22CDE4BAEBA}" type="parTrans" cxnId="{30DD7F88-4DDF-B343-AB54-1E765C5019F5}">
      <dgm:prSet/>
      <dgm:spPr/>
      <dgm:t>
        <a:bodyPr/>
        <a:lstStyle/>
        <a:p>
          <a:endParaRPr lang="en-US"/>
        </a:p>
      </dgm:t>
    </dgm:pt>
    <dgm:pt modelId="{2836522C-C7C4-D944-A290-450DA10C5A3A}" type="sibTrans" cxnId="{30DD7F88-4DDF-B343-AB54-1E765C5019F5}">
      <dgm:prSet/>
      <dgm:spPr/>
      <dgm:t>
        <a:bodyPr/>
        <a:lstStyle/>
        <a:p>
          <a:endParaRPr lang="en-US"/>
        </a:p>
      </dgm:t>
    </dgm:pt>
    <dgm:pt modelId="{C2C4679C-2B03-9B49-92D8-B26455385E1B}">
      <dgm:prSet phldrT="[Text]" custT="1"/>
      <dgm:spPr/>
      <dgm:t>
        <a:bodyPr/>
        <a:lstStyle/>
        <a:p>
          <a:r>
            <a:rPr lang="en-US" sz="1600" b="1" dirty="0"/>
            <a:t>Eliminate global questions </a:t>
          </a:r>
          <a:r>
            <a:rPr lang="en-US" sz="1600" dirty="0"/>
            <a:t>(i.e. “evaluate the structure overall”) which are more prone to bias. </a:t>
          </a:r>
        </a:p>
      </dgm:t>
    </dgm:pt>
    <dgm:pt modelId="{48759C21-5C33-7741-AED9-C45DAD84807D}" type="parTrans" cxnId="{354A0A83-A662-3A47-A451-B13178F8D2C6}">
      <dgm:prSet/>
      <dgm:spPr/>
      <dgm:t>
        <a:bodyPr/>
        <a:lstStyle/>
        <a:p>
          <a:endParaRPr lang="en-US"/>
        </a:p>
      </dgm:t>
    </dgm:pt>
    <dgm:pt modelId="{5D03946B-9F9C-EE49-87B5-77478DD0B3EE}" type="sibTrans" cxnId="{354A0A83-A662-3A47-A451-B13178F8D2C6}">
      <dgm:prSet/>
      <dgm:spPr/>
      <dgm:t>
        <a:bodyPr/>
        <a:lstStyle/>
        <a:p>
          <a:endParaRPr lang="en-US"/>
        </a:p>
      </dgm:t>
    </dgm:pt>
    <dgm:pt modelId="{B4344FA6-E066-514E-BC9B-780D916E5DD4}">
      <dgm:prSet phldrT="[Text]"/>
      <dgm:spPr/>
      <dgm:t>
        <a:bodyPr/>
        <a:lstStyle/>
        <a:p>
          <a:r>
            <a:rPr lang="en-US" dirty="0"/>
            <a:t>Change how teaching is evaluated</a:t>
          </a:r>
        </a:p>
      </dgm:t>
    </dgm:pt>
    <dgm:pt modelId="{4596163A-BFF2-654E-B84E-335C21A06352}" type="parTrans" cxnId="{8A351BCD-BC11-8744-87FC-60F0BC3197D2}">
      <dgm:prSet/>
      <dgm:spPr/>
      <dgm:t>
        <a:bodyPr/>
        <a:lstStyle/>
        <a:p>
          <a:endParaRPr lang="en-US"/>
        </a:p>
      </dgm:t>
    </dgm:pt>
    <dgm:pt modelId="{25B29BEA-7E07-C745-B7BF-478B3F3959E9}" type="sibTrans" cxnId="{8A351BCD-BC11-8744-87FC-60F0BC3197D2}">
      <dgm:prSet/>
      <dgm:spPr/>
      <dgm:t>
        <a:bodyPr/>
        <a:lstStyle/>
        <a:p>
          <a:endParaRPr lang="en-US"/>
        </a:p>
      </dgm:t>
    </dgm:pt>
    <dgm:pt modelId="{C92E5728-D946-A246-B5AA-8DBA5502B9FA}">
      <dgm:prSet phldrT="[Text]" custT="1"/>
      <dgm:spPr/>
      <dgm:t>
        <a:bodyPr/>
        <a:lstStyle/>
        <a:p>
          <a:r>
            <a:rPr lang="en-US" sz="1600" b="1" dirty="0"/>
            <a:t>Use more holistic evaluation </a:t>
          </a:r>
          <a:r>
            <a:rPr lang="en-US" sz="1600" dirty="0"/>
            <a:t>of teaching, including teaching portfolios and peer evaluations</a:t>
          </a:r>
        </a:p>
      </dgm:t>
    </dgm:pt>
    <dgm:pt modelId="{AF11DFC6-E3C0-0B4F-954D-98D8A9877709}" type="parTrans" cxnId="{DFA63246-2EC7-B141-A8E2-CAFF3ABF11D1}">
      <dgm:prSet/>
      <dgm:spPr/>
      <dgm:t>
        <a:bodyPr/>
        <a:lstStyle/>
        <a:p>
          <a:endParaRPr lang="en-US"/>
        </a:p>
      </dgm:t>
    </dgm:pt>
    <dgm:pt modelId="{216691AB-F0E9-B84D-9D01-B9E56D9B41B9}" type="sibTrans" cxnId="{DFA63246-2EC7-B141-A8E2-CAFF3ABF11D1}">
      <dgm:prSet/>
      <dgm:spPr/>
      <dgm:t>
        <a:bodyPr/>
        <a:lstStyle/>
        <a:p>
          <a:endParaRPr lang="en-US"/>
        </a:p>
      </dgm:t>
    </dgm:pt>
    <dgm:pt modelId="{5EA01A40-A391-D24E-9BC6-0E09EE960F30}">
      <dgm:prSet phldrT="[Text]"/>
      <dgm:spPr/>
      <dgm:t>
        <a:bodyPr/>
        <a:lstStyle/>
        <a:p>
          <a:r>
            <a:rPr lang="en-US" dirty="0"/>
            <a:t>Change how SETs are interpreted</a:t>
          </a:r>
        </a:p>
      </dgm:t>
    </dgm:pt>
    <dgm:pt modelId="{286E1F14-8FBA-1647-831F-293B2E9CFAF5}" type="parTrans" cxnId="{DE11F1FD-9E6A-9041-AE36-E5112256CD8C}">
      <dgm:prSet/>
      <dgm:spPr/>
      <dgm:t>
        <a:bodyPr/>
        <a:lstStyle/>
        <a:p>
          <a:endParaRPr lang="en-US"/>
        </a:p>
      </dgm:t>
    </dgm:pt>
    <dgm:pt modelId="{2CA78C04-8942-D34C-81FA-EEA9552880BD}" type="sibTrans" cxnId="{DE11F1FD-9E6A-9041-AE36-E5112256CD8C}">
      <dgm:prSet/>
      <dgm:spPr/>
      <dgm:t>
        <a:bodyPr/>
        <a:lstStyle/>
        <a:p>
          <a:endParaRPr lang="en-US"/>
        </a:p>
      </dgm:t>
    </dgm:pt>
    <dgm:pt modelId="{2A6CAD8D-CE60-ED4F-9408-E2917D922D84}">
      <dgm:prSet custT="1"/>
      <dgm:spPr/>
      <dgm:t>
        <a:bodyPr/>
        <a:lstStyle/>
        <a:p>
          <a:r>
            <a:rPr lang="en-US" sz="1600" b="1" dirty="0"/>
            <a:t>Emphasize student EXPERIENCE</a:t>
          </a:r>
          <a:r>
            <a:rPr lang="en-US" sz="1600" dirty="0"/>
            <a:t> of learning </a:t>
          </a:r>
          <a:endParaRPr lang="en-US" sz="1600" b="1" dirty="0"/>
        </a:p>
      </dgm:t>
    </dgm:pt>
    <dgm:pt modelId="{2B06D1AA-39E7-E74E-A389-02642544E243}" type="parTrans" cxnId="{EE0332E3-B335-8E44-AEE8-597C1E03F4EF}">
      <dgm:prSet/>
      <dgm:spPr/>
      <dgm:t>
        <a:bodyPr/>
        <a:lstStyle/>
        <a:p>
          <a:endParaRPr lang="en-US"/>
        </a:p>
      </dgm:t>
    </dgm:pt>
    <dgm:pt modelId="{1DEEAFCB-85CD-F74B-BB8C-61372498246F}" type="sibTrans" cxnId="{EE0332E3-B335-8E44-AEE8-597C1E03F4EF}">
      <dgm:prSet/>
      <dgm:spPr/>
      <dgm:t>
        <a:bodyPr/>
        <a:lstStyle/>
        <a:p>
          <a:endParaRPr lang="en-US"/>
        </a:p>
      </dgm:t>
    </dgm:pt>
    <dgm:pt modelId="{58861622-9FE0-5A47-BFFD-73697C5B55F2}">
      <dgm:prSet custT="1"/>
      <dgm:spPr/>
      <dgm:t>
        <a:bodyPr/>
        <a:lstStyle/>
        <a:p>
          <a:r>
            <a:rPr lang="en-US" sz="1600" b="1" dirty="0"/>
            <a:t>Adopt a developmental approach to teaching</a:t>
          </a:r>
          <a:r>
            <a:rPr lang="en-US" sz="1600" dirty="0"/>
            <a:t>… [which] creates opportunities to experiment and innovate in their courses without fear of “failing.”</a:t>
          </a:r>
        </a:p>
      </dgm:t>
    </dgm:pt>
    <dgm:pt modelId="{72A82756-6C3F-3948-9A86-72C44832D3D0}" type="parTrans" cxnId="{453B318A-D854-144C-8D40-BBD054A239D0}">
      <dgm:prSet/>
      <dgm:spPr/>
      <dgm:t>
        <a:bodyPr/>
        <a:lstStyle/>
        <a:p>
          <a:endParaRPr lang="en-US"/>
        </a:p>
      </dgm:t>
    </dgm:pt>
    <dgm:pt modelId="{7CD6EE5E-4924-D049-BD05-17C33F8ABE80}" type="sibTrans" cxnId="{453B318A-D854-144C-8D40-BBD054A239D0}">
      <dgm:prSet/>
      <dgm:spPr/>
      <dgm:t>
        <a:bodyPr/>
        <a:lstStyle/>
        <a:p>
          <a:endParaRPr lang="en-US"/>
        </a:p>
      </dgm:t>
    </dgm:pt>
    <dgm:pt modelId="{7CFBCA64-3ED9-674A-9B33-D2D6D3C9FD7F}">
      <dgm:prSet custT="1"/>
      <dgm:spPr/>
      <dgm:t>
        <a:bodyPr/>
        <a:lstStyle/>
        <a:p>
          <a:r>
            <a:rPr lang="en-US" sz="1600" b="1" dirty="0"/>
            <a:t>Enforce  the requirement for other measures of teaching effectiveness in addition to SETs.</a:t>
          </a:r>
        </a:p>
      </dgm:t>
    </dgm:pt>
    <dgm:pt modelId="{A4E1C3D3-38A6-B342-B226-1E31406C8B48}" type="parTrans" cxnId="{29CB8359-57E0-CD4E-8A08-750B13B85FD8}">
      <dgm:prSet/>
      <dgm:spPr/>
      <dgm:t>
        <a:bodyPr/>
        <a:lstStyle/>
        <a:p>
          <a:endParaRPr lang="en-US"/>
        </a:p>
      </dgm:t>
    </dgm:pt>
    <dgm:pt modelId="{45E81E45-8D81-DA4D-9A4D-C29D55F49E45}" type="sibTrans" cxnId="{29CB8359-57E0-CD4E-8A08-750B13B85FD8}">
      <dgm:prSet/>
      <dgm:spPr/>
      <dgm:t>
        <a:bodyPr/>
        <a:lstStyle/>
        <a:p>
          <a:endParaRPr lang="en-US"/>
        </a:p>
      </dgm:t>
    </dgm:pt>
    <dgm:pt modelId="{91F0C99B-F5D0-234C-BD2D-F426AA9CCEF9}">
      <dgm:prSet phldrT="[Text]" custT="1"/>
      <dgm:spPr/>
      <dgm:t>
        <a:bodyPr/>
        <a:lstStyle/>
        <a:p>
          <a:r>
            <a:rPr lang="en-US" sz="1600" b="1" dirty="0"/>
            <a:t>Educate review committees (like CAP) </a:t>
          </a:r>
          <a:r>
            <a:rPr lang="en-US" sz="1600" dirty="0"/>
            <a:t>about the widely documented bias in SET evaluations particularly toward women and faculty of color. </a:t>
          </a:r>
        </a:p>
      </dgm:t>
    </dgm:pt>
    <dgm:pt modelId="{927E7070-F6F9-3645-A943-DB6B164BB6DC}" type="parTrans" cxnId="{CCD93DE8-AF46-494B-A49A-20C6870D1B03}">
      <dgm:prSet/>
      <dgm:spPr/>
      <dgm:t>
        <a:bodyPr/>
        <a:lstStyle/>
        <a:p>
          <a:endParaRPr lang="en-US"/>
        </a:p>
      </dgm:t>
    </dgm:pt>
    <dgm:pt modelId="{449052FA-82CC-A048-9858-C8ABBF074350}" type="sibTrans" cxnId="{CCD93DE8-AF46-494B-A49A-20C6870D1B03}">
      <dgm:prSet/>
      <dgm:spPr/>
      <dgm:t>
        <a:bodyPr/>
        <a:lstStyle/>
        <a:p>
          <a:endParaRPr lang="en-US"/>
        </a:p>
      </dgm:t>
    </dgm:pt>
    <dgm:pt modelId="{00BC1496-BE9B-7144-BBCF-E436D2C64BB0}">
      <dgm:prSet custT="1"/>
      <dgm:spPr/>
      <dgm:t>
        <a:bodyPr/>
        <a:lstStyle/>
        <a:p>
          <a:r>
            <a:rPr lang="en-US" sz="1600" b="1" dirty="0"/>
            <a:t>Do not average SET </a:t>
          </a:r>
          <a:r>
            <a:rPr lang="en-US" sz="1600" dirty="0"/>
            <a:t>ratings to produce a quantitative mean score.</a:t>
          </a:r>
        </a:p>
      </dgm:t>
    </dgm:pt>
    <dgm:pt modelId="{31477CAA-1112-2345-9790-4AAAB082AFD4}" type="parTrans" cxnId="{FDE1F006-80F8-A543-A04D-149F17CB4A9D}">
      <dgm:prSet/>
      <dgm:spPr/>
      <dgm:t>
        <a:bodyPr/>
        <a:lstStyle/>
        <a:p>
          <a:endParaRPr lang="en-US"/>
        </a:p>
      </dgm:t>
    </dgm:pt>
    <dgm:pt modelId="{3BD55D17-FA2B-C547-B125-9A4FD9993BC4}" type="sibTrans" cxnId="{FDE1F006-80F8-A543-A04D-149F17CB4A9D}">
      <dgm:prSet/>
      <dgm:spPr/>
      <dgm:t>
        <a:bodyPr/>
        <a:lstStyle/>
        <a:p>
          <a:endParaRPr lang="en-US"/>
        </a:p>
      </dgm:t>
    </dgm:pt>
    <dgm:pt modelId="{033955C3-78AB-0D4B-B4DA-E9F9FF83CEF1}">
      <dgm:prSet custT="1"/>
      <dgm:spPr/>
      <dgm:t>
        <a:bodyPr/>
        <a:lstStyle/>
        <a:p>
          <a:r>
            <a:rPr lang="en-US" sz="1600" b="1" dirty="0"/>
            <a:t>Do not compare </a:t>
          </a:r>
          <a:r>
            <a:rPr lang="en-US" sz="1600" dirty="0"/>
            <a:t>instructor’s scores to another instructor or to departmental averages. </a:t>
          </a:r>
        </a:p>
      </dgm:t>
    </dgm:pt>
    <dgm:pt modelId="{0909034C-8F5D-FD42-B253-133BECA6AEE4}" type="parTrans" cxnId="{F9773BD0-D832-E944-989F-67A289C4AC13}">
      <dgm:prSet/>
      <dgm:spPr/>
      <dgm:t>
        <a:bodyPr/>
        <a:lstStyle/>
        <a:p>
          <a:endParaRPr lang="en-US"/>
        </a:p>
      </dgm:t>
    </dgm:pt>
    <dgm:pt modelId="{FC28947A-F243-4C4C-BD18-F81D460F71D3}" type="sibTrans" cxnId="{F9773BD0-D832-E944-989F-67A289C4AC13}">
      <dgm:prSet/>
      <dgm:spPr/>
      <dgm:t>
        <a:bodyPr/>
        <a:lstStyle/>
        <a:p>
          <a:endParaRPr lang="en-US"/>
        </a:p>
      </dgm:t>
    </dgm:pt>
    <dgm:pt modelId="{356118C2-5558-7347-8331-87A3A463B5A1}" type="pres">
      <dgm:prSet presAssocID="{92AEB5C8-87AE-9542-AA0A-71F5103D1A95}" presName="layout" presStyleCnt="0">
        <dgm:presLayoutVars>
          <dgm:chMax/>
          <dgm:chPref/>
          <dgm:dir/>
          <dgm:resizeHandles/>
        </dgm:presLayoutVars>
      </dgm:prSet>
      <dgm:spPr/>
    </dgm:pt>
    <dgm:pt modelId="{A46E0E75-D2FB-9646-B034-0CD2C0C0DCD2}" type="pres">
      <dgm:prSet presAssocID="{C6D95E56-9598-D84A-A928-7FB7A8C83E5E}" presName="root" presStyleCnt="0">
        <dgm:presLayoutVars>
          <dgm:chMax/>
          <dgm:chPref/>
        </dgm:presLayoutVars>
      </dgm:prSet>
      <dgm:spPr/>
    </dgm:pt>
    <dgm:pt modelId="{F716B18E-FBAE-7B46-B6E1-6C34F3C0524B}" type="pres">
      <dgm:prSet presAssocID="{C6D95E56-9598-D84A-A928-7FB7A8C83E5E}" presName="rootComposite" presStyleCnt="0">
        <dgm:presLayoutVars/>
      </dgm:prSet>
      <dgm:spPr/>
    </dgm:pt>
    <dgm:pt modelId="{4C8F7F38-2BA1-0647-844E-46BA59771CBD}" type="pres">
      <dgm:prSet presAssocID="{C6D95E56-9598-D84A-A928-7FB7A8C83E5E}" presName="ParentAccent" presStyleLbl="alignNode1" presStyleIdx="0" presStyleCnt="3"/>
      <dgm:spPr/>
    </dgm:pt>
    <dgm:pt modelId="{0AADCD30-772E-4348-BF4A-6FB4CA701403}" type="pres">
      <dgm:prSet presAssocID="{C6D95E56-9598-D84A-A928-7FB7A8C83E5E}" presName="ParentSmallAccent" presStyleLbl="fgAcc1" presStyleIdx="0" presStyleCnt="3"/>
      <dgm:spPr/>
    </dgm:pt>
    <dgm:pt modelId="{F8ADFAA2-1302-5945-89FF-FE9BFC4AD55A}" type="pres">
      <dgm:prSet presAssocID="{C6D95E56-9598-D84A-A928-7FB7A8C83E5E}" presName="Parent" presStyleLbl="revTx" presStyleIdx="0" presStyleCnt="11">
        <dgm:presLayoutVars>
          <dgm:chMax/>
          <dgm:chPref val="4"/>
          <dgm:bulletEnabled val="1"/>
        </dgm:presLayoutVars>
      </dgm:prSet>
      <dgm:spPr/>
    </dgm:pt>
    <dgm:pt modelId="{2D01857A-7B64-4742-8E44-8AB2D357160A}" type="pres">
      <dgm:prSet presAssocID="{C6D95E56-9598-D84A-A928-7FB7A8C83E5E}" presName="childShape" presStyleCnt="0">
        <dgm:presLayoutVars>
          <dgm:chMax val="0"/>
          <dgm:chPref val="0"/>
        </dgm:presLayoutVars>
      </dgm:prSet>
      <dgm:spPr/>
    </dgm:pt>
    <dgm:pt modelId="{C30D24CE-F9B3-9540-AB92-78831871FC70}" type="pres">
      <dgm:prSet presAssocID="{C2C4679C-2B03-9B49-92D8-B26455385E1B}" presName="childComposite" presStyleCnt="0">
        <dgm:presLayoutVars>
          <dgm:chMax val="0"/>
          <dgm:chPref val="0"/>
        </dgm:presLayoutVars>
      </dgm:prSet>
      <dgm:spPr/>
    </dgm:pt>
    <dgm:pt modelId="{E1085DE6-B0AF-B341-9F95-CAC93BCA1155}" type="pres">
      <dgm:prSet presAssocID="{C2C4679C-2B03-9B49-92D8-B26455385E1B}" presName="ChildAccent" presStyleLbl="solidFgAcc1" presStyleIdx="0" presStyleCnt="8" custLinFactNeighborY="-22153"/>
      <dgm:spPr/>
    </dgm:pt>
    <dgm:pt modelId="{0DE5C252-3D5C-CE43-BBFD-32AB6D5432C9}" type="pres">
      <dgm:prSet presAssocID="{C2C4679C-2B03-9B49-92D8-B26455385E1B}" presName="Child" presStyleLbl="revTx" presStyleIdx="1" presStyleCnt="11" custLinFactNeighborY="18488">
        <dgm:presLayoutVars>
          <dgm:chMax val="0"/>
          <dgm:chPref val="0"/>
          <dgm:bulletEnabled val="1"/>
        </dgm:presLayoutVars>
      </dgm:prSet>
      <dgm:spPr/>
    </dgm:pt>
    <dgm:pt modelId="{9BB6D69B-5F9F-6847-89A1-0D8544D00633}" type="pres">
      <dgm:prSet presAssocID="{2A6CAD8D-CE60-ED4F-9408-E2917D922D84}" presName="childComposite" presStyleCnt="0">
        <dgm:presLayoutVars>
          <dgm:chMax val="0"/>
          <dgm:chPref val="0"/>
        </dgm:presLayoutVars>
      </dgm:prSet>
      <dgm:spPr/>
    </dgm:pt>
    <dgm:pt modelId="{D2894D02-C14E-8B4B-A9F7-6AE480E7EE18}" type="pres">
      <dgm:prSet presAssocID="{2A6CAD8D-CE60-ED4F-9408-E2917D922D84}" presName="ChildAccent" presStyleLbl="solidFgAcc1" presStyleIdx="1" presStyleCnt="8" custLinFactNeighborX="-11076" custLinFactNeighborY="84813"/>
      <dgm:spPr/>
    </dgm:pt>
    <dgm:pt modelId="{8AA88A4A-7B85-9F43-AC7A-0FEA269CC868}" type="pres">
      <dgm:prSet presAssocID="{2A6CAD8D-CE60-ED4F-9408-E2917D922D84}" presName="Child" presStyleLbl="revTx" presStyleIdx="2" presStyleCnt="11" custLinFactNeighborY="48885">
        <dgm:presLayoutVars>
          <dgm:chMax val="0"/>
          <dgm:chPref val="0"/>
          <dgm:bulletEnabled val="1"/>
        </dgm:presLayoutVars>
      </dgm:prSet>
      <dgm:spPr/>
    </dgm:pt>
    <dgm:pt modelId="{BE6EC7B8-53D1-904C-B051-EB472161358E}" type="pres">
      <dgm:prSet presAssocID="{B4344FA6-E066-514E-BC9B-780D916E5DD4}" presName="root" presStyleCnt="0">
        <dgm:presLayoutVars>
          <dgm:chMax/>
          <dgm:chPref/>
        </dgm:presLayoutVars>
      </dgm:prSet>
      <dgm:spPr/>
    </dgm:pt>
    <dgm:pt modelId="{343F2CF2-DEEC-1E4C-9D43-684226D5ECBB}" type="pres">
      <dgm:prSet presAssocID="{B4344FA6-E066-514E-BC9B-780D916E5DD4}" presName="rootComposite" presStyleCnt="0">
        <dgm:presLayoutVars/>
      </dgm:prSet>
      <dgm:spPr/>
    </dgm:pt>
    <dgm:pt modelId="{F67A2B84-7C4B-3F41-8D08-86AE750271B5}" type="pres">
      <dgm:prSet presAssocID="{B4344FA6-E066-514E-BC9B-780D916E5DD4}" presName="ParentAccent" presStyleLbl="alignNode1" presStyleIdx="1" presStyleCnt="3"/>
      <dgm:spPr/>
    </dgm:pt>
    <dgm:pt modelId="{A3AEB0BD-F4F4-E943-82E7-90DF51B18CE6}" type="pres">
      <dgm:prSet presAssocID="{B4344FA6-E066-514E-BC9B-780D916E5DD4}" presName="ParentSmallAccent" presStyleLbl="fgAcc1" presStyleIdx="1" presStyleCnt="3"/>
      <dgm:spPr/>
    </dgm:pt>
    <dgm:pt modelId="{CC04477B-6121-A74A-BF83-5F65792E3865}" type="pres">
      <dgm:prSet presAssocID="{B4344FA6-E066-514E-BC9B-780D916E5DD4}" presName="Parent" presStyleLbl="revTx" presStyleIdx="3" presStyleCnt="11">
        <dgm:presLayoutVars>
          <dgm:chMax/>
          <dgm:chPref val="4"/>
          <dgm:bulletEnabled val="1"/>
        </dgm:presLayoutVars>
      </dgm:prSet>
      <dgm:spPr/>
    </dgm:pt>
    <dgm:pt modelId="{738CD36B-C1C0-E04F-9DDC-6D0A0A4E2E05}" type="pres">
      <dgm:prSet presAssocID="{B4344FA6-E066-514E-BC9B-780D916E5DD4}" presName="childShape" presStyleCnt="0">
        <dgm:presLayoutVars>
          <dgm:chMax val="0"/>
          <dgm:chPref val="0"/>
        </dgm:presLayoutVars>
      </dgm:prSet>
      <dgm:spPr/>
    </dgm:pt>
    <dgm:pt modelId="{36B81143-5C72-7A43-9BDC-FA7ED3AA0F04}" type="pres">
      <dgm:prSet presAssocID="{C92E5728-D946-A246-B5AA-8DBA5502B9FA}" presName="childComposite" presStyleCnt="0">
        <dgm:presLayoutVars>
          <dgm:chMax val="0"/>
          <dgm:chPref val="0"/>
        </dgm:presLayoutVars>
      </dgm:prSet>
      <dgm:spPr/>
    </dgm:pt>
    <dgm:pt modelId="{72EF110E-934A-454B-946E-C9C374A22699}" type="pres">
      <dgm:prSet presAssocID="{C92E5728-D946-A246-B5AA-8DBA5502B9FA}" presName="ChildAccent" presStyleLbl="solidFgAcc1" presStyleIdx="2" presStyleCnt="8" custLinFactNeighborY="-70716"/>
      <dgm:spPr/>
    </dgm:pt>
    <dgm:pt modelId="{578CA197-56D0-994F-9A3B-4D8AA668097A}" type="pres">
      <dgm:prSet presAssocID="{C92E5728-D946-A246-B5AA-8DBA5502B9FA}" presName="Child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8F028464-55B8-CA4F-BEEE-457A879306AD}" type="pres">
      <dgm:prSet presAssocID="{58861622-9FE0-5A47-BFFD-73697C5B55F2}" presName="childComposite" presStyleCnt="0">
        <dgm:presLayoutVars>
          <dgm:chMax val="0"/>
          <dgm:chPref val="0"/>
        </dgm:presLayoutVars>
      </dgm:prSet>
      <dgm:spPr/>
    </dgm:pt>
    <dgm:pt modelId="{568E2066-5932-DD4F-B5AD-BFF53C995FC2}" type="pres">
      <dgm:prSet presAssocID="{58861622-9FE0-5A47-BFFD-73697C5B55F2}" presName="ChildAccent" presStyleLbl="solidFgAcc1" presStyleIdx="3" presStyleCnt="8" custLinFactNeighborX="5265" custLinFactNeighborY="51959"/>
      <dgm:spPr/>
    </dgm:pt>
    <dgm:pt modelId="{AF5F2743-CBDD-F74C-81CD-0112DB46CE2B}" type="pres">
      <dgm:prSet presAssocID="{58861622-9FE0-5A47-BFFD-73697C5B55F2}" presName="Child" presStyleLbl="revTx" presStyleIdx="5" presStyleCnt="11" custLinFactNeighborX="1950" custLinFactNeighborY="85699">
        <dgm:presLayoutVars>
          <dgm:chMax val="0"/>
          <dgm:chPref val="0"/>
          <dgm:bulletEnabled val="1"/>
        </dgm:presLayoutVars>
      </dgm:prSet>
      <dgm:spPr/>
    </dgm:pt>
    <dgm:pt modelId="{CB1006DA-A3B7-9C4F-B61D-3DD359B2C44F}" type="pres">
      <dgm:prSet presAssocID="{7CFBCA64-3ED9-674A-9B33-D2D6D3C9FD7F}" presName="childComposite" presStyleCnt="0">
        <dgm:presLayoutVars>
          <dgm:chMax val="0"/>
          <dgm:chPref val="0"/>
        </dgm:presLayoutVars>
      </dgm:prSet>
      <dgm:spPr/>
    </dgm:pt>
    <dgm:pt modelId="{87553428-BE52-5E4E-86D1-9754E1C1064E}" type="pres">
      <dgm:prSet presAssocID="{7CFBCA64-3ED9-674A-9B33-D2D6D3C9FD7F}" presName="ChildAccent" presStyleLbl="solidFgAcc1" presStyleIdx="4" presStyleCnt="8" custLinFactY="100000" custLinFactNeighborX="-5547" custLinFactNeighborY="176091"/>
      <dgm:spPr/>
    </dgm:pt>
    <dgm:pt modelId="{1AC30828-B6D3-0D43-8257-D31BB39F877D}" type="pres">
      <dgm:prSet presAssocID="{7CFBCA64-3ED9-674A-9B33-D2D6D3C9FD7F}" presName="Child" presStyleLbl="revTx" presStyleIdx="6" presStyleCnt="11" custLinFactY="38808" custLinFactNeighborX="1512" custLinFactNeighborY="100000">
        <dgm:presLayoutVars>
          <dgm:chMax val="0"/>
          <dgm:chPref val="0"/>
          <dgm:bulletEnabled val="1"/>
        </dgm:presLayoutVars>
      </dgm:prSet>
      <dgm:spPr/>
    </dgm:pt>
    <dgm:pt modelId="{8E8EE942-8336-AD4F-99F5-B919953AC422}" type="pres">
      <dgm:prSet presAssocID="{5EA01A40-A391-D24E-9BC6-0E09EE960F30}" presName="root" presStyleCnt="0">
        <dgm:presLayoutVars>
          <dgm:chMax/>
          <dgm:chPref/>
        </dgm:presLayoutVars>
      </dgm:prSet>
      <dgm:spPr/>
    </dgm:pt>
    <dgm:pt modelId="{B8F5E527-D1DB-1342-AD81-D47D15D9EBEA}" type="pres">
      <dgm:prSet presAssocID="{5EA01A40-A391-D24E-9BC6-0E09EE960F30}" presName="rootComposite" presStyleCnt="0">
        <dgm:presLayoutVars/>
      </dgm:prSet>
      <dgm:spPr/>
    </dgm:pt>
    <dgm:pt modelId="{C4102708-AB82-5143-BB7C-D78A59ABE980}" type="pres">
      <dgm:prSet presAssocID="{5EA01A40-A391-D24E-9BC6-0E09EE960F30}" presName="ParentAccent" presStyleLbl="alignNode1" presStyleIdx="2" presStyleCnt="3"/>
      <dgm:spPr/>
    </dgm:pt>
    <dgm:pt modelId="{EE7F7669-19C3-7248-9213-CC723E82F229}" type="pres">
      <dgm:prSet presAssocID="{5EA01A40-A391-D24E-9BC6-0E09EE960F30}" presName="ParentSmallAccent" presStyleLbl="fgAcc1" presStyleIdx="2" presStyleCnt="3"/>
      <dgm:spPr/>
    </dgm:pt>
    <dgm:pt modelId="{2C4531E8-A153-5344-AA89-116F63DEA14F}" type="pres">
      <dgm:prSet presAssocID="{5EA01A40-A391-D24E-9BC6-0E09EE960F30}" presName="Parent" presStyleLbl="revTx" presStyleIdx="7" presStyleCnt="11">
        <dgm:presLayoutVars>
          <dgm:chMax/>
          <dgm:chPref val="4"/>
          <dgm:bulletEnabled val="1"/>
        </dgm:presLayoutVars>
      </dgm:prSet>
      <dgm:spPr/>
    </dgm:pt>
    <dgm:pt modelId="{4C03A707-3C24-8B4E-92C9-DD84C6ED6BBB}" type="pres">
      <dgm:prSet presAssocID="{5EA01A40-A391-D24E-9BC6-0E09EE960F30}" presName="childShape" presStyleCnt="0">
        <dgm:presLayoutVars>
          <dgm:chMax val="0"/>
          <dgm:chPref val="0"/>
        </dgm:presLayoutVars>
      </dgm:prSet>
      <dgm:spPr/>
    </dgm:pt>
    <dgm:pt modelId="{68E27D96-62B4-5C47-A4A6-02ABEEFA36AA}" type="pres">
      <dgm:prSet presAssocID="{91F0C99B-F5D0-234C-BD2D-F426AA9CCEF9}" presName="childComposite" presStyleCnt="0">
        <dgm:presLayoutVars>
          <dgm:chMax val="0"/>
          <dgm:chPref val="0"/>
        </dgm:presLayoutVars>
      </dgm:prSet>
      <dgm:spPr/>
    </dgm:pt>
    <dgm:pt modelId="{0B1F79F1-607E-F44C-AEA1-601F67EE45E0}" type="pres">
      <dgm:prSet presAssocID="{91F0C99B-F5D0-234C-BD2D-F426AA9CCEF9}" presName="ChildAccent" presStyleLbl="solidFgAcc1" presStyleIdx="5" presStyleCnt="8" custLinFactNeighborY="-55383"/>
      <dgm:spPr/>
    </dgm:pt>
    <dgm:pt modelId="{06C5D250-CC2B-F646-B64A-913CAE4787FE}" type="pres">
      <dgm:prSet presAssocID="{91F0C99B-F5D0-234C-BD2D-F426AA9CCEF9}" presName="Child" presStyleLbl="revTx" presStyleIdx="8" presStyleCnt="11" custLinFactNeighborX="1841" custLinFactNeighborY="25003">
        <dgm:presLayoutVars>
          <dgm:chMax val="0"/>
          <dgm:chPref val="0"/>
          <dgm:bulletEnabled val="1"/>
        </dgm:presLayoutVars>
      </dgm:prSet>
      <dgm:spPr/>
    </dgm:pt>
    <dgm:pt modelId="{8D9963C4-3EA7-6C40-85B4-24F5C0ADDFF4}" type="pres">
      <dgm:prSet presAssocID="{00BC1496-BE9B-7144-BBCF-E436D2C64BB0}" presName="childComposite" presStyleCnt="0">
        <dgm:presLayoutVars>
          <dgm:chMax val="0"/>
          <dgm:chPref val="0"/>
        </dgm:presLayoutVars>
      </dgm:prSet>
      <dgm:spPr/>
    </dgm:pt>
    <dgm:pt modelId="{EAB9743C-F6A6-8841-9AB4-38EF30F83F26}" type="pres">
      <dgm:prSet presAssocID="{00BC1496-BE9B-7144-BBCF-E436D2C64BB0}" presName="ChildAccent" presStyleLbl="solidFgAcc1" presStyleIdx="6" presStyleCnt="8" custLinFactY="3781" custLinFactNeighborX="-17484" custLinFactNeighborY="100000"/>
      <dgm:spPr/>
    </dgm:pt>
    <dgm:pt modelId="{9A10B3D8-B0F8-C84C-BD8B-F70F4F0159DA}" type="pres">
      <dgm:prSet presAssocID="{00BC1496-BE9B-7144-BBCF-E436D2C64BB0}" presName="Child" presStyleLbl="revTx" presStyleIdx="9" presStyleCnt="11" custLinFactNeighborX="1381" custLinFactNeighborY="60006">
        <dgm:presLayoutVars>
          <dgm:chMax val="0"/>
          <dgm:chPref val="0"/>
          <dgm:bulletEnabled val="1"/>
        </dgm:presLayoutVars>
      </dgm:prSet>
      <dgm:spPr/>
    </dgm:pt>
    <dgm:pt modelId="{66F77E40-D5AD-5E44-88B7-5275463F1390}" type="pres">
      <dgm:prSet presAssocID="{033955C3-78AB-0D4B-B4DA-E9F9FF83CEF1}" presName="childComposite" presStyleCnt="0">
        <dgm:presLayoutVars>
          <dgm:chMax val="0"/>
          <dgm:chPref val="0"/>
        </dgm:presLayoutVars>
      </dgm:prSet>
      <dgm:spPr/>
    </dgm:pt>
    <dgm:pt modelId="{2210EA52-8550-D94D-B3DF-A8EBD97F54E9}" type="pres">
      <dgm:prSet presAssocID="{033955C3-78AB-0D4B-B4DA-E9F9FF83CEF1}" presName="ChildAccent" presStyleLbl="solidFgAcc1" presStyleIdx="7" presStyleCnt="8" custLinFactY="100000" custLinFactNeighborY="103983"/>
      <dgm:spPr/>
    </dgm:pt>
    <dgm:pt modelId="{454F9513-662C-3944-9023-14EE45E179A6}" type="pres">
      <dgm:prSet presAssocID="{033955C3-78AB-0D4B-B4DA-E9F9FF83CEF1}" presName="Child" presStyleLbl="revTx" presStyleIdx="10" presStyleCnt="11" custLinFactY="12511" custLinFactNeighborX="1381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FDE1F006-80F8-A543-A04D-149F17CB4A9D}" srcId="{5EA01A40-A391-D24E-9BC6-0E09EE960F30}" destId="{00BC1496-BE9B-7144-BBCF-E436D2C64BB0}" srcOrd="1" destOrd="0" parTransId="{31477CAA-1112-2345-9790-4AAAB082AFD4}" sibTransId="{3BD55D17-FA2B-C547-B125-9A4FD9993BC4}"/>
    <dgm:cxn modelId="{15F9F21E-529F-534D-AADE-992F1A231DC3}" type="presOf" srcId="{033955C3-78AB-0D4B-B4DA-E9F9FF83CEF1}" destId="{454F9513-662C-3944-9023-14EE45E179A6}" srcOrd="0" destOrd="0" presId="urn:microsoft.com/office/officeart/2008/layout/SquareAccentList"/>
    <dgm:cxn modelId="{A78B3F29-9F30-F347-ACD0-F57ADDDF5119}" type="presOf" srcId="{5EA01A40-A391-D24E-9BC6-0E09EE960F30}" destId="{2C4531E8-A153-5344-AA89-116F63DEA14F}" srcOrd="0" destOrd="0" presId="urn:microsoft.com/office/officeart/2008/layout/SquareAccentList"/>
    <dgm:cxn modelId="{2FADE32C-AB90-F54B-AAFF-E143B543E26F}" type="presOf" srcId="{7CFBCA64-3ED9-674A-9B33-D2D6D3C9FD7F}" destId="{1AC30828-B6D3-0D43-8257-D31BB39F877D}" srcOrd="0" destOrd="0" presId="urn:microsoft.com/office/officeart/2008/layout/SquareAccentList"/>
    <dgm:cxn modelId="{B7557F2E-ED6A-F641-9B1A-003D40B80B00}" type="presOf" srcId="{92AEB5C8-87AE-9542-AA0A-71F5103D1A95}" destId="{356118C2-5558-7347-8331-87A3A463B5A1}" srcOrd="0" destOrd="0" presId="urn:microsoft.com/office/officeart/2008/layout/SquareAccentList"/>
    <dgm:cxn modelId="{DFA63246-2EC7-B141-A8E2-CAFF3ABF11D1}" srcId="{B4344FA6-E066-514E-BC9B-780D916E5DD4}" destId="{C92E5728-D946-A246-B5AA-8DBA5502B9FA}" srcOrd="0" destOrd="0" parTransId="{AF11DFC6-E3C0-0B4F-954D-98D8A9877709}" sibTransId="{216691AB-F0E9-B84D-9D01-B9E56D9B41B9}"/>
    <dgm:cxn modelId="{7142C44A-C258-ED43-87A5-A1EA5216BFCA}" type="presOf" srcId="{C2C4679C-2B03-9B49-92D8-B26455385E1B}" destId="{0DE5C252-3D5C-CE43-BBFD-32AB6D5432C9}" srcOrd="0" destOrd="0" presId="urn:microsoft.com/office/officeart/2008/layout/SquareAccentList"/>
    <dgm:cxn modelId="{5052DD55-4E3F-D442-A676-8477A81C1D8D}" type="presOf" srcId="{2A6CAD8D-CE60-ED4F-9408-E2917D922D84}" destId="{8AA88A4A-7B85-9F43-AC7A-0FEA269CC868}" srcOrd="0" destOrd="0" presId="urn:microsoft.com/office/officeart/2008/layout/SquareAccentList"/>
    <dgm:cxn modelId="{29CB8359-57E0-CD4E-8A08-750B13B85FD8}" srcId="{B4344FA6-E066-514E-BC9B-780D916E5DD4}" destId="{7CFBCA64-3ED9-674A-9B33-D2D6D3C9FD7F}" srcOrd="2" destOrd="0" parTransId="{A4E1C3D3-38A6-B342-B226-1E31406C8B48}" sibTransId="{45E81E45-8D81-DA4D-9A4D-C29D55F49E45}"/>
    <dgm:cxn modelId="{E4BE115C-D701-7546-B2E4-471F610B9BD1}" type="presOf" srcId="{B4344FA6-E066-514E-BC9B-780D916E5DD4}" destId="{CC04477B-6121-A74A-BF83-5F65792E3865}" srcOrd="0" destOrd="0" presId="urn:microsoft.com/office/officeart/2008/layout/SquareAccentList"/>
    <dgm:cxn modelId="{4BE92181-B7AF-134A-83D2-AB93E84EA3BD}" type="presOf" srcId="{C6D95E56-9598-D84A-A928-7FB7A8C83E5E}" destId="{F8ADFAA2-1302-5945-89FF-FE9BFC4AD55A}" srcOrd="0" destOrd="0" presId="urn:microsoft.com/office/officeart/2008/layout/SquareAccentList"/>
    <dgm:cxn modelId="{354A0A83-A662-3A47-A451-B13178F8D2C6}" srcId="{C6D95E56-9598-D84A-A928-7FB7A8C83E5E}" destId="{C2C4679C-2B03-9B49-92D8-B26455385E1B}" srcOrd="0" destOrd="0" parTransId="{48759C21-5C33-7741-AED9-C45DAD84807D}" sibTransId="{5D03946B-9F9C-EE49-87B5-77478DD0B3EE}"/>
    <dgm:cxn modelId="{5EE2C883-BFC5-AA4D-93EF-6FCA2FA0C32B}" type="presOf" srcId="{91F0C99B-F5D0-234C-BD2D-F426AA9CCEF9}" destId="{06C5D250-CC2B-F646-B64A-913CAE4787FE}" srcOrd="0" destOrd="0" presId="urn:microsoft.com/office/officeart/2008/layout/SquareAccentList"/>
    <dgm:cxn modelId="{30DD7F88-4DDF-B343-AB54-1E765C5019F5}" srcId="{92AEB5C8-87AE-9542-AA0A-71F5103D1A95}" destId="{C6D95E56-9598-D84A-A928-7FB7A8C83E5E}" srcOrd="0" destOrd="0" parTransId="{2CAE06CA-83FA-244E-9DDC-D22CDE4BAEBA}" sibTransId="{2836522C-C7C4-D944-A290-450DA10C5A3A}"/>
    <dgm:cxn modelId="{453B318A-D854-144C-8D40-BBD054A239D0}" srcId="{B4344FA6-E066-514E-BC9B-780D916E5DD4}" destId="{58861622-9FE0-5A47-BFFD-73697C5B55F2}" srcOrd="1" destOrd="0" parTransId="{72A82756-6C3F-3948-9A86-72C44832D3D0}" sibTransId="{7CD6EE5E-4924-D049-BD05-17C33F8ABE80}"/>
    <dgm:cxn modelId="{ACADE9AF-894C-6447-BA14-6FD2BA663A67}" type="presOf" srcId="{58861622-9FE0-5A47-BFFD-73697C5B55F2}" destId="{AF5F2743-CBDD-F74C-81CD-0112DB46CE2B}" srcOrd="0" destOrd="0" presId="urn:microsoft.com/office/officeart/2008/layout/SquareAccentList"/>
    <dgm:cxn modelId="{F4EA6FC6-2F66-FF41-A5E8-6ABAB34A71E0}" type="presOf" srcId="{C92E5728-D946-A246-B5AA-8DBA5502B9FA}" destId="{578CA197-56D0-994F-9A3B-4D8AA668097A}" srcOrd="0" destOrd="0" presId="urn:microsoft.com/office/officeart/2008/layout/SquareAccentList"/>
    <dgm:cxn modelId="{9180F0CA-3F7D-034A-A9F6-05B9DFA74ABF}" type="presOf" srcId="{00BC1496-BE9B-7144-BBCF-E436D2C64BB0}" destId="{9A10B3D8-B0F8-C84C-BD8B-F70F4F0159DA}" srcOrd="0" destOrd="0" presId="urn:microsoft.com/office/officeart/2008/layout/SquareAccentList"/>
    <dgm:cxn modelId="{8A351BCD-BC11-8744-87FC-60F0BC3197D2}" srcId="{92AEB5C8-87AE-9542-AA0A-71F5103D1A95}" destId="{B4344FA6-E066-514E-BC9B-780D916E5DD4}" srcOrd="1" destOrd="0" parTransId="{4596163A-BFF2-654E-B84E-335C21A06352}" sibTransId="{25B29BEA-7E07-C745-B7BF-478B3F3959E9}"/>
    <dgm:cxn modelId="{F9773BD0-D832-E944-989F-67A289C4AC13}" srcId="{5EA01A40-A391-D24E-9BC6-0E09EE960F30}" destId="{033955C3-78AB-0D4B-B4DA-E9F9FF83CEF1}" srcOrd="2" destOrd="0" parTransId="{0909034C-8F5D-FD42-B253-133BECA6AEE4}" sibTransId="{FC28947A-F243-4C4C-BD18-F81D460F71D3}"/>
    <dgm:cxn modelId="{EE0332E3-B335-8E44-AEE8-597C1E03F4EF}" srcId="{C6D95E56-9598-D84A-A928-7FB7A8C83E5E}" destId="{2A6CAD8D-CE60-ED4F-9408-E2917D922D84}" srcOrd="1" destOrd="0" parTransId="{2B06D1AA-39E7-E74E-A389-02642544E243}" sibTransId="{1DEEAFCB-85CD-F74B-BB8C-61372498246F}"/>
    <dgm:cxn modelId="{CCD93DE8-AF46-494B-A49A-20C6870D1B03}" srcId="{5EA01A40-A391-D24E-9BC6-0E09EE960F30}" destId="{91F0C99B-F5D0-234C-BD2D-F426AA9CCEF9}" srcOrd="0" destOrd="0" parTransId="{927E7070-F6F9-3645-A943-DB6B164BB6DC}" sibTransId="{449052FA-82CC-A048-9858-C8ABBF074350}"/>
    <dgm:cxn modelId="{DE11F1FD-9E6A-9041-AE36-E5112256CD8C}" srcId="{92AEB5C8-87AE-9542-AA0A-71F5103D1A95}" destId="{5EA01A40-A391-D24E-9BC6-0E09EE960F30}" srcOrd="2" destOrd="0" parTransId="{286E1F14-8FBA-1647-831F-293B2E9CFAF5}" sibTransId="{2CA78C04-8942-D34C-81FA-EEA9552880BD}"/>
    <dgm:cxn modelId="{9A1902AC-FDEB-404D-9023-B1BE20E9CA6D}" type="presParOf" srcId="{356118C2-5558-7347-8331-87A3A463B5A1}" destId="{A46E0E75-D2FB-9646-B034-0CD2C0C0DCD2}" srcOrd="0" destOrd="0" presId="urn:microsoft.com/office/officeart/2008/layout/SquareAccentList"/>
    <dgm:cxn modelId="{0B562F52-5F9A-5F4E-AA4D-98462A7F70B7}" type="presParOf" srcId="{A46E0E75-D2FB-9646-B034-0CD2C0C0DCD2}" destId="{F716B18E-FBAE-7B46-B6E1-6C34F3C0524B}" srcOrd="0" destOrd="0" presId="urn:microsoft.com/office/officeart/2008/layout/SquareAccentList"/>
    <dgm:cxn modelId="{398B5F94-22D8-0C40-A10D-F9767D1CE010}" type="presParOf" srcId="{F716B18E-FBAE-7B46-B6E1-6C34F3C0524B}" destId="{4C8F7F38-2BA1-0647-844E-46BA59771CBD}" srcOrd="0" destOrd="0" presId="urn:microsoft.com/office/officeart/2008/layout/SquareAccentList"/>
    <dgm:cxn modelId="{9DBE9447-396B-6648-A9F3-798349EBCFC9}" type="presParOf" srcId="{F716B18E-FBAE-7B46-B6E1-6C34F3C0524B}" destId="{0AADCD30-772E-4348-BF4A-6FB4CA701403}" srcOrd="1" destOrd="0" presId="urn:microsoft.com/office/officeart/2008/layout/SquareAccentList"/>
    <dgm:cxn modelId="{29C330D0-12CB-3A44-BACB-0A9D7144D045}" type="presParOf" srcId="{F716B18E-FBAE-7B46-B6E1-6C34F3C0524B}" destId="{F8ADFAA2-1302-5945-89FF-FE9BFC4AD55A}" srcOrd="2" destOrd="0" presId="urn:microsoft.com/office/officeart/2008/layout/SquareAccentList"/>
    <dgm:cxn modelId="{39994C5F-D6E4-024B-A547-9300A8249C57}" type="presParOf" srcId="{A46E0E75-D2FB-9646-B034-0CD2C0C0DCD2}" destId="{2D01857A-7B64-4742-8E44-8AB2D357160A}" srcOrd="1" destOrd="0" presId="urn:microsoft.com/office/officeart/2008/layout/SquareAccentList"/>
    <dgm:cxn modelId="{51BACA68-4395-B24E-B69D-17F2FFF41818}" type="presParOf" srcId="{2D01857A-7B64-4742-8E44-8AB2D357160A}" destId="{C30D24CE-F9B3-9540-AB92-78831871FC70}" srcOrd="0" destOrd="0" presId="urn:microsoft.com/office/officeart/2008/layout/SquareAccentList"/>
    <dgm:cxn modelId="{ABFC8EA2-B072-C046-8066-06305F11A897}" type="presParOf" srcId="{C30D24CE-F9B3-9540-AB92-78831871FC70}" destId="{E1085DE6-B0AF-B341-9F95-CAC93BCA1155}" srcOrd="0" destOrd="0" presId="urn:microsoft.com/office/officeart/2008/layout/SquareAccentList"/>
    <dgm:cxn modelId="{59DD5A6D-1FFD-9D40-B966-606DB6A4BC8C}" type="presParOf" srcId="{C30D24CE-F9B3-9540-AB92-78831871FC70}" destId="{0DE5C252-3D5C-CE43-BBFD-32AB6D5432C9}" srcOrd="1" destOrd="0" presId="urn:microsoft.com/office/officeart/2008/layout/SquareAccentList"/>
    <dgm:cxn modelId="{AEB28DF7-DF30-2E4A-BB74-994B0D35959D}" type="presParOf" srcId="{2D01857A-7B64-4742-8E44-8AB2D357160A}" destId="{9BB6D69B-5F9F-6847-89A1-0D8544D00633}" srcOrd="1" destOrd="0" presId="urn:microsoft.com/office/officeart/2008/layout/SquareAccentList"/>
    <dgm:cxn modelId="{EB8F1BBF-66F3-1640-986A-0D02E71DB5A6}" type="presParOf" srcId="{9BB6D69B-5F9F-6847-89A1-0D8544D00633}" destId="{D2894D02-C14E-8B4B-A9F7-6AE480E7EE18}" srcOrd="0" destOrd="0" presId="urn:microsoft.com/office/officeart/2008/layout/SquareAccentList"/>
    <dgm:cxn modelId="{DDA4901A-AB95-6248-8E4A-3B1F410FD9B9}" type="presParOf" srcId="{9BB6D69B-5F9F-6847-89A1-0D8544D00633}" destId="{8AA88A4A-7B85-9F43-AC7A-0FEA269CC868}" srcOrd="1" destOrd="0" presId="urn:microsoft.com/office/officeart/2008/layout/SquareAccentList"/>
    <dgm:cxn modelId="{8A8C8451-1670-7444-8571-D32B7CDF74F8}" type="presParOf" srcId="{356118C2-5558-7347-8331-87A3A463B5A1}" destId="{BE6EC7B8-53D1-904C-B051-EB472161358E}" srcOrd="1" destOrd="0" presId="urn:microsoft.com/office/officeart/2008/layout/SquareAccentList"/>
    <dgm:cxn modelId="{E89A42B1-FF69-2946-8FDB-06270D88FD89}" type="presParOf" srcId="{BE6EC7B8-53D1-904C-B051-EB472161358E}" destId="{343F2CF2-DEEC-1E4C-9D43-684226D5ECBB}" srcOrd="0" destOrd="0" presId="urn:microsoft.com/office/officeart/2008/layout/SquareAccentList"/>
    <dgm:cxn modelId="{D63E0BB8-D802-264A-8C29-B784F2C4D5B2}" type="presParOf" srcId="{343F2CF2-DEEC-1E4C-9D43-684226D5ECBB}" destId="{F67A2B84-7C4B-3F41-8D08-86AE750271B5}" srcOrd="0" destOrd="0" presId="urn:microsoft.com/office/officeart/2008/layout/SquareAccentList"/>
    <dgm:cxn modelId="{DE710D1D-2655-CF4E-9021-F0E905545C4E}" type="presParOf" srcId="{343F2CF2-DEEC-1E4C-9D43-684226D5ECBB}" destId="{A3AEB0BD-F4F4-E943-82E7-90DF51B18CE6}" srcOrd="1" destOrd="0" presId="urn:microsoft.com/office/officeart/2008/layout/SquareAccentList"/>
    <dgm:cxn modelId="{BAA755E9-4D18-934C-AFB3-2918851857BA}" type="presParOf" srcId="{343F2CF2-DEEC-1E4C-9D43-684226D5ECBB}" destId="{CC04477B-6121-A74A-BF83-5F65792E3865}" srcOrd="2" destOrd="0" presId="urn:microsoft.com/office/officeart/2008/layout/SquareAccentList"/>
    <dgm:cxn modelId="{ADC8995A-9448-6644-83E3-B1D3D43CE977}" type="presParOf" srcId="{BE6EC7B8-53D1-904C-B051-EB472161358E}" destId="{738CD36B-C1C0-E04F-9DDC-6D0A0A4E2E05}" srcOrd="1" destOrd="0" presId="urn:microsoft.com/office/officeart/2008/layout/SquareAccentList"/>
    <dgm:cxn modelId="{ED1857AC-FBEA-C946-B88A-2DD6D5066740}" type="presParOf" srcId="{738CD36B-C1C0-E04F-9DDC-6D0A0A4E2E05}" destId="{36B81143-5C72-7A43-9BDC-FA7ED3AA0F04}" srcOrd="0" destOrd="0" presId="urn:microsoft.com/office/officeart/2008/layout/SquareAccentList"/>
    <dgm:cxn modelId="{3A138390-1BC9-144B-891D-A3E606E3D654}" type="presParOf" srcId="{36B81143-5C72-7A43-9BDC-FA7ED3AA0F04}" destId="{72EF110E-934A-454B-946E-C9C374A22699}" srcOrd="0" destOrd="0" presId="urn:microsoft.com/office/officeart/2008/layout/SquareAccentList"/>
    <dgm:cxn modelId="{E8AB8302-3CA9-0A4B-9A2D-7003E3CBB06B}" type="presParOf" srcId="{36B81143-5C72-7A43-9BDC-FA7ED3AA0F04}" destId="{578CA197-56D0-994F-9A3B-4D8AA668097A}" srcOrd="1" destOrd="0" presId="urn:microsoft.com/office/officeart/2008/layout/SquareAccentList"/>
    <dgm:cxn modelId="{3A87209F-F395-7845-857F-9A67FB797BB2}" type="presParOf" srcId="{738CD36B-C1C0-E04F-9DDC-6D0A0A4E2E05}" destId="{8F028464-55B8-CA4F-BEEE-457A879306AD}" srcOrd="1" destOrd="0" presId="urn:microsoft.com/office/officeart/2008/layout/SquareAccentList"/>
    <dgm:cxn modelId="{79776A1F-DB76-DA4E-B1D6-3889DFE51FD4}" type="presParOf" srcId="{8F028464-55B8-CA4F-BEEE-457A879306AD}" destId="{568E2066-5932-DD4F-B5AD-BFF53C995FC2}" srcOrd="0" destOrd="0" presId="urn:microsoft.com/office/officeart/2008/layout/SquareAccentList"/>
    <dgm:cxn modelId="{59F7E566-A973-044B-8709-1FF20335D225}" type="presParOf" srcId="{8F028464-55B8-CA4F-BEEE-457A879306AD}" destId="{AF5F2743-CBDD-F74C-81CD-0112DB46CE2B}" srcOrd="1" destOrd="0" presId="urn:microsoft.com/office/officeart/2008/layout/SquareAccentList"/>
    <dgm:cxn modelId="{9CB6CC8F-F3DE-0849-B9F6-261177311F34}" type="presParOf" srcId="{738CD36B-C1C0-E04F-9DDC-6D0A0A4E2E05}" destId="{CB1006DA-A3B7-9C4F-B61D-3DD359B2C44F}" srcOrd="2" destOrd="0" presId="urn:microsoft.com/office/officeart/2008/layout/SquareAccentList"/>
    <dgm:cxn modelId="{3D33BF28-6B25-914F-A416-9A38B1D1AF44}" type="presParOf" srcId="{CB1006DA-A3B7-9C4F-B61D-3DD359B2C44F}" destId="{87553428-BE52-5E4E-86D1-9754E1C1064E}" srcOrd="0" destOrd="0" presId="urn:microsoft.com/office/officeart/2008/layout/SquareAccentList"/>
    <dgm:cxn modelId="{8903787C-A5B1-004A-9BF4-58E87FFC3096}" type="presParOf" srcId="{CB1006DA-A3B7-9C4F-B61D-3DD359B2C44F}" destId="{1AC30828-B6D3-0D43-8257-D31BB39F877D}" srcOrd="1" destOrd="0" presId="urn:microsoft.com/office/officeart/2008/layout/SquareAccentList"/>
    <dgm:cxn modelId="{FDA0B7EE-D592-0643-A7F3-D44C988786DE}" type="presParOf" srcId="{356118C2-5558-7347-8331-87A3A463B5A1}" destId="{8E8EE942-8336-AD4F-99F5-B919953AC422}" srcOrd="2" destOrd="0" presId="urn:microsoft.com/office/officeart/2008/layout/SquareAccentList"/>
    <dgm:cxn modelId="{36AD7A0B-179D-5341-A0DF-3F7A11558EC0}" type="presParOf" srcId="{8E8EE942-8336-AD4F-99F5-B919953AC422}" destId="{B8F5E527-D1DB-1342-AD81-D47D15D9EBEA}" srcOrd="0" destOrd="0" presId="urn:microsoft.com/office/officeart/2008/layout/SquareAccentList"/>
    <dgm:cxn modelId="{6212E065-5645-134A-A6BB-A45A9D6F2E67}" type="presParOf" srcId="{B8F5E527-D1DB-1342-AD81-D47D15D9EBEA}" destId="{C4102708-AB82-5143-BB7C-D78A59ABE980}" srcOrd="0" destOrd="0" presId="urn:microsoft.com/office/officeart/2008/layout/SquareAccentList"/>
    <dgm:cxn modelId="{F78B61CE-487F-AE49-8568-8001ADA7DA11}" type="presParOf" srcId="{B8F5E527-D1DB-1342-AD81-D47D15D9EBEA}" destId="{EE7F7669-19C3-7248-9213-CC723E82F229}" srcOrd="1" destOrd="0" presId="urn:microsoft.com/office/officeart/2008/layout/SquareAccentList"/>
    <dgm:cxn modelId="{7E1D2F7A-2121-5549-BA4A-FF2EA0BF61EA}" type="presParOf" srcId="{B8F5E527-D1DB-1342-AD81-D47D15D9EBEA}" destId="{2C4531E8-A153-5344-AA89-116F63DEA14F}" srcOrd="2" destOrd="0" presId="urn:microsoft.com/office/officeart/2008/layout/SquareAccentList"/>
    <dgm:cxn modelId="{C0501BDE-F49A-6745-8333-154FFA3CFBAC}" type="presParOf" srcId="{8E8EE942-8336-AD4F-99F5-B919953AC422}" destId="{4C03A707-3C24-8B4E-92C9-DD84C6ED6BBB}" srcOrd="1" destOrd="0" presId="urn:microsoft.com/office/officeart/2008/layout/SquareAccentList"/>
    <dgm:cxn modelId="{A18E5E32-23AB-094F-B56B-6F7AFDF3095C}" type="presParOf" srcId="{4C03A707-3C24-8B4E-92C9-DD84C6ED6BBB}" destId="{68E27D96-62B4-5C47-A4A6-02ABEEFA36AA}" srcOrd="0" destOrd="0" presId="urn:microsoft.com/office/officeart/2008/layout/SquareAccentList"/>
    <dgm:cxn modelId="{6B6C4364-38F8-B44F-A902-9AA5C5914F6F}" type="presParOf" srcId="{68E27D96-62B4-5C47-A4A6-02ABEEFA36AA}" destId="{0B1F79F1-607E-F44C-AEA1-601F67EE45E0}" srcOrd="0" destOrd="0" presId="urn:microsoft.com/office/officeart/2008/layout/SquareAccentList"/>
    <dgm:cxn modelId="{6BCA0170-1BF4-274E-91D2-3D12D8EBCA41}" type="presParOf" srcId="{68E27D96-62B4-5C47-A4A6-02ABEEFA36AA}" destId="{06C5D250-CC2B-F646-B64A-913CAE4787FE}" srcOrd="1" destOrd="0" presId="urn:microsoft.com/office/officeart/2008/layout/SquareAccentList"/>
    <dgm:cxn modelId="{EE0F85C2-8858-F64F-8C52-3B91B013D192}" type="presParOf" srcId="{4C03A707-3C24-8B4E-92C9-DD84C6ED6BBB}" destId="{8D9963C4-3EA7-6C40-85B4-24F5C0ADDFF4}" srcOrd="1" destOrd="0" presId="urn:microsoft.com/office/officeart/2008/layout/SquareAccentList"/>
    <dgm:cxn modelId="{865E8B5B-A5A9-804A-A0D7-392004D84F09}" type="presParOf" srcId="{8D9963C4-3EA7-6C40-85B4-24F5C0ADDFF4}" destId="{EAB9743C-F6A6-8841-9AB4-38EF30F83F26}" srcOrd="0" destOrd="0" presId="urn:microsoft.com/office/officeart/2008/layout/SquareAccentList"/>
    <dgm:cxn modelId="{F381295B-6D91-CA43-9639-EE92D141210B}" type="presParOf" srcId="{8D9963C4-3EA7-6C40-85B4-24F5C0ADDFF4}" destId="{9A10B3D8-B0F8-C84C-BD8B-F70F4F0159DA}" srcOrd="1" destOrd="0" presId="urn:microsoft.com/office/officeart/2008/layout/SquareAccentList"/>
    <dgm:cxn modelId="{FEF40901-FC91-2A48-B492-D84CB3385745}" type="presParOf" srcId="{4C03A707-3C24-8B4E-92C9-DD84C6ED6BBB}" destId="{66F77E40-D5AD-5E44-88B7-5275463F1390}" srcOrd="2" destOrd="0" presId="urn:microsoft.com/office/officeart/2008/layout/SquareAccentList"/>
    <dgm:cxn modelId="{199DC2E9-0B0A-D249-AC82-BE6F255A7C23}" type="presParOf" srcId="{66F77E40-D5AD-5E44-88B7-5275463F1390}" destId="{2210EA52-8550-D94D-B3DF-A8EBD97F54E9}" srcOrd="0" destOrd="0" presId="urn:microsoft.com/office/officeart/2008/layout/SquareAccentList"/>
    <dgm:cxn modelId="{41F59E37-F17C-6D46-813B-9BABD28904C1}" type="presParOf" srcId="{66F77E40-D5AD-5E44-88B7-5275463F1390}" destId="{454F9513-662C-3944-9023-14EE45E179A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E3623-EFF7-044A-956A-05C4DD0ED55E}">
      <dsp:nvSpPr>
        <dsp:cNvPr id="0" name=""/>
        <dsp:cNvSpPr/>
      </dsp:nvSpPr>
      <dsp:spPr>
        <a:xfrm>
          <a:off x="178569" y="214645"/>
          <a:ext cx="10790054" cy="5148473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4355272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Bias in the evaluation questions and design</a:t>
          </a:r>
        </a:p>
      </dsp:txBody>
      <dsp:txXfrm>
        <a:off x="306744" y="342820"/>
        <a:ext cx="10533704" cy="4892123"/>
      </dsp:txXfrm>
    </dsp:sp>
    <dsp:sp modelId="{AB7DDBB6-887A-4A42-9A72-3DE519AB7A66}">
      <dsp:nvSpPr>
        <dsp:cNvPr id="0" name=""/>
        <dsp:cNvSpPr/>
      </dsp:nvSpPr>
      <dsp:spPr>
        <a:xfrm>
          <a:off x="324314" y="1040600"/>
          <a:ext cx="1645293" cy="12735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Implicit bias in gendered questions</a:t>
          </a:r>
        </a:p>
      </dsp:txBody>
      <dsp:txXfrm>
        <a:off x="363481" y="1079767"/>
        <a:ext cx="1566959" cy="1195249"/>
      </dsp:txXfrm>
    </dsp:sp>
    <dsp:sp modelId="{77485737-E129-5E46-BBF1-911A82053D6D}">
      <dsp:nvSpPr>
        <dsp:cNvPr id="0" name=""/>
        <dsp:cNvSpPr/>
      </dsp:nvSpPr>
      <dsp:spPr>
        <a:xfrm>
          <a:off x="324314" y="2367527"/>
          <a:ext cx="1645293" cy="12735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Implicit bias in personality-based questions</a:t>
          </a:r>
        </a:p>
      </dsp:txBody>
      <dsp:txXfrm>
        <a:off x="363481" y="2406694"/>
        <a:ext cx="1566959" cy="1195249"/>
      </dsp:txXfrm>
    </dsp:sp>
    <dsp:sp modelId="{1AD232E0-A64A-B345-B59C-2C5D31C403E1}">
      <dsp:nvSpPr>
        <dsp:cNvPr id="0" name=""/>
        <dsp:cNvSpPr/>
      </dsp:nvSpPr>
      <dsp:spPr>
        <a:xfrm>
          <a:off x="324314" y="3694454"/>
          <a:ext cx="1645293" cy="12735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Implicit racial bias in questions</a:t>
          </a:r>
        </a:p>
      </dsp:txBody>
      <dsp:txXfrm>
        <a:off x="363481" y="3733621"/>
        <a:ext cx="1566959" cy="1195249"/>
      </dsp:txXfrm>
    </dsp:sp>
    <dsp:sp modelId="{E66699C9-CA88-274B-8F5B-2DB0353AE130}">
      <dsp:nvSpPr>
        <dsp:cNvPr id="0" name=""/>
        <dsp:cNvSpPr/>
      </dsp:nvSpPr>
      <dsp:spPr>
        <a:xfrm>
          <a:off x="2193724" y="1402914"/>
          <a:ext cx="8500683" cy="3928162"/>
        </a:xfrm>
        <a:prstGeom prst="roundRect">
          <a:avLst>
            <a:gd name="adj" fmla="val 105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2494383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Bias in the students</a:t>
          </a:r>
        </a:p>
      </dsp:txBody>
      <dsp:txXfrm>
        <a:off x="2314529" y="1523719"/>
        <a:ext cx="8259073" cy="3686552"/>
      </dsp:txXfrm>
    </dsp:sp>
    <dsp:sp modelId="{9B79D259-41CB-074B-8CE2-125F8A6A0AF9}">
      <dsp:nvSpPr>
        <dsp:cNvPr id="0" name=""/>
        <dsp:cNvSpPr/>
      </dsp:nvSpPr>
      <dsp:spPr>
        <a:xfrm>
          <a:off x="2406241" y="2777771"/>
          <a:ext cx="1700136" cy="7179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Implicit bias about gender</a:t>
          </a:r>
        </a:p>
      </dsp:txBody>
      <dsp:txXfrm>
        <a:off x="2428321" y="2799851"/>
        <a:ext cx="1655976" cy="673813"/>
      </dsp:txXfrm>
    </dsp:sp>
    <dsp:sp modelId="{7502F7DD-9B2C-4642-B16D-D06432BDDBD6}">
      <dsp:nvSpPr>
        <dsp:cNvPr id="0" name=""/>
        <dsp:cNvSpPr/>
      </dsp:nvSpPr>
      <dsp:spPr>
        <a:xfrm>
          <a:off x="2406241" y="3548044"/>
          <a:ext cx="1700136" cy="7179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Implicit bias about  race</a:t>
          </a:r>
        </a:p>
      </dsp:txBody>
      <dsp:txXfrm>
        <a:off x="2428321" y="3570124"/>
        <a:ext cx="1655976" cy="673813"/>
      </dsp:txXfrm>
    </dsp:sp>
    <dsp:sp modelId="{2D83F5CA-12A5-7D43-8C14-BF56C32801C1}">
      <dsp:nvSpPr>
        <dsp:cNvPr id="0" name=""/>
        <dsp:cNvSpPr/>
      </dsp:nvSpPr>
      <dsp:spPr>
        <a:xfrm>
          <a:off x="2406241" y="4318316"/>
          <a:ext cx="1700136" cy="71797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Bias via grade or difficulty of course</a:t>
          </a:r>
        </a:p>
      </dsp:txBody>
      <dsp:txXfrm>
        <a:off x="2428321" y="4340396"/>
        <a:ext cx="1655976" cy="673813"/>
      </dsp:txXfrm>
    </dsp:sp>
    <dsp:sp modelId="{E15F91AB-8BD2-7740-8895-60BF89746ED5}">
      <dsp:nvSpPr>
        <dsp:cNvPr id="0" name=""/>
        <dsp:cNvSpPr/>
      </dsp:nvSpPr>
      <dsp:spPr>
        <a:xfrm>
          <a:off x="4332606" y="2805829"/>
          <a:ext cx="6087586" cy="2244664"/>
        </a:xfrm>
        <a:prstGeom prst="roundRect">
          <a:avLst>
            <a:gd name="adj" fmla="val 105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266988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Bias in the readers of SETs results</a:t>
          </a:r>
        </a:p>
      </dsp:txBody>
      <dsp:txXfrm>
        <a:off x="4401637" y="2874860"/>
        <a:ext cx="5949524" cy="2106602"/>
      </dsp:txXfrm>
    </dsp:sp>
    <dsp:sp modelId="{3F7BFD33-5C5E-2D4E-A3EC-7D4C07B22FAD}">
      <dsp:nvSpPr>
        <dsp:cNvPr id="0" name=""/>
        <dsp:cNvSpPr/>
      </dsp:nvSpPr>
      <dsp:spPr>
        <a:xfrm>
          <a:off x="4484796" y="3815928"/>
          <a:ext cx="2849246" cy="10100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How they interpret the evals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Varies by gender and race of person evaluated</a:t>
          </a:r>
        </a:p>
      </dsp:txBody>
      <dsp:txXfrm>
        <a:off x="4515860" y="3846992"/>
        <a:ext cx="2787118" cy="947970"/>
      </dsp:txXfrm>
    </dsp:sp>
    <dsp:sp modelId="{7E52DE5B-21E5-D74B-BD75-32A0C3CB36D8}">
      <dsp:nvSpPr>
        <dsp:cNvPr id="0" name=""/>
        <dsp:cNvSpPr/>
      </dsp:nvSpPr>
      <dsp:spPr>
        <a:xfrm>
          <a:off x="7415101" y="3815928"/>
          <a:ext cx="2849246" cy="10100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How they weight the evals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Varies by gender and race of person evaluated</a:t>
          </a:r>
        </a:p>
      </dsp:txBody>
      <dsp:txXfrm>
        <a:off x="7446165" y="3846992"/>
        <a:ext cx="2787118" cy="947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F7F38-2BA1-0647-844E-46BA59771CBD}">
      <dsp:nvSpPr>
        <dsp:cNvPr id="0" name=""/>
        <dsp:cNvSpPr/>
      </dsp:nvSpPr>
      <dsp:spPr>
        <a:xfrm>
          <a:off x="353" y="778685"/>
          <a:ext cx="3684450" cy="4334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DCD30-772E-4348-BF4A-6FB4CA701403}">
      <dsp:nvSpPr>
        <dsp:cNvPr id="0" name=""/>
        <dsp:cNvSpPr/>
      </dsp:nvSpPr>
      <dsp:spPr>
        <a:xfrm>
          <a:off x="353" y="941476"/>
          <a:ext cx="270673" cy="27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DFAA2-1302-5945-89FF-FE9BFC4AD55A}">
      <dsp:nvSpPr>
        <dsp:cNvPr id="0" name=""/>
        <dsp:cNvSpPr/>
      </dsp:nvSpPr>
      <dsp:spPr>
        <a:xfrm>
          <a:off x="353" y="0"/>
          <a:ext cx="3684450" cy="778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Change the questions</a:t>
          </a:r>
        </a:p>
      </dsp:txBody>
      <dsp:txXfrm>
        <a:off x="353" y="0"/>
        <a:ext cx="3684450" cy="778685"/>
      </dsp:txXfrm>
    </dsp:sp>
    <dsp:sp modelId="{E1085DE6-B0AF-B341-9F95-CAC93BCA1155}">
      <dsp:nvSpPr>
        <dsp:cNvPr id="0" name=""/>
        <dsp:cNvSpPr/>
      </dsp:nvSpPr>
      <dsp:spPr>
        <a:xfrm>
          <a:off x="353" y="1512446"/>
          <a:ext cx="270666" cy="27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5C252-3D5C-CE43-BBFD-32AB6D5432C9}">
      <dsp:nvSpPr>
        <dsp:cNvPr id="0" name=""/>
        <dsp:cNvSpPr/>
      </dsp:nvSpPr>
      <dsp:spPr>
        <a:xfrm>
          <a:off x="258264" y="1508923"/>
          <a:ext cx="3426539" cy="63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Eliminate global questions </a:t>
          </a:r>
          <a:r>
            <a:rPr lang="en-US" sz="1600" kern="1200" dirty="0"/>
            <a:t>(i.e. “evaluate the structure overall”) which are more prone to bias. </a:t>
          </a:r>
        </a:p>
      </dsp:txBody>
      <dsp:txXfrm>
        <a:off x="258264" y="1508923"/>
        <a:ext cx="3426539" cy="630924"/>
      </dsp:txXfrm>
    </dsp:sp>
    <dsp:sp modelId="{D2894D02-C14E-8B4B-A9F7-6AE480E7EE18}">
      <dsp:nvSpPr>
        <dsp:cNvPr id="0" name=""/>
        <dsp:cNvSpPr/>
      </dsp:nvSpPr>
      <dsp:spPr>
        <a:xfrm>
          <a:off x="0" y="2432891"/>
          <a:ext cx="270666" cy="27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88A4A-7B85-9F43-AC7A-0FEA269CC868}">
      <dsp:nvSpPr>
        <dsp:cNvPr id="0" name=""/>
        <dsp:cNvSpPr/>
      </dsp:nvSpPr>
      <dsp:spPr>
        <a:xfrm>
          <a:off x="258264" y="2331629"/>
          <a:ext cx="3426539" cy="63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Emphasize student EXPERIENCE</a:t>
          </a:r>
          <a:r>
            <a:rPr lang="en-US" sz="1600" kern="1200" dirty="0"/>
            <a:t> of learning </a:t>
          </a:r>
          <a:endParaRPr lang="en-US" sz="1600" b="1" kern="1200" dirty="0"/>
        </a:p>
      </dsp:txBody>
      <dsp:txXfrm>
        <a:off x="258264" y="2331629"/>
        <a:ext cx="3426539" cy="630924"/>
      </dsp:txXfrm>
    </dsp:sp>
    <dsp:sp modelId="{F67A2B84-7C4B-3F41-8D08-86AE750271B5}">
      <dsp:nvSpPr>
        <dsp:cNvPr id="0" name=""/>
        <dsp:cNvSpPr/>
      </dsp:nvSpPr>
      <dsp:spPr>
        <a:xfrm>
          <a:off x="3869026" y="778685"/>
          <a:ext cx="3684450" cy="4334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EB0BD-F4F4-E943-82E7-90DF51B18CE6}">
      <dsp:nvSpPr>
        <dsp:cNvPr id="0" name=""/>
        <dsp:cNvSpPr/>
      </dsp:nvSpPr>
      <dsp:spPr>
        <a:xfrm>
          <a:off x="3869026" y="941476"/>
          <a:ext cx="270673" cy="27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4477B-6121-A74A-BF83-5F65792E3865}">
      <dsp:nvSpPr>
        <dsp:cNvPr id="0" name=""/>
        <dsp:cNvSpPr/>
      </dsp:nvSpPr>
      <dsp:spPr>
        <a:xfrm>
          <a:off x="3869026" y="0"/>
          <a:ext cx="3684450" cy="778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Change how teaching is evaluated</a:t>
          </a:r>
        </a:p>
      </dsp:txBody>
      <dsp:txXfrm>
        <a:off x="3869026" y="0"/>
        <a:ext cx="3684450" cy="778685"/>
      </dsp:txXfrm>
    </dsp:sp>
    <dsp:sp modelId="{72EF110E-934A-454B-946E-C9C374A22699}">
      <dsp:nvSpPr>
        <dsp:cNvPr id="0" name=""/>
        <dsp:cNvSpPr/>
      </dsp:nvSpPr>
      <dsp:spPr>
        <a:xfrm>
          <a:off x="3869026" y="1381003"/>
          <a:ext cx="270666" cy="27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CA197-56D0-994F-9A3B-4D8AA668097A}">
      <dsp:nvSpPr>
        <dsp:cNvPr id="0" name=""/>
        <dsp:cNvSpPr/>
      </dsp:nvSpPr>
      <dsp:spPr>
        <a:xfrm>
          <a:off x="4126938" y="1392278"/>
          <a:ext cx="3426539" cy="63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Use more holistic evaluation </a:t>
          </a:r>
          <a:r>
            <a:rPr lang="en-US" sz="1600" kern="1200" dirty="0"/>
            <a:t>of teaching, including teaching portfolios and peer evaluations</a:t>
          </a:r>
        </a:p>
      </dsp:txBody>
      <dsp:txXfrm>
        <a:off x="4126938" y="1392278"/>
        <a:ext cx="3426539" cy="630924"/>
      </dsp:txXfrm>
    </dsp:sp>
    <dsp:sp modelId="{568E2066-5932-DD4F-B5AD-BFF53C995FC2}">
      <dsp:nvSpPr>
        <dsp:cNvPr id="0" name=""/>
        <dsp:cNvSpPr/>
      </dsp:nvSpPr>
      <dsp:spPr>
        <a:xfrm>
          <a:off x="3883277" y="2343967"/>
          <a:ext cx="270666" cy="27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F2743-CBDD-F74C-81CD-0112DB46CE2B}">
      <dsp:nvSpPr>
        <dsp:cNvPr id="0" name=""/>
        <dsp:cNvSpPr/>
      </dsp:nvSpPr>
      <dsp:spPr>
        <a:xfrm>
          <a:off x="4193755" y="2563898"/>
          <a:ext cx="3426539" cy="63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Adopt a developmental approach to teaching</a:t>
          </a:r>
          <a:r>
            <a:rPr lang="en-US" sz="1600" kern="1200" dirty="0"/>
            <a:t>… [which] creates opportunities to experiment and innovate in their courses without fear of “failing.”</a:t>
          </a:r>
        </a:p>
      </dsp:txBody>
      <dsp:txXfrm>
        <a:off x="4193755" y="2563898"/>
        <a:ext cx="3426539" cy="630924"/>
      </dsp:txXfrm>
    </dsp:sp>
    <dsp:sp modelId="{87553428-BE52-5E4E-86D1-9754E1C1064E}">
      <dsp:nvSpPr>
        <dsp:cNvPr id="0" name=""/>
        <dsp:cNvSpPr/>
      </dsp:nvSpPr>
      <dsp:spPr>
        <a:xfrm>
          <a:off x="3854012" y="3581541"/>
          <a:ext cx="270666" cy="27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30828-B6D3-0D43-8257-D31BB39F877D}">
      <dsp:nvSpPr>
        <dsp:cNvPr id="0" name=""/>
        <dsp:cNvSpPr/>
      </dsp:nvSpPr>
      <dsp:spPr>
        <a:xfrm>
          <a:off x="4178747" y="3529899"/>
          <a:ext cx="3426539" cy="63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Enforce  the requirement for other measures of teaching effectiveness in addition to SETs.</a:t>
          </a:r>
        </a:p>
      </dsp:txBody>
      <dsp:txXfrm>
        <a:off x="4178747" y="3529899"/>
        <a:ext cx="3426539" cy="630924"/>
      </dsp:txXfrm>
    </dsp:sp>
    <dsp:sp modelId="{C4102708-AB82-5143-BB7C-D78A59ABE980}">
      <dsp:nvSpPr>
        <dsp:cNvPr id="0" name=""/>
        <dsp:cNvSpPr/>
      </dsp:nvSpPr>
      <dsp:spPr>
        <a:xfrm>
          <a:off x="7737699" y="778685"/>
          <a:ext cx="3684450" cy="4334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F7669-19C3-7248-9213-CC723E82F229}">
      <dsp:nvSpPr>
        <dsp:cNvPr id="0" name=""/>
        <dsp:cNvSpPr/>
      </dsp:nvSpPr>
      <dsp:spPr>
        <a:xfrm>
          <a:off x="7737699" y="941476"/>
          <a:ext cx="270673" cy="27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531E8-A153-5344-AA89-116F63DEA14F}">
      <dsp:nvSpPr>
        <dsp:cNvPr id="0" name=""/>
        <dsp:cNvSpPr/>
      </dsp:nvSpPr>
      <dsp:spPr>
        <a:xfrm>
          <a:off x="7737699" y="0"/>
          <a:ext cx="3684450" cy="778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Change how SETs are interpreted</a:t>
          </a:r>
        </a:p>
      </dsp:txBody>
      <dsp:txXfrm>
        <a:off x="7737699" y="0"/>
        <a:ext cx="3684450" cy="778685"/>
      </dsp:txXfrm>
    </dsp:sp>
    <dsp:sp modelId="{0B1F79F1-607E-F44C-AEA1-601F67EE45E0}">
      <dsp:nvSpPr>
        <dsp:cNvPr id="0" name=""/>
        <dsp:cNvSpPr/>
      </dsp:nvSpPr>
      <dsp:spPr>
        <a:xfrm>
          <a:off x="7737699" y="1422504"/>
          <a:ext cx="270666" cy="27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5D250-CC2B-F646-B64A-913CAE4787FE}">
      <dsp:nvSpPr>
        <dsp:cNvPr id="0" name=""/>
        <dsp:cNvSpPr/>
      </dsp:nvSpPr>
      <dsp:spPr>
        <a:xfrm>
          <a:off x="7995964" y="1550028"/>
          <a:ext cx="3426539" cy="63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Educate review committees (like CAP) </a:t>
          </a:r>
          <a:r>
            <a:rPr lang="en-US" sz="1600" kern="1200" dirty="0"/>
            <a:t>about the widely documented bias in SET evaluations particularly toward women and faculty of color. </a:t>
          </a:r>
        </a:p>
      </dsp:txBody>
      <dsp:txXfrm>
        <a:off x="7995964" y="1550028"/>
        <a:ext cx="3426539" cy="630924"/>
      </dsp:txXfrm>
    </dsp:sp>
    <dsp:sp modelId="{EAB9743C-F6A6-8841-9AB4-38EF30F83F26}">
      <dsp:nvSpPr>
        <dsp:cNvPr id="0" name=""/>
        <dsp:cNvSpPr/>
      </dsp:nvSpPr>
      <dsp:spPr>
        <a:xfrm>
          <a:off x="7690376" y="2484231"/>
          <a:ext cx="270666" cy="27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0B3D8-B0F8-C84C-BD8B-F70F4F0159DA}">
      <dsp:nvSpPr>
        <dsp:cNvPr id="0" name=""/>
        <dsp:cNvSpPr/>
      </dsp:nvSpPr>
      <dsp:spPr>
        <a:xfrm>
          <a:off x="7995964" y="2401795"/>
          <a:ext cx="3426539" cy="63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Do not average SET </a:t>
          </a:r>
          <a:r>
            <a:rPr lang="en-US" sz="1600" kern="1200" dirty="0"/>
            <a:t>ratings to produce a quantitative mean score.</a:t>
          </a:r>
        </a:p>
      </dsp:txBody>
      <dsp:txXfrm>
        <a:off x="7995964" y="2401795"/>
        <a:ext cx="3426539" cy="630924"/>
      </dsp:txXfrm>
    </dsp:sp>
    <dsp:sp modelId="{2210EA52-8550-D94D-B3DF-A8EBD97F54E9}">
      <dsp:nvSpPr>
        <dsp:cNvPr id="0" name=""/>
        <dsp:cNvSpPr/>
      </dsp:nvSpPr>
      <dsp:spPr>
        <a:xfrm>
          <a:off x="7737699" y="3386369"/>
          <a:ext cx="270666" cy="270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F9513-662C-3944-9023-14EE45E179A6}">
      <dsp:nvSpPr>
        <dsp:cNvPr id="0" name=""/>
        <dsp:cNvSpPr/>
      </dsp:nvSpPr>
      <dsp:spPr>
        <a:xfrm>
          <a:off x="7995964" y="3363985"/>
          <a:ext cx="3426539" cy="630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Do not compare </a:t>
          </a:r>
          <a:r>
            <a:rPr lang="en-US" sz="1600" kern="1200" dirty="0"/>
            <a:t>instructor’s scores to another instructor or to departmental averages. </a:t>
          </a:r>
        </a:p>
      </dsp:txBody>
      <dsp:txXfrm>
        <a:off x="7995964" y="3363985"/>
        <a:ext cx="3426539" cy="630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A289-FCBD-3140-8AE6-B9A90DD62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9E304-13CB-E243-BC87-F20CF0DC8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FC594-575D-AD4D-BD9F-F888EB39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9FF21-79A1-8F4B-9A5C-B315A595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A8A3-24C6-2A4C-B375-00F3EA9D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0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B54B4-EA11-F24A-BC62-47D172E0D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A2B72-78A2-4D45-9F82-6336F0FF0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376C6-2A05-CB43-B8F4-726E9AF6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03F7B-A1A9-CC4D-9F8F-BC3838F6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ADD0D-D4F6-044F-9AA6-86E828DB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6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2F043-C63A-E942-BB4D-356F1F495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046EB-3550-AB46-91D1-3BACA1DC3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3D0C4-B34D-0B4E-8E8C-D8DE650C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E4404-B129-F24B-8728-214493EC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90A1B-66A7-2D4B-A4D0-79AB989E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AC67-DF90-8C4B-BC0A-7D945F44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77ECF-6C29-6C4C-9B43-0D35979A3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B5910-2AAC-E243-89B8-3EFC0CCF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35FB-363B-A04E-B706-20103444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AA303-29AD-F94B-B247-E5AD232A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31F7-1827-8E40-9A62-522F366B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41226-0FF3-AC44-954C-0DFA609EF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4C93-E23B-9742-BDF9-FABC5CED5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42207-57E6-3145-930A-1E8C75AF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A1D62-CC05-6D4F-AA1C-268A8091A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0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D587-C22F-6943-9934-B32B223E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81A8E-826F-B54E-85D7-3A3B48736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3B6A8-AD2C-5942-AA4A-A870C3C51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2BF8-147E-9640-8734-A1FE4007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3C460-B9A8-1246-8A96-E720A13C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40F35-57D1-F74E-9FC5-0F9D77B7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7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7FC1-D5AE-0941-987C-AF404080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BB6E4-05E2-A146-B413-709CC28E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C9F8B-D0B4-1D47-9EF1-3DAC8147D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48AF4-B5DF-C84B-BB53-421C8C0BD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07C35-26E2-0049-ADA7-760593164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6D0DB-18DC-2548-83AE-FA951648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72186-021F-D541-AFF8-687BE82E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DD6C1-B336-5247-8BCB-8A87955E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1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3C24-DF98-1045-BD98-9A6924EF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173AE-0F3A-7E4B-B807-A014FC369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DEC53-7CB0-E948-9625-165A7558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1F39E-75B8-D343-A244-B2DAB703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727CE-B56B-004E-9744-D814F3F22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F9C8F9-F8FE-A24C-B186-D08C2452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CEC93-6389-E540-8AF5-93866C59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1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951F-1ED8-D045-8B7E-750D5909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B68C8-3BDE-344D-88CA-791EB1DC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7EBC8-2D8E-8144-ADE3-6B4FF7E43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AD135-8A51-374C-BD83-DB40971B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819DD-8D9B-F342-90B8-7D863005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B5C9F-3280-9B46-AB33-CC3A85D8C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8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61027-0F2B-D14E-981B-B8DB384D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29BDD-5E36-9441-B41D-DA3CB8DAC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7A287-13BB-A14B-8080-484FC8F7A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6DE7F-E824-C543-8D94-DF6DE134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B30B6-1298-D148-989A-72739BE3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0C38F-6B5C-EC41-A276-2721DC7B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4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3CC74C-BFAB-3240-8B34-5817914F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DF569-A4FB-8841-84AD-3F2B8CB8D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0D617-5DB3-3740-A777-B4B86023F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11/19/20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51CE4-AC1F-B64D-A30E-DA8A7DAB9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49F68-4108-0047-B5D1-C0438F206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flatworldknowledge.lardbucket.org/books/public-speaking-practice-and-ethics/s20-persuasive-speaking.html" TargetMode="External"/><Relationship Id="rId7" Type="http://schemas.openxmlformats.org/officeDocument/2006/relationships/hyperlink" Target="http://theconversation.com/lack-of-women-professors-means-research-grants-are-skewed-towards-men-47239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commons.wikimedia.org/wiki/File:Sadia,_a_teacher_in_Abbottabad,_Pakistan_(7295819586).jpg" TargetMode="External"/><Relationship Id="rId4" Type="http://schemas.openxmlformats.org/officeDocument/2006/relationships/image" Target="../media/image18.jpg"/><Relationship Id="rId9" Type="http://schemas.openxmlformats.org/officeDocument/2006/relationships/hyperlink" Target="https://scherlund.blogspot.com/2018/03/article-profiles-inspiring-female-math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lse.ac.uk/usappblog/2013/10/17/minority-teachers-lower-teen-pregnancy-rates/" TargetMode="External"/><Relationship Id="rId7" Type="http://schemas.openxmlformats.org/officeDocument/2006/relationships/hyperlink" Target="https://scherlund.blogspot.com/2018/03/article-profiles-inspiring-female-math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theconversation.com/lack-of-women-professors-means-research-grants-are-skewed-towards-men-47239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peoplematters.in/article/legal-and-compliance-outsourcing/legal-hr-workplace-discrimination-laws-and-recourse-for-employees-1720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legal-and-compliance-outsourcing/legal-hr-workplace-discrimination-laws-and-recourse-for-employees-1720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open.com/document/vid/42e6aae5-246b-4900-8015-dc99b467b6e4?0" TargetMode="External"/><Relationship Id="rId3" Type="http://schemas.openxmlformats.org/officeDocument/2006/relationships/hyperlink" Target="https://www.peoplematters.in/article/legal-and-compliance-outsourcing/legal-hr-workplace-discrimination-laws-and-recourse-for-employees-17201" TargetMode="External"/><Relationship Id="rId7" Type="http://schemas.openxmlformats.org/officeDocument/2006/relationships/hyperlink" Target="https://doi.org/10.1002/chp.134018040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1037/0022-0663.73.1.65" TargetMode="External"/><Relationship Id="rId5" Type="http://schemas.openxmlformats.org/officeDocument/2006/relationships/hyperlink" Target="http://teachpsych.org/ebooks/evals2012/index.php" TargetMode="Externa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obsanger.blogspot.com/2018/07/new-study-shows-racial-bias-against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booksopendoors.com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jobsanger.blogspot.com/2018/07/new-study-shows-racial-bias-against.html" TargetMode="External"/><Relationship Id="rId3" Type="http://schemas.openxmlformats.org/officeDocument/2006/relationships/hyperlink" Target="https://openbooksopendoors.com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://theconversation.com/virtual-bodyswapping-reduces-bias-against-other-races-35801" TargetMode="External"/><Relationship Id="rId4" Type="http://schemas.openxmlformats.org/officeDocument/2006/relationships/image" Target="../media/image9.jpg"/><Relationship Id="rId9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eatedebate.com/debate/show/For_thos_of_you_who_lack_faith_this_is_how_God_operates" TargetMode="External"/><Relationship Id="rId3" Type="http://schemas.openxmlformats.org/officeDocument/2006/relationships/hyperlink" Target="https://jobsanger.blogspot.com/2018/07/new-study-shows-racial-bias-against.html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booksopendoors.com/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hyperlink" Target="http://www.scp-wiki.net/forum/t-1917292" TargetMode="External"/><Relationship Id="rId3" Type="http://schemas.openxmlformats.org/officeDocument/2006/relationships/hyperlink" Target="https://en.wikipedia.org/wiki/Heinz_Wolff" TargetMode="External"/><Relationship Id="rId7" Type="http://schemas.openxmlformats.org/officeDocument/2006/relationships/hyperlink" Target="https://en.wikipedia.org/wiki/Callum_Roberts" TargetMode="External"/><Relationship Id="rId12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hyperlink" Target="http://www.createdebate.com/debate/show/For_thos_of_you_who_lack_faith_this_is_how_God_operates" TargetMode="External"/><Relationship Id="rId5" Type="http://schemas.openxmlformats.org/officeDocument/2006/relationships/hyperlink" Target="https://journalistsresource.org/studies/society/education/faculty-college-salaries-demographics-minorities-research/" TargetMode="External"/><Relationship Id="rId10" Type="http://schemas.openxmlformats.org/officeDocument/2006/relationships/image" Target="../media/image10.jpg"/><Relationship Id="rId4" Type="http://schemas.openxmlformats.org/officeDocument/2006/relationships/image" Target="../media/image12.jpg"/><Relationship Id="rId9" Type="http://schemas.openxmlformats.org/officeDocument/2006/relationships/hyperlink" Target="https://en.wikipedia.org/wiki/Martin_Hair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321C9F4B-09AF-4535-8E7C-C911EF40C3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4112" b="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54A7A-4837-4441-B657-3398A956C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192" y="1032483"/>
            <a:ext cx="5037616" cy="2982360"/>
          </a:xfrm>
        </p:spPr>
        <p:txBody>
          <a:bodyPr>
            <a:normAutofit/>
          </a:bodyPr>
          <a:lstStyle/>
          <a:p>
            <a:r>
              <a:rPr lang="en-US" sz="5100" dirty="0"/>
              <a:t>Bias in Student Evaluations of Teaching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977A5-65DE-5C40-B168-EB6541CB7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7192" y="4106918"/>
            <a:ext cx="5037616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they measuring what we think they’re measuring?</a:t>
            </a:r>
          </a:p>
          <a:p>
            <a:r>
              <a:rPr lang="en-US" dirty="0"/>
              <a:t>UCR Women’s Faculty Association</a:t>
            </a:r>
          </a:p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4996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AC03-616B-0A4C-87EE-126468F6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4786895" cy="350011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700" dirty="0"/>
              <a:t>A search for images of “woman professor huge lecture,” produced this as the first result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5883C9-BA48-49E5-B31B-4FD696D15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0250" y="4425696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416" y="0"/>
            <a:ext cx="6107584" cy="6858000"/>
          </a:xfrm>
          <a:prstGeom prst="rect">
            <a:avLst/>
          </a:prstGeom>
          <a:solidFill>
            <a:srgbClr val="3A57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1163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 screen shot of a person&#10;&#10;Description automatically generated">
            <a:extLst>
              <a:ext uri="{FF2B5EF4-FFF2-40B4-BE49-F238E27FC236}">
                <a16:creationId xmlns:a16="http://schemas.microsoft.com/office/drawing/2014/main" id="{41A37B41-A56E-EB41-96E5-3F2BD06EC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44" r="-1" b="-1"/>
          <a:stretch/>
        </p:blipFill>
        <p:spPr>
          <a:xfrm>
            <a:off x="7205119" y="1112060"/>
            <a:ext cx="3861262" cy="4633859"/>
          </a:xfrm>
          <a:prstGeom prst="rect">
            <a:avLst/>
          </a:prstGeom>
          <a:effectLst/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E6BC696-707B-BD41-AB78-5D7782B16F47}"/>
              </a:ext>
            </a:extLst>
          </p:cNvPr>
          <p:cNvCxnSpPr>
            <a:cxnSpLocks/>
          </p:cNvCxnSpPr>
          <p:nvPr/>
        </p:nvCxnSpPr>
        <p:spPr>
          <a:xfrm flipV="1">
            <a:off x="3807502" y="1933731"/>
            <a:ext cx="4317167" cy="71952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ight Arrow Callout 10">
            <a:extLst>
              <a:ext uri="{FF2B5EF4-FFF2-40B4-BE49-F238E27FC236}">
                <a16:creationId xmlns:a16="http://schemas.microsoft.com/office/drawing/2014/main" id="{7E353608-2425-E543-A638-A13E828F12CD}"/>
              </a:ext>
            </a:extLst>
          </p:cNvPr>
          <p:cNvSpPr/>
          <p:nvPr/>
        </p:nvSpPr>
        <p:spPr>
          <a:xfrm>
            <a:off x="3571765" y="3990259"/>
            <a:ext cx="4396636" cy="1277655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Implicit bias</a:t>
            </a:r>
          </a:p>
          <a:p>
            <a:pPr algn="ctr"/>
            <a:r>
              <a:rPr lang="en-US" sz="2400" dirty="0"/>
              <a:t> in search engine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8E3916-80C3-F642-85AD-CA5E584ACA1B}"/>
              </a:ext>
            </a:extLst>
          </p:cNvPr>
          <p:cNvCxnSpPr>
            <a:cxnSpLocks/>
          </p:cNvCxnSpPr>
          <p:nvPr/>
        </p:nvCxnSpPr>
        <p:spPr>
          <a:xfrm>
            <a:off x="3612630" y="3429000"/>
            <a:ext cx="5471409" cy="94812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01BA5-3D9D-F348-8309-0466AC67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r>
              <a:rPr lang="en-US" dirty="0"/>
              <a:t>Statistical problems in SETs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erson standing in a room&#10;&#10;Description automatically generated">
            <a:extLst>
              <a:ext uri="{FF2B5EF4-FFF2-40B4-BE49-F238E27FC236}">
                <a16:creationId xmlns:a16="http://schemas.microsoft.com/office/drawing/2014/main" id="{857AFBB4-A073-F942-90DF-A5CB21A86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51" r="12499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A close up of a person&#10;&#10;Description automatically generated">
            <a:extLst>
              <a:ext uri="{FF2B5EF4-FFF2-40B4-BE49-F238E27FC236}">
                <a16:creationId xmlns:a16="http://schemas.microsoft.com/office/drawing/2014/main" id="{F7778256-3724-344B-AB3A-2A7284481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500" r="27752" b="3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8" name="Picture 7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D2630BC4-62CB-AA4A-AB96-81CC4AF606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097" r="26963" b="1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82F95FEF-DA62-AB49-A259-61CB7A041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r="35368" b="4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91F40-1FD3-4B41-8F46-8E66D22B7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871982"/>
            <a:ext cx="4619788" cy="3100193"/>
          </a:xfrm>
        </p:spPr>
        <p:txBody>
          <a:bodyPr anchor="t">
            <a:normAutofit/>
          </a:bodyPr>
          <a:lstStyle/>
          <a:p>
            <a:r>
              <a:rPr lang="en-US" sz="1800" dirty="0"/>
              <a:t>Averaging qualitative data is nonsensical</a:t>
            </a:r>
          </a:p>
          <a:p>
            <a:pPr lvl="1"/>
            <a:r>
              <a:rPr lang="en-US" sz="1400" dirty="0"/>
              <a:t>(A good professor) + (a bad professor) ≠ (an average professor)</a:t>
            </a:r>
          </a:p>
          <a:p>
            <a:r>
              <a:rPr lang="en-US" sz="1800" dirty="0"/>
              <a:t>Therefore, comparing averages is nonsensical:</a:t>
            </a:r>
          </a:p>
          <a:p>
            <a:pPr lvl="1"/>
            <a:r>
              <a:rPr lang="en-US" sz="1800" dirty="0"/>
              <a:t>Between different class sizes </a:t>
            </a:r>
          </a:p>
          <a:p>
            <a:pPr lvl="1"/>
            <a:r>
              <a:rPr lang="en-US" sz="1800" dirty="0"/>
              <a:t>Between different disciplines</a:t>
            </a:r>
          </a:p>
          <a:p>
            <a:pPr lvl="1"/>
            <a:r>
              <a:rPr lang="en-US" sz="1800" dirty="0"/>
              <a:t>Between different colleges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1418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F9D976-9A22-1F4E-94CB-272DCD1C47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859703"/>
              </p:ext>
            </p:extLst>
          </p:nvPr>
        </p:nvGraphicFramePr>
        <p:xfrm>
          <a:off x="513568" y="1114817"/>
          <a:ext cx="10968624" cy="561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B568F1-E984-5C4F-A318-DAAF6A8CAC2C}"/>
              </a:ext>
            </a:extLst>
          </p:cNvPr>
          <p:cNvSpPr txBox="1"/>
          <p:nvPr/>
        </p:nvSpPr>
        <p:spPr>
          <a:xfrm>
            <a:off x="935277" y="375782"/>
            <a:ext cx="4400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Layers of Bias</a:t>
            </a:r>
          </a:p>
        </p:txBody>
      </p:sp>
      <p:sp>
        <p:nvSpPr>
          <p:cNvPr id="9" name="Left Arrow Callout 8">
            <a:extLst>
              <a:ext uri="{FF2B5EF4-FFF2-40B4-BE49-F238E27FC236}">
                <a16:creationId xmlns:a16="http://schemas.microsoft.com/office/drawing/2014/main" id="{73C5D4BC-748A-B548-BEAD-7110FCFDCCAD}"/>
              </a:ext>
            </a:extLst>
          </p:cNvPr>
          <p:cNvSpPr/>
          <p:nvPr/>
        </p:nvSpPr>
        <p:spPr>
          <a:xfrm>
            <a:off x="8417490" y="1052186"/>
            <a:ext cx="2855935" cy="1365337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Questions should be designed better</a:t>
            </a:r>
          </a:p>
        </p:txBody>
      </p:sp>
      <p:sp>
        <p:nvSpPr>
          <p:cNvPr id="16" name="Left Arrow Callout 15">
            <a:extLst>
              <a:ext uri="{FF2B5EF4-FFF2-40B4-BE49-F238E27FC236}">
                <a16:creationId xmlns:a16="http://schemas.microsoft.com/office/drawing/2014/main" id="{4915FFFF-8262-434A-841A-7CDBDD7BF001}"/>
              </a:ext>
            </a:extLst>
          </p:cNvPr>
          <p:cNvSpPr/>
          <p:nvPr/>
        </p:nvSpPr>
        <p:spPr>
          <a:xfrm>
            <a:off x="6096000" y="2356980"/>
            <a:ext cx="2855935" cy="1365337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Students should be debiased before SETs are administered</a:t>
            </a:r>
          </a:p>
        </p:txBody>
      </p:sp>
      <p:sp>
        <p:nvSpPr>
          <p:cNvPr id="17" name="Left Arrow Callout 16">
            <a:extLst>
              <a:ext uri="{FF2B5EF4-FFF2-40B4-BE49-F238E27FC236}">
                <a16:creationId xmlns:a16="http://schemas.microsoft.com/office/drawing/2014/main" id="{84468790-8F26-E84B-AF34-B0E9B83AF229}"/>
              </a:ext>
            </a:extLst>
          </p:cNvPr>
          <p:cNvSpPr/>
          <p:nvPr/>
        </p:nvSpPr>
        <p:spPr>
          <a:xfrm>
            <a:off x="8970722" y="3429000"/>
            <a:ext cx="3116894" cy="1506255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 &amp; departments should be debiased before interpreting results</a:t>
            </a:r>
          </a:p>
        </p:txBody>
      </p:sp>
    </p:spTree>
    <p:extLst>
      <p:ext uri="{BB962C8B-B14F-4D97-AF65-F5344CB8AC3E}">
        <p14:creationId xmlns:p14="http://schemas.microsoft.com/office/powerpoint/2010/main" val="416208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1533B-1716-5344-93FE-17603B2B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95" y="332142"/>
            <a:ext cx="10515600" cy="1133693"/>
          </a:xfrm>
        </p:spPr>
        <p:txBody>
          <a:bodyPr>
            <a:normAutofit/>
          </a:bodyPr>
          <a:lstStyle/>
          <a:p>
            <a:r>
              <a:rPr lang="en-US" sz="2800" b="1" dirty="0"/>
              <a:t>UC Centers of Teaching and Learning (2019) Recommendations: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C5F67349-54C8-E64B-818D-57597364D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421586"/>
              </p:ext>
            </p:extLst>
          </p:nvPr>
        </p:nvGraphicFramePr>
        <p:xfrm>
          <a:off x="329785" y="1289154"/>
          <a:ext cx="11422504" cy="5321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24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AB2-9B35-CD48-B660-ED389D64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Women’s Faculty Association supports these solutions: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3C3EB-D8F6-CB48-93DB-740203AF8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Alternative questions or alternative SETS</a:t>
            </a:r>
          </a:p>
          <a:p>
            <a:r>
              <a:rPr lang="en-US" sz="2000" dirty="0"/>
              <a:t>Debiasing of faculty and students</a:t>
            </a:r>
          </a:p>
          <a:p>
            <a:r>
              <a:rPr lang="en-US" sz="2000" dirty="0"/>
              <a:t>Support faculty in other modes of evaluation</a:t>
            </a:r>
          </a:p>
          <a:p>
            <a:r>
              <a:rPr lang="en-US" sz="2000" dirty="0"/>
              <a:t>Suspension of use of current questions until a more appropriate instrument can’t be developed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2918C-0BF4-4748-A869-DC34AA3C2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91" r="3018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922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84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858FA-543D-6C41-BC0E-073D8EA2D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6083" y="248261"/>
            <a:ext cx="3689091" cy="1960157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Why aren’t women being promoted at UCR?</a:t>
            </a:r>
          </a:p>
        </p:txBody>
      </p:sp>
      <p:pic>
        <p:nvPicPr>
          <p:cNvPr id="16" name="Picture 1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B5E04AB-B0CB-1544-B1A8-48B2CE79C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770" r="15023" b="3"/>
          <a:stretch/>
        </p:blipFill>
        <p:spPr>
          <a:xfrm>
            <a:off x="5355120" y="1519571"/>
            <a:ext cx="2294762" cy="200992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6" name="Picture 5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FF73CF42-8B74-F84D-88E0-E878D8956D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160" r="-1" b="13159"/>
          <a:stretch/>
        </p:blipFill>
        <p:spPr>
          <a:xfrm>
            <a:off x="20" y="1"/>
            <a:ext cx="6770047" cy="2456679"/>
          </a:xfrm>
          <a:custGeom>
            <a:avLst/>
            <a:gdLst/>
            <a:ahLst/>
            <a:cxnLst/>
            <a:rect l="l" t="t" r="r" b="b"/>
            <a:pathLst>
              <a:path w="6770067" h="2456679">
                <a:moveTo>
                  <a:pt x="6770067" y="603033"/>
                </a:moveTo>
                <a:lnTo>
                  <a:pt x="6770067" y="617220"/>
                </a:lnTo>
                <a:lnTo>
                  <a:pt x="6768113" y="610127"/>
                </a:lnTo>
                <a:close/>
                <a:moveTo>
                  <a:pt x="0" y="0"/>
                </a:moveTo>
                <a:lnTo>
                  <a:pt x="6588505" y="0"/>
                </a:lnTo>
                <a:lnTo>
                  <a:pt x="6460879" y="219780"/>
                </a:lnTo>
                <a:cubicBezTo>
                  <a:pt x="5374128" y="2091240"/>
                  <a:pt x="5374128" y="2091240"/>
                  <a:pt x="5374128" y="2091240"/>
                </a:cubicBezTo>
                <a:cubicBezTo>
                  <a:pt x="5251862" y="2317464"/>
                  <a:pt x="5007334" y="2456679"/>
                  <a:pt x="4754071" y="2456679"/>
                </a:cubicBezTo>
                <a:cubicBezTo>
                  <a:pt x="710608" y="2456679"/>
                  <a:pt x="710608" y="2456679"/>
                  <a:pt x="710608" y="2456679"/>
                </a:cubicBezTo>
                <a:cubicBezTo>
                  <a:pt x="448613" y="2456679"/>
                  <a:pt x="212817" y="2317464"/>
                  <a:pt x="81819" y="2091240"/>
                </a:cubicBezTo>
                <a:lnTo>
                  <a:pt x="0" y="1949732"/>
                </a:lnTo>
                <a:close/>
              </a:path>
            </a:pathLst>
          </a:cu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A7ADDBD-B0F9-4241-BD98-2FC8FDE32E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482" b="-2"/>
          <a:stretch/>
        </p:blipFill>
        <p:spPr>
          <a:xfrm>
            <a:off x="20" y="2619612"/>
            <a:ext cx="7498453" cy="4238389"/>
          </a:xfrm>
          <a:custGeom>
            <a:avLst/>
            <a:gdLst/>
            <a:ahLst/>
            <a:cxnLst/>
            <a:rect l="l" t="t" r="r" b="b"/>
            <a:pathLst>
              <a:path w="7498473" h="4238389">
                <a:moveTo>
                  <a:pt x="6770067" y="1839459"/>
                </a:moveTo>
                <a:lnTo>
                  <a:pt x="6770067" y="1853646"/>
                </a:lnTo>
                <a:lnTo>
                  <a:pt x="6768113" y="1846552"/>
                </a:lnTo>
                <a:close/>
                <a:moveTo>
                  <a:pt x="710608" y="0"/>
                </a:moveTo>
                <a:cubicBezTo>
                  <a:pt x="710608" y="0"/>
                  <a:pt x="710608" y="0"/>
                  <a:pt x="4754071" y="0"/>
                </a:cubicBezTo>
                <a:cubicBezTo>
                  <a:pt x="5007334" y="0"/>
                  <a:pt x="5251862" y="139215"/>
                  <a:pt x="5374128" y="365439"/>
                </a:cubicBezTo>
                <a:cubicBezTo>
                  <a:pt x="5374128" y="365439"/>
                  <a:pt x="5374128" y="365439"/>
                  <a:pt x="7400224" y="3854515"/>
                </a:cubicBezTo>
                <a:cubicBezTo>
                  <a:pt x="7465723" y="3963277"/>
                  <a:pt x="7498473" y="4087266"/>
                  <a:pt x="7498473" y="4211255"/>
                </a:cubicBezTo>
                <a:lnTo>
                  <a:pt x="7494852" y="4238389"/>
                </a:lnTo>
                <a:lnTo>
                  <a:pt x="0" y="4238389"/>
                </a:lnTo>
                <a:lnTo>
                  <a:pt x="0" y="506947"/>
                </a:lnTo>
                <a:lnTo>
                  <a:pt x="81819" y="365439"/>
                </a:lnTo>
                <a:cubicBezTo>
                  <a:pt x="212817" y="139215"/>
                  <a:pt x="448613" y="0"/>
                  <a:pt x="7106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6E7A9-437A-1E46-AA23-8EC2C48BB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4676" y="2301395"/>
            <a:ext cx="3689091" cy="2195515"/>
          </a:xfrm>
        </p:spPr>
        <p:txBody>
          <a:bodyPr>
            <a:normAutofit/>
          </a:bodyPr>
          <a:lstStyle/>
          <a:p>
            <a:r>
              <a:rPr lang="en-US" sz="2400" dirty="0"/>
              <a:t>38% women (median at UC 42-43%) – we’re the lowest in U.C.</a:t>
            </a:r>
          </a:p>
          <a:p>
            <a:r>
              <a:rPr lang="en-US" sz="2400" dirty="0"/>
              <a:t>Full: 24%</a:t>
            </a:r>
          </a:p>
          <a:p>
            <a:r>
              <a:rPr lang="en-US" sz="2400" dirty="0"/>
              <a:t>Distinguished: 14%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3" name="Up Arrow Callout 22">
            <a:extLst>
              <a:ext uri="{FF2B5EF4-FFF2-40B4-BE49-F238E27FC236}">
                <a16:creationId xmlns:a16="http://schemas.microsoft.com/office/drawing/2014/main" id="{AC5DFE31-B632-0242-9BC2-25CA923735A5}"/>
              </a:ext>
            </a:extLst>
          </p:cNvPr>
          <p:cNvSpPr/>
          <p:nvPr/>
        </p:nvSpPr>
        <p:spPr>
          <a:xfrm>
            <a:off x="7703267" y="2373355"/>
            <a:ext cx="4143592" cy="367782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One reason is that our evaluations are biased and we believe low or uneven SET are disproportionately used against women faculty and faculty of color in merit review </a:t>
            </a:r>
          </a:p>
        </p:txBody>
      </p:sp>
    </p:spTree>
    <p:extLst>
      <p:ext uri="{BB962C8B-B14F-4D97-AF65-F5344CB8AC3E}">
        <p14:creationId xmlns:p14="http://schemas.microsoft.com/office/powerpoint/2010/main" val="334620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AB2-9B35-CD48-B660-ED389D64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182019"/>
          </a:xfrm>
        </p:spPr>
        <p:txBody>
          <a:bodyPr>
            <a:noAutofit/>
          </a:bodyPr>
          <a:lstStyle/>
          <a:p>
            <a:r>
              <a:rPr lang="en-US" sz="2800" b="1" dirty="0"/>
              <a:t>Conclusions from the UC Centers of Teaching and Learning (2019)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69FA5-26DC-C14D-B7B1-B392F785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475" y="2946933"/>
            <a:ext cx="424542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“The widely-documented </a:t>
            </a:r>
            <a:r>
              <a:rPr lang="en-US" b="1" dirty="0"/>
              <a:t>bias</a:t>
            </a:r>
            <a:r>
              <a:rPr lang="en-US" dirty="0"/>
              <a:t> in student evaluations of teaching makes them unreliable as the primary form of evidence of teaching efficacy.”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5" descr="A pencil and paper&#10;&#10;Description automatically generated">
            <a:extLst>
              <a:ext uri="{FF2B5EF4-FFF2-40B4-BE49-F238E27FC236}">
                <a16:creationId xmlns:a16="http://schemas.microsoft.com/office/drawing/2014/main" id="{17DD05B2-E4E2-49CE-A811-71F999DBB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67" b="15448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2E3C4F36-4DAC-C94F-8EB6-0AB6F77177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289" r="14352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E669E5-B806-D249-8AAE-D3F1C40D320F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peoplematters.in/article/legal-and-compliance-outsourcing/legal-hr-workplace-discrimination-laws-and-recourse-for-employees-172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9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A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A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A45BB521-B6BA-6649-B538-4C8324107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66" r="1533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A5DD8-7BC7-1D44-874C-A7B8A458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 fontScale="90000"/>
          </a:bodyPr>
          <a:lstStyle/>
          <a:p>
            <a:r>
              <a:rPr lang="en-US" sz="2800" dirty="0"/>
              <a:t>Decades of research have identified bias in SETs: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55891-D2B6-1241-8B3E-BBBABA49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1462060"/>
          </a:xfrm>
        </p:spPr>
        <p:txBody>
          <a:bodyPr anchor="t">
            <a:normAutofit/>
          </a:bodyPr>
          <a:lstStyle/>
          <a:p>
            <a:r>
              <a:rPr lang="en-US" sz="4000" dirty="0"/>
              <a:t>Racial bias</a:t>
            </a:r>
          </a:p>
          <a:p>
            <a:r>
              <a:rPr lang="en-US" sz="4000" dirty="0"/>
              <a:t>Gender bias</a:t>
            </a:r>
          </a:p>
          <a:p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16404-B83E-AC4E-B7A0-68998726402C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eoplematters.in/article/legal-and-compliance-outsourcing/legal-hr-workplace-discrimination-laws-and-recourse-for-employees-172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0844C1-F255-CF40-A558-67E27EECC398}"/>
              </a:ext>
            </a:extLst>
          </p:cNvPr>
          <p:cNvSpPr/>
          <p:nvPr/>
        </p:nvSpPr>
        <p:spPr>
          <a:xfrm>
            <a:off x="917341" y="424933"/>
            <a:ext cx="2740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widely-documented </a:t>
            </a:r>
            <a:r>
              <a:rPr lang="en-US" b="1" dirty="0"/>
              <a:t>bias</a:t>
            </a:r>
            <a:r>
              <a:rPr lang="en-US" dirty="0"/>
              <a:t> in student evaluations of teaching </a:t>
            </a:r>
          </a:p>
        </p:txBody>
      </p:sp>
    </p:spTree>
    <p:extLst>
      <p:ext uri="{BB962C8B-B14F-4D97-AF65-F5344CB8AC3E}">
        <p14:creationId xmlns:p14="http://schemas.microsoft.com/office/powerpoint/2010/main" val="3111281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A5DD8-7BC7-1D44-874C-A7B8A458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73" y="0"/>
            <a:ext cx="6713949" cy="1703540"/>
          </a:xfrm>
        </p:spPr>
        <p:txBody>
          <a:bodyPr>
            <a:normAutofit/>
          </a:bodyPr>
          <a:lstStyle/>
          <a:p>
            <a:r>
              <a:rPr lang="en-US" sz="3700" dirty="0"/>
              <a:t>Decades of research have Identified bias in SETs:</a:t>
            </a:r>
          </a:p>
        </p:txBody>
      </p:sp>
      <p:pic>
        <p:nvPicPr>
          <p:cNvPr id="5" name="Picture 4" descr="A group of people in a room&#10;&#10;Description automatically generated">
            <a:extLst>
              <a:ext uri="{FF2B5EF4-FFF2-40B4-BE49-F238E27FC236}">
                <a16:creationId xmlns:a16="http://schemas.microsoft.com/office/drawing/2014/main" id="{A45BB521-B6BA-6649-B538-4C8324107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515" r="22580"/>
          <a:stretch/>
        </p:blipFill>
        <p:spPr>
          <a:xfrm>
            <a:off x="5231691" y="114468"/>
            <a:ext cx="1319421" cy="1259964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16404-B83E-AC4E-B7A0-68998726402C}"/>
              </a:ext>
            </a:extLst>
          </p:cNvPr>
          <p:cNvSpPr txBox="1"/>
          <p:nvPr/>
        </p:nvSpPr>
        <p:spPr>
          <a:xfrm>
            <a:off x="9751909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eoplematters.in/article/legal-and-compliance-outsourcing/legal-hr-workplace-discrimination-laws-and-recourse-for-employees-1720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1CDE4-D2CB-A84B-B6C7-63508681989C}"/>
              </a:ext>
            </a:extLst>
          </p:cNvPr>
          <p:cNvSpPr txBox="1"/>
          <p:nvPr/>
        </p:nvSpPr>
        <p:spPr>
          <a:xfrm>
            <a:off x="576197" y="1352811"/>
            <a:ext cx="114362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Adams, C.L. (2012). Online measures of student evaluations of instruction. In M. E. Kite (Ed.), Effective evaluation of teaching: A guide for faculty and administrators. Retrieved from the Society for the Teaching of Psychology web site: </a:t>
            </a:r>
            <a:r>
              <a:rPr lang="en-US" sz="1000" dirty="0">
                <a:hlinkClick r:id="rId5"/>
              </a:rPr>
              <a:t>http://teachpsych.org/ebooks/evals2012/index.php</a:t>
            </a:r>
            <a:endParaRPr lang="en-US" sz="1000" dirty="0"/>
          </a:p>
          <a:p>
            <a:r>
              <a:rPr lang="en-US" sz="1000" dirty="0"/>
              <a:t> Anderson, K. J., &amp; Smith, G. (2005). Students’ preconceptions of professors: Benefits and barriers according to ethnicity and gender. Hispanic Journal of Behavioral Sciences, 27(2), 184-201.</a:t>
            </a:r>
          </a:p>
          <a:p>
            <a:r>
              <a:rPr lang="en-US" sz="1000" dirty="0"/>
              <a:t> Ballantyne, C. (2003). Online evaluations of teaching: An examination of current practice and considerations for the future. </a:t>
            </a:r>
            <a:r>
              <a:rPr lang="en-US" sz="1000" i="1" dirty="0"/>
              <a:t>New directions for teaching and learning</a:t>
            </a:r>
            <a:r>
              <a:rPr lang="en-US" sz="1000" dirty="0"/>
              <a:t>, </a:t>
            </a:r>
            <a:r>
              <a:rPr lang="en-US" sz="1000" i="1" dirty="0"/>
              <a:t>2003</a:t>
            </a:r>
            <a:r>
              <a:rPr lang="en-US" sz="1000" dirty="0"/>
              <a:t>(96), 103-112.</a:t>
            </a:r>
          </a:p>
          <a:p>
            <a:r>
              <a:rPr lang="en-US" sz="1000" dirty="0"/>
              <a:t> </a:t>
            </a:r>
            <a:r>
              <a:rPr lang="en-US" sz="1000" dirty="0" err="1"/>
              <a:t>Basow</a:t>
            </a:r>
            <a:r>
              <a:rPr lang="en-US" sz="1000" dirty="0"/>
              <a:t>, S., </a:t>
            </a:r>
            <a:r>
              <a:rPr lang="en-US" sz="1000" dirty="0" err="1"/>
              <a:t>Codos</a:t>
            </a:r>
            <a:r>
              <a:rPr lang="en-US" sz="1000" dirty="0"/>
              <a:t>, S., &amp; Martin, J. (2013). The effects of professors' race and gender on student evaluations and performance. College Student Journal, 47(2), 352-363.</a:t>
            </a:r>
          </a:p>
          <a:p>
            <a:r>
              <a:rPr lang="en-US" sz="1000" dirty="0"/>
              <a:t> </a:t>
            </a:r>
            <a:r>
              <a:rPr lang="en-US" sz="1000" dirty="0" err="1"/>
              <a:t>Bavishi</a:t>
            </a:r>
            <a:r>
              <a:rPr lang="en-US" sz="1000" dirty="0"/>
              <a:t>, A., Madera, J. M., &amp; </a:t>
            </a:r>
            <a:r>
              <a:rPr lang="en-US" sz="1000" dirty="0" err="1"/>
              <a:t>Hebl</a:t>
            </a:r>
            <a:r>
              <a:rPr lang="en-US" sz="1000" dirty="0"/>
              <a:t>, M. R. (2010). The effect of professor ethnicity and gender on student evaluations: Judged before met. Journal of Diversity in Higher Education, 3(4), 245.</a:t>
            </a:r>
          </a:p>
          <a:p>
            <a:r>
              <a:rPr lang="en-US" sz="1000" dirty="0"/>
              <a:t> Benton, S. L., &amp; </a:t>
            </a:r>
            <a:r>
              <a:rPr lang="en-US" sz="1000" dirty="0" err="1"/>
              <a:t>Ryalls</a:t>
            </a:r>
            <a:r>
              <a:rPr lang="en-US" sz="1000" dirty="0"/>
              <a:t>, K. R. (2016). Challenging Misconceptions about Student Ratings of Instruction. IDEA Paper# 58. </a:t>
            </a:r>
            <a:r>
              <a:rPr lang="en-US" sz="1000" i="1" dirty="0"/>
              <a:t>IDEA Center, Inc.</a:t>
            </a:r>
            <a:endParaRPr lang="en-US" sz="1000" dirty="0"/>
          </a:p>
          <a:p>
            <a:r>
              <a:rPr lang="en-US" sz="1000" i="1" dirty="0"/>
              <a:t> </a:t>
            </a:r>
            <a:r>
              <a:rPr lang="en-US" sz="1000" dirty="0"/>
              <a:t>Becker, W. E., </a:t>
            </a:r>
            <a:r>
              <a:rPr lang="en-US" sz="1000" dirty="0" err="1"/>
              <a:t>Bosshardt</a:t>
            </a:r>
            <a:r>
              <a:rPr lang="en-US" sz="1000" dirty="0"/>
              <a:t>, W., &amp; Watts, M. (2012). How departments of economics evaluate teaching. The Journal of Economic Education, 43(3), 325-333.</a:t>
            </a:r>
          </a:p>
          <a:p>
            <a:r>
              <a:rPr lang="en-US" sz="1000" dirty="0"/>
              <a:t> Berk, R. A. (2012). Top 20 strategies to increase the online response rates of student rating scales. International Journal of Technology in Teaching and Learning, 8(2), 98-107.</a:t>
            </a:r>
          </a:p>
          <a:p>
            <a:r>
              <a:rPr lang="en-US" sz="1000" dirty="0"/>
              <a:t> Bernstein, D. J., Jonson, J., &amp; Smith, K. (2000). An examination of the implementation of peer review of teaching. New Directions for Teaching and Learning, 83. 73-86.</a:t>
            </a:r>
          </a:p>
          <a:p>
            <a:r>
              <a:rPr lang="en-US" sz="1000" dirty="0"/>
              <a:t> </a:t>
            </a:r>
            <a:r>
              <a:rPr lang="en-US" sz="1000" dirty="0" err="1"/>
              <a:t>Braskamp</a:t>
            </a:r>
            <a:r>
              <a:rPr lang="en-US" sz="1000" dirty="0"/>
              <a:t>, L. A., </a:t>
            </a:r>
            <a:r>
              <a:rPr lang="en-US" sz="1000" dirty="0" err="1"/>
              <a:t>Ory</a:t>
            </a:r>
            <a:r>
              <a:rPr lang="en-US" sz="1000" dirty="0"/>
              <a:t>, J. C., &amp; Pieper, D. M. (1981). Student written comments: Dimensions of instructional quality. Journal of Educational Psychology, 73(1), 65-70. </a:t>
            </a:r>
            <a:r>
              <a:rPr lang="en-US" sz="1000" dirty="0">
                <a:hlinkClick r:id="rId6"/>
              </a:rPr>
              <a:t>doi.org/10.1037/0022-0663.73.1.65</a:t>
            </a:r>
            <a:endParaRPr lang="en-US" sz="1000" dirty="0"/>
          </a:p>
          <a:p>
            <a:r>
              <a:rPr lang="en-US" sz="1000" dirty="0"/>
              <a:t> Brookfield, S. (1998), Critically reflective practice. J. Contin. Educ. Health Prof., 18: 197-205. doi:</a:t>
            </a:r>
            <a:r>
              <a:rPr lang="en-US" sz="1000" dirty="0">
                <a:hlinkClick r:id="rId7"/>
              </a:rPr>
              <a:t>10.1002/chp.1340180402</a:t>
            </a:r>
            <a:endParaRPr lang="en-US" sz="1000" dirty="0"/>
          </a:p>
          <a:p>
            <a:r>
              <a:rPr lang="en-US" sz="1000" dirty="0"/>
              <a:t> Boring, A., </a:t>
            </a:r>
            <a:r>
              <a:rPr lang="en-US" sz="1000" dirty="0" err="1"/>
              <a:t>Ottoboni</a:t>
            </a:r>
            <a:r>
              <a:rPr lang="en-US" sz="1000" dirty="0"/>
              <a:t>, K., &amp; Stark, P. (2016). Student evaluations of teaching (mostly) do not measure teaching effectiveness. </a:t>
            </a:r>
            <a:r>
              <a:rPr lang="en-US" sz="1000" i="1" dirty="0" err="1"/>
              <a:t>ScienceOpen</a:t>
            </a:r>
            <a:r>
              <a:rPr lang="en-US" sz="1000" i="1" dirty="0"/>
              <a:t> Research.</a:t>
            </a:r>
            <a:endParaRPr lang="en-US" sz="1000" dirty="0"/>
          </a:p>
          <a:p>
            <a:r>
              <a:rPr lang="en-US" sz="1000" i="1" dirty="0"/>
              <a:t> </a:t>
            </a:r>
            <a:r>
              <a:rPr lang="en-US" sz="1000" dirty="0"/>
              <a:t>Chism, N. V. N., &amp; Chism, G. W. (2007). Peer review of teaching: A sourcebook. Bolton, MA: Anker Pub. Co.</a:t>
            </a:r>
          </a:p>
          <a:p>
            <a:r>
              <a:rPr lang="en-US" sz="1000" dirty="0"/>
              <a:t> Crews, T. B. &amp; Dylan F. Curtis, D. F. (2011). Online course evaluations: Faculty perspective and strategies for improved response rates. Assessment &amp; Evaluation in Higher Education, 36:7, 865-878, DOI: 10.1080/02602938.2010.493970</a:t>
            </a:r>
          </a:p>
          <a:p>
            <a:r>
              <a:rPr lang="en-US" sz="1000" dirty="0"/>
              <a:t> </a:t>
            </a:r>
            <a:r>
              <a:rPr lang="en-US" sz="1000" dirty="0" err="1"/>
              <a:t>Dommeyer</a:t>
            </a:r>
            <a:r>
              <a:rPr lang="en-US" sz="1000" dirty="0"/>
              <a:t>, C. J., Baum, P., Hanna, R. W., &amp; Chapman, K. S. (2004). Gathering faculty teaching evaluations by in-class and online surveys: their effects on response rates and evaluations. </a:t>
            </a:r>
            <a:r>
              <a:rPr lang="en-US" sz="1000" i="1" dirty="0"/>
              <a:t>Assessment &amp; Evaluation in Higher Education</a:t>
            </a:r>
            <a:r>
              <a:rPr lang="en-US" sz="1000" dirty="0"/>
              <a:t>, </a:t>
            </a:r>
            <a:r>
              <a:rPr lang="en-US" sz="1000" i="1" dirty="0"/>
              <a:t>29</a:t>
            </a:r>
            <a:r>
              <a:rPr lang="en-US" sz="1000" dirty="0"/>
              <a:t>(5), 611-623.</a:t>
            </a:r>
          </a:p>
          <a:p>
            <a:r>
              <a:rPr lang="en-US" sz="1000" dirty="0"/>
              <a:t> Gillman, R. A., Hensel, N. H., Salomon, D. A., &amp; Wilhite, S. C. (2018). REFINING THE PARADIGM.</a:t>
            </a:r>
          </a:p>
          <a:p>
            <a:r>
              <a:rPr lang="en-US" sz="1000" dirty="0"/>
              <a:t> </a:t>
            </a:r>
            <a:r>
              <a:rPr lang="en-US" sz="1000" dirty="0" err="1"/>
              <a:t>Hoel</a:t>
            </a:r>
            <a:r>
              <a:rPr lang="en-US" sz="1000" dirty="0"/>
              <a:t>, A., &amp; Dahl, T.I. (2018). Why bother? Student motivation to participate in student evaluations of teaching. Assessment and Evaluation in Higher Education, DOI: 10.1080/02602938.2018.1511969.</a:t>
            </a:r>
          </a:p>
          <a:p>
            <a:r>
              <a:rPr lang="en-US" sz="1000" dirty="0"/>
              <a:t> </a:t>
            </a:r>
            <a:r>
              <a:rPr lang="en-US" sz="1000" dirty="0" err="1"/>
              <a:t>Hornstein</a:t>
            </a:r>
            <a:r>
              <a:rPr lang="en-US" sz="1000" dirty="0"/>
              <a:t>, H. A. (2017). Student evaluations of teaching are an inadequate assessment tool for evaluating faculty performance. </a:t>
            </a:r>
            <a:r>
              <a:rPr lang="en-US" sz="1000" i="1" dirty="0"/>
              <a:t>Cogent Education</a:t>
            </a:r>
            <a:r>
              <a:rPr lang="en-US" sz="1000" dirty="0"/>
              <a:t>, </a:t>
            </a:r>
            <a:r>
              <a:rPr lang="en-US" sz="1000" i="1" dirty="0"/>
              <a:t>4</a:t>
            </a:r>
            <a:r>
              <a:rPr lang="en-US" sz="1000" dirty="0"/>
              <a:t>(1), 1304016.</a:t>
            </a:r>
          </a:p>
          <a:p>
            <a:r>
              <a:rPr lang="en-US" sz="1000" dirty="0"/>
              <a:t> </a:t>
            </a:r>
            <a:r>
              <a:rPr lang="en-US" sz="1000" dirty="0" err="1"/>
              <a:t>MacNell</a:t>
            </a:r>
            <a:r>
              <a:rPr lang="en-US" sz="1000" dirty="0"/>
              <a:t>, L., Driscoll, A., &amp; Hunt, A. N. (2015). What’s in a name: Exposing gender bias in student ratings of teaching. Innovative Higher Education, 40(4), 291-303.</a:t>
            </a:r>
          </a:p>
          <a:p>
            <a:r>
              <a:rPr lang="en-US" sz="1000" dirty="0"/>
              <a:t> </a:t>
            </a:r>
            <a:r>
              <a:rPr lang="en-US" sz="1000" dirty="0" err="1"/>
              <a:t>Nutly</a:t>
            </a:r>
            <a:r>
              <a:rPr lang="en-US" sz="1000" dirty="0"/>
              <a:t>, D. D. (2008). The adequacy of response rates to online and paper surveys: What can be done? Assessment and Evaluation in Higher Education, 33(3, June), 301–314.</a:t>
            </a:r>
          </a:p>
          <a:p>
            <a:r>
              <a:rPr lang="en-US" sz="1000" dirty="0"/>
              <a:t> Peterson, D. A., Biederman, L. A., Andersen, D., </a:t>
            </a:r>
            <a:r>
              <a:rPr lang="en-US" sz="1000" dirty="0" err="1"/>
              <a:t>Ditonto</a:t>
            </a:r>
            <a:r>
              <a:rPr lang="en-US" sz="1000" dirty="0"/>
              <a:t>, T. M., &amp; Roe, K. (2019). Mitigating gender bias in student evaluations of teaching. </a:t>
            </a:r>
            <a:r>
              <a:rPr lang="en-US" sz="1000" i="1" dirty="0" err="1"/>
              <a:t>PloS</a:t>
            </a:r>
            <a:r>
              <a:rPr lang="en-US" sz="1000" i="1" dirty="0"/>
              <a:t> one</a:t>
            </a:r>
            <a:r>
              <a:rPr lang="en-US" sz="1000" dirty="0"/>
              <a:t>, </a:t>
            </a:r>
            <a:r>
              <a:rPr lang="en-US" sz="1000" i="1" dirty="0"/>
              <a:t>14</a:t>
            </a:r>
            <a:r>
              <a:rPr lang="en-US" sz="1000" dirty="0"/>
              <a:t>(5), e0216241.</a:t>
            </a:r>
          </a:p>
          <a:p>
            <a:r>
              <a:rPr lang="en-US" sz="1000" dirty="0"/>
              <a:t> Seldin, P. (2006). Evaluating faculty performance: A practical guide to assessing teaching, research, and service. Bolton, MA: Anker Pub. Co.</a:t>
            </a:r>
          </a:p>
          <a:p>
            <a:r>
              <a:rPr lang="en-US" sz="1000" dirty="0"/>
              <a:t> Smith, B. P., &amp; Hawkins, B. (2011). Examining student evaluations of Black college faculty: Does race matter?. Journal of Negro Education, 80(2).</a:t>
            </a:r>
          </a:p>
          <a:p>
            <a:r>
              <a:rPr lang="en-US" sz="1000" dirty="0"/>
              <a:t> </a:t>
            </a:r>
            <a:r>
              <a:rPr lang="en-US" sz="1000" dirty="0" err="1"/>
              <a:t>Spooren</a:t>
            </a:r>
            <a:r>
              <a:rPr lang="en-US" sz="1000" dirty="0"/>
              <a:t>, P., </a:t>
            </a:r>
            <a:r>
              <a:rPr lang="en-US" sz="1000" dirty="0" err="1"/>
              <a:t>Brockx</a:t>
            </a:r>
            <a:r>
              <a:rPr lang="en-US" sz="1000" dirty="0"/>
              <a:t>, B., &amp; </a:t>
            </a:r>
            <a:r>
              <a:rPr lang="en-US" sz="1000" dirty="0" err="1"/>
              <a:t>Mortelmans</a:t>
            </a:r>
            <a:r>
              <a:rPr lang="en-US" sz="1000" dirty="0"/>
              <a:t>, D. (2013). On the validity of student evaluation of teaching: The state of the art. Review of Educational Research, 83(4), 598-642.</a:t>
            </a:r>
          </a:p>
          <a:p>
            <a:r>
              <a:rPr lang="en-US" sz="1000" dirty="0"/>
              <a:t> Stark, P. B., &amp; </a:t>
            </a:r>
            <a:r>
              <a:rPr lang="en-US" sz="1000" dirty="0" err="1"/>
              <a:t>Freishtat</a:t>
            </a:r>
            <a:r>
              <a:rPr lang="en-US" sz="1000" dirty="0"/>
              <a:t>, R. (2014). </a:t>
            </a:r>
            <a:r>
              <a:rPr lang="en-US" sz="1000" i="1" dirty="0"/>
              <a:t>An evaluation of course evaluations</a:t>
            </a:r>
            <a:r>
              <a:rPr lang="en-US" sz="1000" dirty="0"/>
              <a:t>. doi:10.14293/S2199-1006.1.SQR-EDU.AOFRQA.v1Stark. Retrieved from Science Open:</a:t>
            </a:r>
          </a:p>
          <a:p>
            <a:r>
              <a:rPr lang="en-US" sz="1000" dirty="0">
                <a:hlinkClick r:id="rId8"/>
              </a:rPr>
              <a:t>https://www.scienceopen.com/document/vid/42e6aae5-246b-4900-8015-dc99b467b6e</a:t>
            </a:r>
            <a:r>
              <a:rPr lang="en-US" sz="1000" dirty="0"/>
              <a:t> </a:t>
            </a:r>
            <a:r>
              <a:rPr lang="en-US" sz="1000" dirty="0">
                <a:hlinkClick r:id="rId8"/>
              </a:rPr>
              <a:t>4?0</a:t>
            </a:r>
            <a:endParaRPr lang="en-US" sz="1000" dirty="0"/>
          </a:p>
          <a:p>
            <a:r>
              <a:rPr lang="en-US" sz="1000" dirty="0"/>
              <a:t> </a:t>
            </a:r>
            <a:r>
              <a:rPr lang="en-US" sz="1000" dirty="0" err="1"/>
              <a:t>Svinici</a:t>
            </a:r>
            <a:r>
              <a:rPr lang="en-US" sz="1000" dirty="0"/>
              <a:t>, M. D. (2001). Encouraging your students to give feedback. New Directions for Teaching and Learning, 87, 17-24.</a:t>
            </a:r>
          </a:p>
          <a:p>
            <a:r>
              <a:rPr lang="en-US" sz="1000" dirty="0"/>
              <a:t> "Statement on Student Evaluations of Teaching," American Sociological Association, August 2019</a:t>
            </a:r>
          </a:p>
          <a:p>
            <a:r>
              <a:rPr lang="en-US" sz="1000" dirty="0"/>
              <a:t> </a:t>
            </a:r>
            <a:r>
              <a:rPr lang="en-US" sz="1000" dirty="0" err="1"/>
              <a:t>Uttl</a:t>
            </a:r>
            <a:r>
              <a:rPr lang="en-US" sz="1000" dirty="0"/>
              <a:t>, B., White, C. A., &amp; Gonzalez, D. W. (2017). Meta-analysis of faculty's teaching effectiveness: Student evaluation of teaching ratings and student learning are not related. </a:t>
            </a:r>
            <a:r>
              <a:rPr lang="en-US" sz="1000" i="1" dirty="0"/>
              <a:t>Studies in Educational Evaluation</a:t>
            </a:r>
            <a:r>
              <a:rPr lang="en-US" sz="1000" dirty="0"/>
              <a:t>, </a:t>
            </a:r>
            <a:r>
              <a:rPr lang="en-US" sz="1000" i="1" dirty="0"/>
              <a:t>54</a:t>
            </a:r>
            <a:r>
              <a:rPr lang="en-US" sz="1000" dirty="0"/>
              <a:t>, 22-42.</a:t>
            </a:r>
          </a:p>
          <a:p>
            <a:r>
              <a:rPr lang="en-US" sz="1000" dirty="0"/>
              <a:t> Worthington, A.C. (2002). The impact of student perceptions and characteristics on teaching evaluations: A case study in finance education, </a:t>
            </a:r>
            <a:r>
              <a:rPr lang="en-US" sz="1000" i="1" dirty="0"/>
              <a:t>Assessment and Evaluation in Higher Education</a:t>
            </a:r>
            <a:r>
              <a:rPr lang="en-US" sz="1000" dirty="0"/>
              <a:t>, </a:t>
            </a:r>
            <a:r>
              <a:rPr lang="en-US" sz="1000" i="1" dirty="0"/>
              <a:t>27</a:t>
            </a:r>
            <a:r>
              <a:rPr lang="en-US" sz="1000" dirty="0"/>
              <a:t>(1), 49–64.</a:t>
            </a:r>
          </a:p>
        </p:txBody>
      </p:sp>
    </p:spTree>
    <p:extLst>
      <p:ext uri="{BB962C8B-B14F-4D97-AF65-F5344CB8AC3E}">
        <p14:creationId xmlns:p14="http://schemas.microsoft.com/office/powerpoint/2010/main" val="1593425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CCBB-398D-3A4A-9178-76AE7CC3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“Implicit Bias?”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D07B6CD-3475-2847-8851-591DF76A4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9200" y="3273541"/>
            <a:ext cx="1883759" cy="10855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A5E399-F9B2-7D44-AD1F-8A7ECE12C023}"/>
              </a:ext>
            </a:extLst>
          </p:cNvPr>
          <p:cNvSpPr txBox="1"/>
          <p:nvPr/>
        </p:nvSpPr>
        <p:spPr>
          <a:xfrm>
            <a:off x="145457" y="6858000"/>
            <a:ext cx="11901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jobsanger.blogspot.com/2018/07/new-study-shows-racial-bias-agains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5D19F-D400-4C45-99AE-9BD4FB468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770" y="1362162"/>
            <a:ext cx="84425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identical case vignettes, pediatricians were more likely to prescribe painkillers for patients who were White as opposed to Black. </a:t>
            </a:r>
          </a:p>
        </p:txBody>
      </p:sp>
      <p:pic>
        <p:nvPicPr>
          <p:cNvPr id="5" name="Picture 4" descr="A picture containing person, indoor, person, cake&#10;&#10;Description automatically generated">
            <a:extLst>
              <a:ext uri="{FF2B5EF4-FFF2-40B4-BE49-F238E27FC236}">
                <a16:creationId xmlns:a16="http://schemas.microsoft.com/office/drawing/2014/main" id="{9492D7C1-A2DD-7747-980A-E5EB1152E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87025" y="2254051"/>
            <a:ext cx="5361140" cy="3571183"/>
          </a:xfrm>
          <a:prstGeom prst="rect">
            <a:avLst/>
          </a:prstGeom>
        </p:spPr>
      </p:pic>
      <p:sp>
        <p:nvSpPr>
          <p:cNvPr id="9" name="Right Arrow Callout 8">
            <a:extLst>
              <a:ext uri="{FF2B5EF4-FFF2-40B4-BE49-F238E27FC236}">
                <a16:creationId xmlns:a16="http://schemas.microsoft.com/office/drawing/2014/main" id="{C762E41E-300D-C845-8EB1-833737F63AE7}"/>
              </a:ext>
            </a:extLst>
          </p:cNvPr>
          <p:cNvSpPr/>
          <p:nvPr/>
        </p:nvSpPr>
        <p:spPr>
          <a:xfrm>
            <a:off x="1440493" y="2906038"/>
            <a:ext cx="4371584" cy="1966587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Physicians are not aware </a:t>
            </a:r>
          </a:p>
          <a:p>
            <a:pPr algn="ctr"/>
            <a:r>
              <a:rPr lang="en-US" dirty="0"/>
              <a:t>that they are prescribing disproportionately</a:t>
            </a:r>
          </a:p>
        </p:txBody>
      </p:sp>
    </p:spTree>
    <p:extLst>
      <p:ext uri="{BB962C8B-B14F-4D97-AF65-F5344CB8AC3E}">
        <p14:creationId xmlns:p14="http://schemas.microsoft.com/office/powerpoint/2010/main" val="4016967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erson, indoor, person, cake&#10;&#10;Description automatically generated">
            <a:extLst>
              <a:ext uri="{FF2B5EF4-FFF2-40B4-BE49-F238E27FC236}">
                <a16:creationId xmlns:a16="http://schemas.microsoft.com/office/drawing/2014/main" id="{F986E131-9E17-FF4B-AD8E-0D48E3C0A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87025" y="2254051"/>
            <a:ext cx="5361140" cy="3571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80CCBB-398D-3A4A-9178-76AE7CC3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“Implicit Bias?”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1CDDD482-6517-F941-9241-FA8610945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17516" y="1825625"/>
            <a:ext cx="695696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9E7E23-9865-7746-BC35-211A0BDF955D}"/>
              </a:ext>
            </a:extLst>
          </p:cNvPr>
          <p:cNvSpPr txBox="1"/>
          <p:nvPr/>
        </p:nvSpPr>
        <p:spPr>
          <a:xfrm>
            <a:off x="2617516" y="6176963"/>
            <a:ext cx="6956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theconversation.com/virtual-bodyswapping-reduces-bias-against-other-races-3580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d/3.0/"/>
              </a:rPr>
              <a:t>CC BY-ND</a:t>
            </a:r>
            <a:endParaRPr lang="en-US" sz="90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D07B6CD-3475-2847-8851-591DF76A49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5457" y="0"/>
            <a:ext cx="1190108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A5E399-F9B2-7D44-AD1F-8A7ECE12C023}"/>
              </a:ext>
            </a:extLst>
          </p:cNvPr>
          <p:cNvSpPr txBox="1"/>
          <p:nvPr/>
        </p:nvSpPr>
        <p:spPr>
          <a:xfrm>
            <a:off x="145457" y="6858000"/>
            <a:ext cx="11901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jobsanger.blogspot.com/2018/07/new-study-shows-racial-bias-agains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15" name="Up Arrow Callout 14">
            <a:extLst>
              <a:ext uri="{FF2B5EF4-FFF2-40B4-BE49-F238E27FC236}">
                <a16:creationId xmlns:a16="http://schemas.microsoft.com/office/drawing/2014/main" id="{11F3F15D-F41B-5F47-BC27-4450F4075BE0}"/>
              </a:ext>
            </a:extLst>
          </p:cNvPr>
          <p:cNvSpPr/>
          <p:nvPr/>
        </p:nvSpPr>
        <p:spPr>
          <a:xfrm>
            <a:off x="1340284" y="1950929"/>
            <a:ext cx="5944935" cy="2950856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Teachers are not aware that they are applying discipline disproportionately</a:t>
            </a:r>
          </a:p>
        </p:txBody>
      </p:sp>
    </p:spTree>
    <p:extLst>
      <p:ext uri="{BB962C8B-B14F-4D97-AF65-F5344CB8AC3E}">
        <p14:creationId xmlns:p14="http://schemas.microsoft.com/office/powerpoint/2010/main" val="2951999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CCBB-398D-3A4A-9178-76AE7CC3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“Implicit Bias?”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D07B6CD-3475-2847-8851-591DF76A4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6082" y="4271374"/>
            <a:ext cx="2630195" cy="1515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A5E399-F9B2-7D44-AD1F-8A7ECE12C023}"/>
              </a:ext>
            </a:extLst>
          </p:cNvPr>
          <p:cNvSpPr txBox="1"/>
          <p:nvPr/>
        </p:nvSpPr>
        <p:spPr>
          <a:xfrm>
            <a:off x="145457" y="6858000"/>
            <a:ext cx="119010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jobsanger.blogspot.com/2018/07/new-study-shows-racial-bias-against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5D19F-D400-4C45-99AE-9BD4FB468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Bias that is implied, not overt</a:t>
            </a:r>
          </a:p>
          <a:p>
            <a:r>
              <a:rPr lang="en-US" dirty="0"/>
              <a:t>Unconscious and automatic</a:t>
            </a:r>
          </a:p>
          <a:p>
            <a:r>
              <a:rPr lang="en-US" dirty="0"/>
              <a:t>Involuntary – do not necessarily align with our declared values</a:t>
            </a:r>
          </a:p>
          <a:p>
            <a:r>
              <a:rPr lang="en-US" dirty="0"/>
              <a:t>A function of fast processing systems</a:t>
            </a:r>
          </a:p>
        </p:txBody>
      </p:sp>
      <p:pic>
        <p:nvPicPr>
          <p:cNvPr id="10" name="Picture 9" descr="A picture containing person, indoor, person, cake&#10;&#10;Description automatically generated">
            <a:extLst>
              <a:ext uri="{FF2B5EF4-FFF2-40B4-BE49-F238E27FC236}">
                <a16:creationId xmlns:a16="http://schemas.microsoft.com/office/drawing/2014/main" id="{B9F46F21-D9D2-FB43-BC1A-D48DBB691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94554" y="4256931"/>
            <a:ext cx="2993720" cy="1505041"/>
          </a:xfrm>
          <a:prstGeom prst="rect">
            <a:avLst/>
          </a:prstGeom>
        </p:spPr>
      </p:pic>
      <p:pic>
        <p:nvPicPr>
          <p:cNvPr id="13" name="Picture 12" descr="A person standing in front of a blackboard&#10;&#10;Description automatically generated">
            <a:extLst>
              <a:ext uri="{FF2B5EF4-FFF2-40B4-BE49-F238E27FC236}">
                <a16:creationId xmlns:a16="http://schemas.microsoft.com/office/drawing/2014/main" id="{63FE7EDF-2E23-6042-AAE2-E81DFA85AB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r="4" b="20145"/>
          <a:stretch/>
        </p:blipFill>
        <p:spPr>
          <a:xfrm>
            <a:off x="6642460" y="3797043"/>
            <a:ext cx="3797983" cy="2000947"/>
          </a:xfrm>
          <a:prstGeom prst="rect">
            <a:avLst/>
          </a:prstGeom>
        </p:spPr>
      </p:pic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AE6210DC-C271-0C4C-A6F1-36ACC186E0C4}"/>
              </a:ext>
            </a:extLst>
          </p:cNvPr>
          <p:cNvSpPr/>
          <p:nvPr/>
        </p:nvSpPr>
        <p:spPr>
          <a:xfrm>
            <a:off x="6764055" y="413359"/>
            <a:ext cx="3244241" cy="3394553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exists in everyone, </a:t>
            </a:r>
            <a:r>
              <a:rPr lang="en-US" sz="2400" b="1" dirty="0"/>
              <a:t>including students, academics, </a:t>
            </a:r>
          </a:p>
          <a:p>
            <a:pPr algn="ctr"/>
            <a:r>
              <a:rPr lang="en-US" sz="2400" b="1" dirty="0"/>
              <a:t>and in our tools</a:t>
            </a:r>
          </a:p>
        </p:txBody>
      </p:sp>
    </p:spTree>
    <p:extLst>
      <p:ext uri="{BB962C8B-B14F-4D97-AF65-F5344CB8AC3E}">
        <p14:creationId xmlns:p14="http://schemas.microsoft.com/office/powerpoint/2010/main" val="1799027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0B3F1-AF66-A140-8450-E20B035A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982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search for images of “Professor” produced these results</a:t>
            </a: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D6C7895-C0A3-9E4A-A54F-EC30C4FB1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626" r="-4" b="19121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5" name="Content Placeholder 4" descr="A person in a suit standing in front of a blackboard&#10;&#10;Description automatically generated">
            <a:extLst>
              <a:ext uri="{FF2B5EF4-FFF2-40B4-BE49-F238E27FC236}">
                <a16:creationId xmlns:a16="http://schemas.microsoft.com/office/drawing/2014/main" id="{4292E567-CE34-3946-A2C7-18CFD56BF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196" r="11445" b="-1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20" name="Picture 1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96733FE-BEB0-4C48-B066-74C5AB74AE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20395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11" name="Picture 10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9386B5EB-6572-4E41-891C-7C60440861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1600" r="-2" b="48599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14" name="Picture 13" descr="A person standing in front of a blackboard&#10;&#10;Description automatically generated">
            <a:extLst>
              <a:ext uri="{FF2B5EF4-FFF2-40B4-BE49-F238E27FC236}">
                <a16:creationId xmlns:a16="http://schemas.microsoft.com/office/drawing/2014/main" id="{86F31A8F-D0CE-2C41-9AC8-553D25CCA59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r="4" b="20145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pic>
        <p:nvPicPr>
          <p:cNvPr id="17" name="Picture 1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7A7669E-3EEA-6A4D-AB41-2D2C87BB589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t="1141" r="1" b="19187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324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1823</Words>
  <Application>Microsoft Macintosh PowerPoint</Application>
  <PresentationFormat>Widescreen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Bias in Student Evaluations of Teaching </vt:lpstr>
      <vt:lpstr>Why aren’t women being promoted at UCR?</vt:lpstr>
      <vt:lpstr>Conclusions from the UC Centers of Teaching and Learning (2019)</vt:lpstr>
      <vt:lpstr>Decades of research have identified bias in SETs:</vt:lpstr>
      <vt:lpstr>Decades of research have Identified bias in SETs:</vt:lpstr>
      <vt:lpstr>What is “Implicit Bias?”</vt:lpstr>
      <vt:lpstr>What is “Implicit Bias?”</vt:lpstr>
      <vt:lpstr>What is “Implicit Bias?”</vt:lpstr>
      <vt:lpstr>A search for images of “Professor” produced these results</vt:lpstr>
      <vt:lpstr>A search for images of “woman professor huge lecture,” produced this as the first result</vt:lpstr>
      <vt:lpstr>Statistical problems in SETs</vt:lpstr>
      <vt:lpstr>PowerPoint Presentation</vt:lpstr>
      <vt:lpstr>UC Centers of Teaching and Learning (2019) Recommendations:</vt:lpstr>
      <vt:lpstr>Women’s Faculty Association supports these solutions: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 in Student Evaluations of Teaching </dc:title>
  <dc:creator>Microsoft Office User</dc:creator>
  <cp:lastModifiedBy>Microsoft Office User</cp:lastModifiedBy>
  <cp:revision>10</cp:revision>
  <dcterms:created xsi:type="dcterms:W3CDTF">2020-11-17T19:34:20Z</dcterms:created>
  <dcterms:modified xsi:type="dcterms:W3CDTF">2020-11-19T22:06:03Z</dcterms:modified>
</cp:coreProperties>
</file>