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3" r:id="rId2"/>
    <p:sldMasterId id="2147483665" r:id="rId3"/>
    <p:sldMasterId id="2147483678" r:id="rId4"/>
    <p:sldMasterId id="2147483690" r:id="rId5"/>
    <p:sldMasterId id="2147483702" r:id="rId6"/>
    <p:sldMasterId id="2147483708" r:id="rId7"/>
    <p:sldMasterId id="2147483720" r:id="rId8"/>
  </p:sldMasterIdLst>
  <p:notesMasterIdLst>
    <p:notesMasterId r:id="rId41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</p:sldIdLst>
  <p:sldSz cx="9144000" cy="6858000" type="screen4x3"/>
  <p:notesSz cx="7010400" cy="9296400"/>
  <p:embeddedFontLst>
    <p:embeddedFont>
      <p:font typeface="Baumans" panose="02000506020000020003" pitchFamily="2" charset="0"/>
      <p:regular r:id="rId42"/>
    </p:embeddedFont>
    <p:embeddedFont>
      <p:font typeface="Quattrocento Sans" panose="020B0502050000020003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jrrKnjJ1P1dKRQe6ENdwCa0Hkc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5A6A2B-BF26-4914-A89B-0DE0C1EBC358}">
  <a:tblStyle styleId="{875A6A2B-BF26-4914-A89B-0DE0C1EBC35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8EE"/>
          </a:solidFill>
        </a:fill>
      </a:tcStyle>
    </a:wholeTbl>
    <a:band1H>
      <a:tcTxStyle b="off" i="off"/>
      <a:tcStyle>
        <a:tcBdr/>
        <a:fill>
          <a:solidFill>
            <a:srgbClr val="CBCDD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CDD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C404C0C-795F-4A75-83CB-A7DE95F9E6AA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99C8237-869D-4137-9E7F-330E453962F0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8" d="100"/>
          <a:sy n="108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1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2.fntdata"/><Relationship Id="rId8" Type="http://schemas.openxmlformats.org/officeDocument/2006/relationships/slideMaster" Target="slideMasters/slideMaster8.xml"/><Relationship Id="rId51" Type="http://customschemas.google.com/relationships/presentationmetadata" Target="meta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5.fntdata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opedomain.local\GlobalTalon\GlobalShare\Business%20Development\Potential%20Clients\California\Kaiser\SCPMG%20Presentations\Data\Alumni%20Survey%20Results%20(315)%2018100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opedomain.local\GlobalTalon\GlobalShare\Business%20Development\Potential%20Clients\California\Kaiser\SCPMG%20Presentations\Data\Alumni%20Survey%20Results%20(315)%2018100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1952891269158885"/>
          <c:y val="7.9612558521772084E-2"/>
          <c:w val="0.43542029603596627"/>
          <c:h val="0.84375792837580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Students!$F$72</c:f>
              <c:strCache>
                <c:ptCount val="1"/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Students!$E$73:$E$83</c:f>
              <c:strCache>
                <c:ptCount val="11"/>
                <c:pt idx="0">
                  <c:v>Allied Health</c:v>
                </c:pt>
                <c:pt idx="1">
                  <c:v>Master of Public Health</c:v>
                </c:pt>
                <c:pt idx="2">
                  <c:v>Physical/Occupational Therapy</c:v>
                </c:pt>
                <c:pt idx="3">
                  <c:v>Master of Science in Nursing</c:v>
                </c:pt>
                <c:pt idx="4">
                  <c:v>Non-health related grad program</c:v>
                </c:pt>
                <c:pt idx="5">
                  <c:v>Health related grad program</c:v>
                </c:pt>
                <c:pt idx="6">
                  <c:v>Physician Assistant</c:v>
                </c:pt>
                <c:pt idx="7">
                  <c:v>Associate Degree in Nursing</c:v>
                </c:pt>
                <c:pt idx="8">
                  <c:v>Undergraduate Program </c:v>
                </c:pt>
                <c:pt idx="9">
                  <c:v>Bachelor of Science in Nursing</c:v>
                </c:pt>
                <c:pt idx="10">
                  <c:v>Medical/Osteopathic School</c:v>
                </c:pt>
              </c:strCache>
            </c:strRef>
          </c:cat>
          <c:val>
            <c:numRef>
              <c:f>Students!$F$73:$F$83</c:f>
              <c:numCache>
                <c:formatCode>0%</c:formatCode>
                <c:ptCount val="11"/>
                <c:pt idx="0">
                  <c:v>1.1111111111111112E-2</c:v>
                </c:pt>
                <c:pt idx="1">
                  <c:v>2.2222222222222223E-2</c:v>
                </c:pt>
                <c:pt idx="2">
                  <c:v>3.3333333333333333E-2</c:v>
                </c:pt>
                <c:pt idx="3">
                  <c:v>4.4444444444444446E-2</c:v>
                </c:pt>
                <c:pt idx="4">
                  <c:v>4.4444444444444446E-2</c:v>
                </c:pt>
                <c:pt idx="5">
                  <c:v>5.5555555555555552E-2</c:v>
                </c:pt>
                <c:pt idx="6">
                  <c:v>5.5555555555555552E-2</c:v>
                </c:pt>
                <c:pt idx="7">
                  <c:v>6.6666666666666666E-2</c:v>
                </c:pt>
                <c:pt idx="8">
                  <c:v>0.1111111111111111</c:v>
                </c:pt>
                <c:pt idx="9">
                  <c:v>0.13333333333333333</c:v>
                </c:pt>
                <c:pt idx="10">
                  <c:v>0.42222222222222222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3-473E-A955-93F5733C4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1611408"/>
        <c:axId val="361611800"/>
      </c:barChart>
      <c:catAx>
        <c:axId val="361611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611800"/>
        <c:crosses val="autoZero"/>
        <c:auto val="1"/>
        <c:lblAlgn val="r"/>
        <c:lblOffset val="100"/>
        <c:noMultiLvlLbl val="0"/>
      </c:catAx>
      <c:valAx>
        <c:axId val="3616118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616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5350258376565011"/>
          <c:y val="5.3534628633786954E-2"/>
          <c:w val="0.5187198048159346"/>
          <c:h val="0.883287859313917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'Current Profession'!$G$5</c:f>
              <c:strCache>
                <c:ptCount val="1"/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Profession'!$F$6:$F$16</c:f>
              <c:strCache>
                <c:ptCount val="11"/>
                <c:pt idx="0">
                  <c:v>Physical Therapist</c:v>
                </c:pt>
                <c:pt idx="1">
                  <c:v>Pharmacist</c:v>
                </c:pt>
                <c:pt idx="2">
                  <c:v>Nurse Practitioner</c:v>
                </c:pt>
                <c:pt idx="3">
                  <c:v>Undecided</c:v>
                </c:pt>
                <c:pt idx="4">
                  <c:v>Physician Assistant</c:v>
                </c:pt>
                <c:pt idx="5">
                  <c:v>Health Administration</c:v>
                </c:pt>
                <c:pt idx="6">
                  <c:v>Physician (MD, DO)</c:v>
                </c:pt>
                <c:pt idx="7">
                  <c:v>Nurse (RN)</c:v>
                </c:pt>
                <c:pt idx="8">
                  <c:v>Other - Non Health Related</c:v>
                </c:pt>
                <c:pt idx="9">
                  <c:v>Other - Health Related</c:v>
                </c:pt>
                <c:pt idx="10">
                  <c:v>Student</c:v>
                </c:pt>
              </c:strCache>
            </c:strRef>
          </c:cat>
          <c:val>
            <c:numRef>
              <c:f>'Current Profession'!$G$6:$G$16</c:f>
              <c:numCache>
                <c:formatCode>0%</c:formatCode>
                <c:ptCount val="11"/>
                <c:pt idx="0">
                  <c:v>7.0671378091872791E-3</c:v>
                </c:pt>
                <c:pt idx="1">
                  <c:v>1.0600706713780919E-2</c:v>
                </c:pt>
                <c:pt idx="2">
                  <c:v>2.1201413427561839E-2</c:v>
                </c:pt>
                <c:pt idx="3">
                  <c:v>3.1802120141342753E-2</c:v>
                </c:pt>
                <c:pt idx="4">
                  <c:v>3.5335689045936397E-2</c:v>
                </c:pt>
                <c:pt idx="5">
                  <c:v>4.9469964664310952E-2</c:v>
                </c:pt>
                <c:pt idx="6">
                  <c:v>8.1272084805653705E-2</c:v>
                </c:pt>
                <c:pt idx="7">
                  <c:v>0.13074204946996468</c:v>
                </c:pt>
                <c:pt idx="8">
                  <c:v>0.13074204946996468</c:v>
                </c:pt>
                <c:pt idx="9">
                  <c:v>0.13780918727915195</c:v>
                </c:pt>
                <c:pt idx="10">
                  <c:v>0.36395759717314485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7-4E3A-A3CE-777FAB658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1611016"/>
        <c:axId val="361612192"/>
      </c:barChart>
      <c:catAx>
        <c:axId val="361611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612192"/>
        <c:crosses val="autoZero"/>
        <c:auto val="1"/>
        <c:lblAlgn val="ctr"/>
        <c:lblOffset val="100"/>
        <c:noMultiLvlLbl val="0"/>
      </c:catAx>
      <c:valAx>
        <c:axId val="3616121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61611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6b98ed5ea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" name="Google Shape;614;g36b98ed5ea2_0_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5" name="Google Shape;615;g36b98ed5ea2_0_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6b98ed5ea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0" name="Google Shape;640;g36b98ed5ea2_0_5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1" name="Google Shape;641;g36b98ed5ea2_0_5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6b98ed5ea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5" name="Google Shape;655;g36b98ed5ea2_0_6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6" name="Google Shape;656;g36b98ed5ea2_0_6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9" name="Google Shape;6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7" name="Google Shape;6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1" name="Google Shape;721;p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2" name="Google Shape;722;p1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0" name="Google Shape;7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4" name="Google Shape;7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9" name="Google Shape;7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fa75c13599_0_7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0" name="Google Shape;820;g2fa75c1359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2fa75c13599_0_10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9" name="Google Shape;829;g2fa75c1359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2fa75c13599_0_1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5" name="Google Shape;855;g2fa75c1359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2fa75c13599_0_13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4" name="Google Shape;864;g2fa75c1359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2fa75c13599_0_16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5" name="Google Shape;895;g2fa75c13599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2fa75c13599_0_17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8" name="Google Shape;908;g2fa75c13599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2fa75c13599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4" name="Google Shape;944;g2fa75c13599_0_20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5" name="Google Shape;945;g2fa75c13599_0_20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2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9" name="Google Shape;96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7" name="Google Shape;97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2fa75c13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8" name="Google Shape;988;g2fa75c13599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6b98ed5ea2_0_3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g36b98ed5ea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2" name="Google Shape;1002;p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https://forms.gle/jbyrMvkjTPw5Tnpq8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3" name="Google Shape;1003;p2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36b98ed5e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3" name="Google Shape;1013;g36b98ed5ea2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https://forms.gle/jbyrMvkjTPw5Tnpq8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4" name="Google Shape;1014;g36b98ed5ea2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3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4" name="Google Shape;102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ED</a:t>
            </a:r>
            <a:endParaRPr/>
          </a:p>
        </p:txBody>
      </p:sp>
      <p:sp>
        <p:nvSpPr>
          <p:cNvPr id="496" name="Google Shape;496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0" name="Google Shape;5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9" name="Google Shape;549;p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Maternity Care [Postpartum, L&amp;D, and NICU]=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Physical Medicine / Polk Gym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Laboratory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Radiology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0" name="Google Shape;590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/>
          <p:cNvSpPr txBox="1">
            <a:spLocks noGrp="1"/>
          </p:cNvSpPr>
          <p:nvPr>
            <p:ph type="subTitle" idx="1"/>
          </p:nvPr>
        </p:nvSpPr>
        <p:spPr>
          <a:xfrm>
            <a:off x="1371600" y="4303058"/>
            <a:ext cx="64008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title"/>
          </p:nvPr>
        </p:nvSpPr>
        <p:spPr>
          <a:xfrm>
            <a:off x="457200" y="3476852"/>
            <a:ext cx="82296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Content">
  <p:cSld name="Title Sub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0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0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80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0"/>
          <p:cNvSpPr txBox="1">
            <a:spLocks noGrp="1"/>
          </p:cNvSpPr>
          <p:nvPr>
            <p:ph type="body" idx="2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2 Content">
  <p:cSld name="Title Subtitle and 2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1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40692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1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8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1"/>
          <p:cNvSpPr txBox="1">
            <a:spLocks noGrp="1"/>
          </p:cNvSpPr>
          <p:nvPr>
            <p:ph type="body" idx="2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1"/>
          <p:cNvSpPr txBox="1">
            <a:spLocks noGrp="1"/>
          </p:cNvSpPr>
          <p:nvPr>
            <p:ph type="body" idx="3"/>
          </p:nvPr>
        </p:nvSpPr>
        <p:spPr>
          <a:xfrm>
            <a:off x="4617720" y="1646237"/>
            <a:ext cx="40692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3 Content">
  <p:cSld name="Title Subtitle and 3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2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2697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82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82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2"/>
          <p:cNvSpPr txBox="1">
            <a:spLocks noGrp="1"/>
          </p:cNvSpPr>
          <p:nvPr>
            <p:ph type="body" idx="2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82"/>
          <p:cNvSpPr txBox="1">
            <a:spLocks noGrp="1"/>
          </p:cNvSpPr>
          <p:nvPr>
            <p:ph type="body" idx="3"/>
          </p:nvPr>
        </p:nvSpPr>
        <p:spPr>
          <a:xfrm>
            <a:off x="3223260" y="1646237"/>
            <a:ext cx="2697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82"/>
          <p:cNvSpPr txBox="1">
            <a:spLocks noGrp="1"/>
          </p:cNvSpPr>
          <p:nvPr>
            <p:ph type="body" idx="4"/>
          </p:nvPr>
        </p:nvSpPr>
        <p:spPr>
          <a:xfrm>
            <a:off x="5989320" y="1646237"/>
            <a:ext cx="2697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3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8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3"/>
          <p:cNvSpPr txBox="1">
            <a:spLocks noGrp="1"/>
          </p:cNvSpPr>
          <p:nvPr>
            <p:ph type="body" idx="1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4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8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5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8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 txBox="1">
            <a:spLocks noGrp="1"/>
          </p:cNvSpPr>
          <p:nvPr>
            <p:ph type="body" idx="1"/>
          </p:nvPr>
        </p:nvSpPr>
        <p:spPr>
          <a:xfrm>
            <a:off x="457200" y="914718"/>
            <a:ext cx="8229600" cy="5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9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Divider Slide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6"/>
          <p:cNvSpPr txBox="1">
            <a:spLocks noGrp="1"/>
          </p:cNvSpPr>
          <p:nvPr>
            <p:ph type="body" idx="1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5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Final Slide">
  <p:cSld name="Presentation Final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4"/>
          <p:cNvSpPr txBox="1"/>
          <p:nvPr/>
        </p:nvSpPr>
        <p:spPr>
          <a:xfrm>
            <a:off x="457200" y="3283526"/>
            <a:ext cx="8229600" cy="1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860" marR="0" lvl="0" indent="-34286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document is proprietary and confidential to COPE Health Solutions and is protected under the copyright laws of the United States and other countries as an unpublished work.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60" marR="0" lvl="0" indent="-34286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860" marR="0" lvl="0" indent="-34286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Any other reliance or disclosure in whole or in part of this information without the express written permission of COPE Health Solutions is prohibited.</a:t>
            </a:r>
            <a:endParaRPr sz="1800" b="0" i="1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2"/>
          <p:cNvSpPr txBox="1">
            <a:spLocks noGrp="1"/>
          </p:cNvSpPr>
          <p:nvPr>
            <p:ph type="body" idx="1"/>
          </p:nvPr>
        </p:nvSpPr>
        <p:spPr>
          <a:xfrm>
            <a:off x="457200" y="914718"/>
            <a:ext cx="8229600" cy="5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2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42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2"/>
          <p:cNvSpPr txBox="1">
            <a:spLocks noGrp="1"/>
          </p:cNvSpPr>
          <p:nvPr>
            <p:ph type="body" idx="2"/>
          </p:nvPr>
        </p:nvSpPr>
        <p:spPr>
          <a:xfrm>
            <a:off x="457200" y="100615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7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5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Content">
  <p:cSld name="Title Subtitle and Cont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8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58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5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8"/>
          <p:cNvSpPr txBox="1">
            <a:spLocks noGrp="1"/>
          </p:cNvSpPr>
          <p:nvPr>
            <p:ph type="body" idx="2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2 Content">
  <p:cSld name="Title Subtitle and 2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9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40692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59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59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9"/>
          <p:cNvSpPr txBox="1">
            <a:spLocks noGrp="1"/>
          </p:cNvSpPr>
          <p:nvPr>
            <p:ph type="body" idx="2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59"/>
          <p:cNvSpPr txBox="1">
            <a:spLocks noGrp="1"/>
          </p:cNvSpPr>
          <p:nvPr>
            <p:ph type="body" idx="3"/>
          </p:nvPr>
        </p:nvSpPr>
        <p:spPr>
          <a:xfrm>
            <a:off x="4617720" y="1646237"/>
            <a:ext cx="40692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3 Content">
  <p:cSld name="Title Subtitle and 3 Conte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0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2697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60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60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0"/>
          <p:cNvSpPr txBox="1">
            <a:spLocks noGrp="1"/>
          </p:cNvSpPr>
          <p:nvPr>
            <p:ph type="body" idx="2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60"/>
          <p:cNvSpPr txBox="1">
            <a:spLocks noGrp="1"/>
          </p:cNvSpPr>
          <p:nvPr>
            <p:ph type="body" idx="3"/>
          </p:nvPr>
        </p:nvSpPr>
        <p:spPr>
          <a:xfrm>
            <a:off x="3223260" y="1646237"/>
            <a:ext cx="2697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60"/>
          <p:cNvSpPr txBox="1">
            <a:spLocks noGrp="1"/>
          </p:cNvSpPr>
          <p:nvPr>
            <p:ph type="body" idx="4"/>
          </p:nvPr>
        </p:nvSpPr>
        <p:spPr>
          <a:xfrm>
            <a:off x="5989320" y="1646237"/>
            <a:ext cx="2697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1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6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61"/>
          <p:cNvSpPr txBox="1">
            <a:spLocks noGrp="1"/>
          </p:cNvSpPr>
          <p:nvPr>
            <p:ph type="body" idx="1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2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62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3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6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body" idx="1"/>
          </p:nvPr>
        </p:nvSpPr>
        <p:spPr>
          <a:xfrm>
            <a:off x="457200" y="914718"/>
            <a:ext cx="8229600" cy="5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3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Divider Slide" type="title">
  <p:cSld name="TITL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64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p6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5"/>
          <p:cNvSpPr txBox="1">
            <a:spLocks noGrp="1"/>
          </p:cNvSpPr>
          <p:nvPr>
            <p:ph type="subTitle" idx="1"/>
          </p:nvPr>
        </p:nvSpPr>
        <p:spPr>
          <a:xfrm>
            <a:off x="1371600" y="359954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5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6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66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6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67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6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7"/>
          <p:cNvSpPr txBox="1">
            <a:spLocks noGrp="1"/>
          </p:cNvSpPr>
          <p:nvPr>
            <p:ph type="body" idx="1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Content">
  <p:cSld name="Title Subtitle and Conten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68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68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6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8"/>
          <p:cNvSpPr txBox="1">
            <a:spLocks noGrp="1"/>
          </p:cNvSpPr>
          <p:nvPr>
            <p:ph type="body" idx="2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2 Content">
  <p:cSld name="Title Subtitle and 2 Conten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69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40692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69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" name="Google Shape;192;p69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69"/>
          <p:cNvSpPr txBox="1">
            <a:spLocks noGrp="1"/>
          </p:cNvSpPr>
          <p:nvPr>
            <p:ph type="body" idx="2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69"/>
          <p:cNvSpPr txBox="1">
            <a:spLocks noGrp="1"/>
          </p:cNvSpPr>
          <p:nvPr>
            <p:ph type="body" idx="3"/>
          </p:nvPr>
        </p:nvSpPr>
        <p:spPr>
          <a:xfrm>
            <a:off x="4617720" y="1646237"/>
            <a:ext cx="40692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3 Content">
  <p:cSld name="Title Subtitle and 3 Conten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70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2697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70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Google Shape;199;p70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0"/>
          <p:cNvSpPr txBox="1">
            <a:spLocks noGrp="1"/>
          </p:cNvSpPr>
          <p:nvPr>
            <p:ph type="body" idx="2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70"/>
          <p:cNvSpPr txBox="1">
            <a:spLocks noGrp="1"/>
          </p:cNvSpPr>
          <p:nvPr>
            <p:ph type="body" idx="3"/>
          </p:nvPr>
        </p:nvSpPr>
        <p:spPr>
          <a:xfrm>
            <a:off x="3223260" y="1646237"/>
            <a:ext cx="2697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70"/>
          <p:cNvSpPr txBox="1">
            <a:spLocks noGrp="1"/>
          </p:cNvSpPr>
          <p:nvPr>
            <p:ph type="body" idx="4"/>
          </p:nvPr>
        </p:nvSpPr>
        <p:spPr>
          <a:xfrm>
            <a:off x="5989320" y="1646237"/>
            <a:ext cx="2697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71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7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71"/>
          <p:cNvSpPr txBox="1">
            <a:spLocks noGrp="1"/>
          </p:cNvSpPr>
          <p:nvPr>
            <p:ph type="body" idx="1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2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72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73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7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_Blank">
  <p:cSld name="1_Title Slide_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8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8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7" name="Google Shape;247;p8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8" name="Google Shape;248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9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4" name="Google Shape;254;p9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55" name="Google Shape;255;p9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6" name="Google Shape;256;p9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57" name="Google Shape;257;p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9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68" name="Google Shape;268;p9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9" name="Google Shape;269;p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9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75" name="Google Shape;275;p9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6" name="Google Shape;276;p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94"/>
          <p:cNvSpPr txBox="1">
            <a:spLocks noGrp="1"/>
          </p:cNvSpPr>
          <p:nvPr>
            <p:ph type="body" idx="1"/>
          </p:nvPr>
        </p:nvSpPr>
        <p:spPr>
          <a:xfrm rot="5400000">
            <a:off x="2308951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5"/>
          <p:cNvSpPr txBox="1">
            <a:spLocks noGrp="1"/>
          </p:cNvSpPr>
          <p:nvPr>
            <p:ph type="title"/>
          </p:nvPr>
        </p:nvSpPr>
        <p:spPr>
          <a:xfrm rot="5400000">
            <a:off x="4732351" y="2171689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95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9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9"/>
          <p:cNvSpPr txBox="1">
            <a:spLocks noGrp="1"/>
          </p:cNvSpPr>
          <p:nvPr>
            <p:ph type="body" idx="1"/>
          </p:nvPr>
        </p:nvSpPr>
        <p:spPr>
          <a:xfrm>
            <a:off x="457200" y="914718"/>
            <a:ext cx="8229600" cy="5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6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Google Shape;301;p46"/>
          <p:cNvSpPr txBox="1">
            <a:spLocks noGrp="1"/>
          </p:cNvSpPr>
          <p:nvPr>
            <p:ph type="ftr" idx="11"/>
          </p:nvPr>
        </p:nvSpPr>
        <p:spPr>
          <a:xfrm>
            <a:off x="331694" y="6356350"/>
            <a:ext cx="483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Divider Slide" type="title">
  <p:cSld name="TITLE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74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6" name="Google Shape;306;p74"/>
          <p:cNvSpPr txBox="1">
            <a:spLocks noGrp="1"/>
          </p:cNvSpPr>
          <p:nvPr>
            <p:ph type="ftr" idx="11"/>
          </p:nvPr>
        </p:nvSpPr>
        <p:spPr>
          <a:xfrm>
            <a:off x="331694" y="6356350"/>
            <a:ext cx="483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75"/>
          <p:cNvSpPr txBox="1">
            <a:spLocks noGrp="1"/>
          </p:cNvSpPr>
          <p:nvPr>
            <p:ph type="body" idx="1"/>
          </p:nvPr>
        </p:nvSpPr>
        <p:spPr>
          <a:xfrm>
            <a:off x="457200" y="914718"/>
            <a:ext cx="8229600" cy="5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75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1" name="Google Shape;311;p75"/>
          <p:cNvSpPr txBox="1">
            <a:spLocks noGrp="1"/>
          </p:cNvSpPr>
          <p:nvPr>
            <p:ph type="ftr" idx="11"/>
          </p:nvPr>
        </p:nvSpPr>
        <p:spPr>
          <a:xfrm>
            <a:off x="331694" y="6356350"/>
            <a:ext cx="483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Content">
  <p:cSld name="Title Subtitle and Conten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76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76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p76"/>
          <p:cNvSpPr txBox="1">
            <a:spLocks noGrp="1"/>
          </p:cNvSpPr>
          <p:nvPr>
            <p:ph type="ftr" idx="11"/>
          </p:nvPr>
        </p:nvSpPr>
        <p:spPr>
          <a:xfrm>
            <a:off x="331694" y="6356350"/>
            <a:ext cx="483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76"/>
          <p:cNvSpPr txBox="1">
            <a:spLocks noGrp="1"/>
          </p:cNvSpPr>
          <p:nvPr>
            <p:ph type="body" idx="2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77"/>
          <p:cNvSpPr txBox="1">
            <a:spLocks noGrp="1"/>
          </p:cNvSpPr>
          <p:nvPr>
            <p:ph type="body" idx="1"/>
          </p:nvPr>
        </p:nvSpPr>
        <p:spPr>
          <a:xfrm>
            <a:off x="457200" y="914718"/>
            <a:ext cx="8229600" cy="5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77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p7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77"/>
          <p:cNvSpPr txBox="1">
            <a:spLocks noGrp="1"/>
          </p:cNvSpPr>
          <p:nvPr>
            <p:ph type="body" idx="2"/>
          </p:nvPr>
        </p:nvSpPr>
        <p:spPr>
          <a:xfrm>
            <a:off x="457200" y="100615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8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3" name="Google Shape;333;p4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2 Content">
  <p:cSld name="Title Subtitle and 2 Conte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3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40692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53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8" name="Google Shape;338;p5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3"/>
          <p:cNvSpPr txBox="1">
            <a:spLocks noGrp="1"/>
          </p:cNvSpPr>
          <p:nvPr>
            <p:ph type="body" idx="2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53"/>
          <p:cNvSpPr txBox="1">
            <a:spLocks noGrp="1"/>
          </p:cNvSpPr>
          <p:nvPr>
            <p:ph type="body" idx="3"/>
          </p:nvPr>
        </p:nvSpPr>
        <p:spPr>
          <a:xfrm>
            <a:off x="4617720" y="1646237"/>
            <a:ext cx="40692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Divider Slide" type="title">
  <p:cSld name="TITLE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9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9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96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5" name="Google Shape;345;p9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97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9" name="Google Shape;349;p9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98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3" name="Google Shape;353;p9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98"/>
          <p:cNvSpPr txBox="1">
            <a:spLocks noGrp="1"/>
          </p:cNvSpPr>
          <p:nvPr>
            <p:ph type="body" idx="1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Divider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9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99"/>
          <p:cNvSpPr txBox="1">
            <a:spLocks noGrp="1"/>
          </p:cNvSpPr>
          <p:nvPr>
            <p:ph type="body" idx="1"/>
          </p:nvPr>
        </p:nvSpPr>
        <p:spPr>
          <a:xfrm>
            <a:off x="457200" y="914718"/>
            <a:ext cx="8229600" cy="5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99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p99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Content">
  <p:cSld name="Title Subtitle and Conten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00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100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4" name="Google Shape;364;p100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100"/>
          <p:cNvSpPr txBox="1">
            <a:spLocks noGrp="1"/>
          </p:cNvSpPr>
          <p:nvPr>
            <p:ph type="body" idx="2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3 Content">
  <p:cSld name="Title Subtitle and 3 Conten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01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2697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101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10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01"/>
          <p:cNvSpPr txBox="1">
            <a:spLocks noGrp="1"/>
          </p:cNvSpPr>
          <p:nvPr>
            <p:ph type="body" idx="2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101"/>
          <p:cNvSpPr txBox="1">
            <a:spLocks noGrp="1"/>
          </p:cNvSpPr>
          <p:nvPr>
            <p:ph type="body" idx="3"/>
          </p:nvPr>
        </p:nvSpPr>
        <p:spPr>
          <a:xfrm>
            <a:off x="3223260" y="1646237"/>
            <a:ext cx="2697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101"/>
          <p:cNvSpPr txBox="1">
            <a:spLocks noGrp="1"/>
          </p:cNvSpPr>
          <p:nvPr>
            <p:ph type="body" idx="4"/>
          </p:nvPr>
        </p:nvSpPr>
        <p:spPr>
          <a:xfrm>
            <a:off x="5989320" y="1646237"/>
            <a:ext cx="2697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02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102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02"/>
          <p:cNvSpPr txBox="1">
            <a:spLocks noGrp="1"/>
          </p:cNvSpPr>
          <p:nvPr>
            <p:ph type="body" idx="1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03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2" name="Google Shape;382;p10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04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p10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52"/>
          <p:cNvSpPr txBox="1">
            <a:spLocks noGrp="1"/>
          </p:cNvSpPr>
          <p:nvPr>
            <p:ph type="body" idx="1"/>
          </p:nvPr>
        </p:nvSpPr>
        <p:spPr>
          <a:xfrm>
            <a:off x="457200" y="914718"/>
            <a:ext cx="8229600" cy="5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52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7" name="Google Shape;397;p52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Divider Slide" type="title">
  <p:cSld name="TITLE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0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0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1" name="Google Shape;401;p105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2" name="Google Shape;402;p10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06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6" name="Google Shape;406;p10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0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07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0" name="Google Shape;410;p10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08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4" name="Google Shape;414;p10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08"/>
          <p:cNvSpPr txBox="1">
            <a:spLocks noGrp="1"/>
          </p:cNvSpPr>
          <p:nvPr>
            <p:ph type="body" idx="1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Content">
  <p:cSld name="Title Subtitle and Content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09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8229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109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0" name="Google Shape;420;p109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09"/>
          <p:cNvSpPr txBox="1">
            <a:spLocks noGrp="1"/>
          </p:cNvSpPr>
          <p:nvPr>
            <p:ph type="body" idx="2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2 Content">
  <p:cSld name="Title Subtitle and 2 Content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10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40692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110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6" name="Google Shape;426;p110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10"/>
          <p:cNvSpPr txBox="1">
            <a:spLocks noGrp="1"/>
          </p:cNvSpPr>
          <p:nvPr>
            <p:ph type="body" idx="2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110"/>
          <p:cNvSpPr txBox="1">
            <a:spLocks noGrp="1"/>
          </p:cNvSpPr>
          <p:nvPr>
            <p:ph type="body" idx="3"/>
          </p:nvPr>
        </p:nvSpPr>
        <p:spPr>
          <a:xfrm>
            <a:off x="4617720" y="1646237"/>
            <a:ext cx="40692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3 Content">
  <p:cSld name="Title Subtitle and 3 Content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11"/>
          <p:cNvSpPr txBox="1">
            <a:spLocks noGrp="1"/>
          </p:cNvSpPr>
          <p:nvPr>
            <p:ph type="body" idx="1"/>
          </p:nvPr>
        </p:nvSpPr>
        <p:spPr>
          <a:xfrm>
            <a:off x="457200" y="1646237"/>
            <a:ext cx="2697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111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3" name="Google Shape;433;p11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11"/>
          <p:cNvSpPr txBox="1">
            <a:spLocks noGrp="1"/>
          </p:cNvSpPr>
          <p:nvPr>
            <p:ph type="body" idx="2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5" name="Google Shape;435;p111"/>
          <p:cNvSpPr txBox="1">
            <a:spLocks noGrp="1"/>
          </p:cNvSpPr>
          <p:nvPr>
            <p:ph type="body" idx="3"/>
          </p:nvPr>
        </p:nvSpPr>
        <p:spPr>
          <a:xfrm>
            <a:off x="3223260" y="1646237"/>
            <a:ext cx="2697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6" name="Google Shape;436;p111"/>
          <p:cNvSpPr txBox="1">
            <a:spLocks noGrp="1"/>
          </p:cNvSpPr>
          <p:nvPr>
            <p:ph type="body" idx="4"/>
          </p:nvPr>
        </p:nvSpPr>
        <p:spPr>
          <a:xfrm>
            <a:off x="5989320" y="1646237"/>
            <a:ext cx="26976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12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0" name="Google Shape;440;p112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112"/>
          <p:cNvSpPr txBox="1">
            <a:spLocks noGrp="1"/>
          </p:cNvSpPr>
          <p:nvPr>
            <p:ph type="body" idx="1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13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5" name="Google Shape;445;p11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14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9" name="Google Shape;449;p11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8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7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9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79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9"/>
          <p:cNvSpPr txBox="1">
            <a:spLocks noGrp="1"/>
          </p:cNvSpPr>
          <p:nvPr>
            <p:ph type="body" idx="1"/>
          </p:nvPr>
        </p:nvSpPr>
        <p:spPr>
          <a:xfrm>
            <a:off x="457200" y="914717"/>
            <a:ext cx="8229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1" descr="COPEppt-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457200" y="3476852"/>
            <a:ext cx="82296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3543300" y="465224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0" descr="COPEppt-2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body" idx="1"/>
          </p:nvPr>
        </p:nvSpPr>
        <p:spPr>
          <a:xfrm>
            <a:off x="457200" y="914718"/>
            <a:ext cx="8229600" cy="5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3" descr="COPEppt-2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body" idx="1"/>
          </p:nvPr>
        </p:nvSpPr>
        <p:spPr>
          <a:xfrm>
            <a:off x="457200" y="914718"/>
            <a:ext cx="8229600" cy="5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7" descr="COPEppt-2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body" idx="1"/>
          </p:nvPr>
        </p:nvSpPr>
        <p:spPr>
          <a:xfrm>
            <a:off x="457200" y="914718"/>
            <a:ext cx="8229600" cy="5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37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3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5" descr="COPEppt-2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399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4" name="Google Shape;294;p45"/>
          <p:cNvSpPr txBox="1">
            <a:spLocks noGrp="1"/>
          </p:cNvSpPr>
          <p:nvPr>
            <p:ph type="body" idx="1"/>
          </p:nvPr>
        </p:nvSpPr>
        <p:spPr>
          <a:xfrm>
            <a:off x="457200" y="914718"/>
            <a:ext cx="8229600" cy="5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45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45"/>
          <p:cNvSpPr txBox="1">
            <a:spLocks noGrp="1"/>
          </p:cNvSpPr>
          <p:nvPr>
            <p:ph type="ftr" idx="11"/>
          </p:nvPr>
        </p:nvSpPr>
        <p:spPr>
          <a:xfrm>
            <a:off x="331694" y="6356350"/>
            <a:ext cx="483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7" name="Google Shape;297;p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7715" y="6264854"/>
            <a:ext cx="1838638" cy="57172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7" descr="COPEppt-2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399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p47"/>
          <p:cNvSpPr txBox="1">
            <a:spLocks noGrp="1"/>
          </p:cNvSpPr>
          <p:nvPr>
            <p:ph type="body" idx="1"/>
          </p:nvPr>
        </p:nvSpPr>
        <p:spPr>
          <a:xfrm>
            <a:off x="457200" y="914718"/>
            <a:ext cx="8229600" cy="5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8" name="Google Shape;328;p47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p4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51" descr="COPEppt-2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399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Google Shape;390;p51"/>
          <p:cNvSpPr txBox="1">
            <a:spLocks noGrp="1"/>
          </p:cNvSpPr>
          <p:nvPr>
            <p:ph type="body" idx="1"/>
          </p:nvPr>
        </p:nvSpPr>
        <p:spPr>
          <a:xfrm>
            <a:off x="457200" y="914718"/>
            <a:ext cx="8229600" cy="5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1" name="Google Shape;391;p51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2" name="Google Shape;392;p5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"/>
          <p:cNvSpPr txBox="1">
            <a:spLocks noGrp="1"/>
          </p:cNvSpPr>
          <p:nvPr>
            <p:ph type="title"/>
          </p:nvPr>
        </p:nvSpPr>
        <p:spPr>
          <a:xfrm>
            <a:off x="0" y="3429000"/>
            <a:ext cx="5932500" cy="1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None/>
            </a:pPr>
            <a:r>
              <a:rPr lang="en-US" sz="3600" b="1" u="sng"/>
              <a:t>Welcome to the COPE Programs Presentation!</a:t>
            </a:r>
            <a:endParaRPr sz="3600" b="1" u="sng"/>
          </a:p>
        </p:txBody>
      </p:sp>
      <p:pic>
        <p:nvPicPr>
          <p:cNvPr id="455" name="Google Shape;455;p1" title="COP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4850" y="2172600"/>
            <a:ext cx="3612841" cy="12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" title="UCR QR cod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7700" y="1809175"/>
            <a:ext cx="2432100" cy="230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"/>
          <p:cNvSpPr txBox="1">
            <a:spLocks noGrp="1"/>
          </p:cNvSpPr>
          <p:nvPr>
            <p:ph type="title"/>
          </p:nvPr>
        </p:nvSpPr>
        <p:spPr>
          <a:xfrm>
            <a:off x="6247700" y="4110150"/>
            <a:ext cx="28962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Or Click Link: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None/>
            </a:pPr>
            <a:r>
              <a:rPr lang="en-US" sz="1800" b="1" u="sng">
                <a:solidFill>
                  <a:schemeClr val="dk1"/>
                </a:solidFill>
              </a:rPr>
              <a:t>https://forms.gle/NXXFoQZcDVoc8E7z5</a:t>
            </a:r>
            <a:endParaRPr sz="1800" b="1" u="sng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6b98ed5ea2_0_11"/>
          <p:cNvSpPr/>
          <p:nvPr/>
        </p:nvSpPr>
        <p:spPr>
          <a:xfrm>
            <a:off x="1580314" y="3689527"/>
            <a:ext cx="1042500" cy="1042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8" name="Google Shape;618;g36b98ed5ea2_0_11"/>
          <p:cNvGrpSpPr/>
          <p:nvPr/>
        </p:nvGrpSpPr>
        <p:grpSpPr>
          <a:xfrm>
            <a:off x="1778085" y="903584"/>
            <a:ext cx="6100427" cy="5219875"/>
            <a:chOff x="1896068" y="903584"/>
            <a:chExt cx="6100427" cy="5219875"/>
          </a:xfrm>
        </p:grpSpPr>
        <p:sp>
          <p:nvSpPr>
            <p:cNvPr id="619" name="Google Shape;619;g36b98ed5ea2_0_11"/>
            <p:cNvSpPr/>
            <p:nvPr/>
          </p:nvSpPr>
          <p:spPr>
            <a:xfrm>
              <a:off x="1896068" y="903584"/>
              <a:ext cx="6088361" cy="1063458"/>
            </a:xfrm>
            <a:custGeom>
              <a:avLst/>
              <a:gdLst/>
              <a:ahLst/>
              <a:cxnLst/>
              <a:rect l="l" t="t" r="r" b="b"/>
              <a:pathLst>
                <a:path w="5472684" h="1063458" extrusionOk="0">
                  <a:moveTo>
                    <a:pt x="5472684" y="1063457"/>
                  </a:moveTo>
                  <a:lnTo>
                    <a:pt x="531729" y="1063457"/>
                  </a:lnTo>
                  <a:lnTo>
                    <a:pt x="0" y="531729"/>
                  </a:lnTo>
                  <a:lnTo>
                    <a:pt x="531729" y="1"/>
                  </a:lnTo>
                  <a:lnTo>
                    <a:pt x="5472684" y="1"/>
                  </a:lnTo>
                  <a:lnTo>
                    <a:pt x="5472684" y="1063457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34800" tIns="68575" rIns="128000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Eligibility for a Letter of Recommendation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g36b98ed5ea2_0_11"/>
            <p:cNvSpPr/>
            <p:nvPr/>
          </p:nvSpPr>
          <p:spPr>
            <a:xfrm>
              <a:off x="1896068" y="2289057"/>
              <a:ext cx="6088361" cy="1063458"/>
            </a:xfrm>
            <a:custGeom>
              <a:avLst/>
              <a:gdLst/>
              <a:ahLst/>
              <a:cxnLst/>
              <a:rect l="l" t="t" r="r" b="b"/>
              <a:pathLst>
                <a:path w="5472684" h="1063458" extrusionOk="0">
                  <a:moveTo>
                    <a:pt x="5472684" y="1063457"/>
                  </a:moveTo>
                  <a:lnTo>
                    <a:pt x="531729" y="1063457"/>
                  </a:lnTo>
                  <a:lnTo>
                    <a:pt x="0" y="531729"/>
                  </a:lnTo>
                  <a:lnTo>
                    <a:pt x="531729" y="1"/>
                  </a:lnTo>
                  <a:lnTo>
                    <a:pt x="5472684" y="1"/>
                  </a:lnTo>
                  <a:lnTo>
                    <a:pt x="5472684" y="1063457"/>
                  </a:lnTo>
                  <a:close/>
                </a:path>
              </a:pathLst>
            </a:custGeom>
            <a:solidFill>
              <a:srgbClr val="8DC63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34800" tIns="68575" rIns="128000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completion certificate from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UCLA’s Executive Programs in Health Policy &amp; Management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g36b98ed5ea2_0_11"/>
            <p:cNvSpPr/>
            <p:nvPr/>
          </p:nvSpPr>
          <p:spPr>
            <a:xfrm>
              <a:off x="1908134" y="5060001"/>
              <a:ext cx="6088361" cy="1063458"/>
            </a:xfrm>
            <a:custGeom>
              <a:avLst/>
              <a:gdLst/>
              <a:ahLst/>
              <a:cxnLst/>
              <a:rect l="l" t="t" r="r" b="b"/>
              <a:pathLst>
                <a:path w="5472684" h="1063458" extrusionOk="0">
                  <a:moveTo>
                    <a:pt x="5472684" y="1063457"/>
                  </a:moveTo>
                  <a:lnTo>
                    <a:pt x="531729" y="1063457"/>
                  </a:lnTo>
                  <a:lnTo>
                    <a:pt x="0" y="531729"/>
                  </a:lnTo>
                  <a:lnTo>
                    <a:pt x="531729" y="1"/>
                  </a:lnTo>
                  <a:lnTo>
                    <a:pt x="5472684" y="1"/>
                  </a:lnTo>
                  <a:lnTo>
                    <a:pt x="5472684" y="1063457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34800" tIns="68575" rIns="128000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Access to over 34,000 alumni through COPE Connect network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g36b98ed5ea2_0_11"/>
            <p:cNvSpPr/>
            <p:nvPr/>
          </p:nvSpPr>
          <p:spPr>
            <a:xfrm>
              <a:off x="1908134" y="3674529"/>
              <a:ext cx="6088361" cy="1063458"/>
            </a:xfrm>
            <a:custGeom>
              <a:avLst/>
              <a:gdLst/>
              <a:ahLst/>
              <a:cxnLst/>
              <a:rect l="l" t="t" r="r" b="b"/>
              <a:pathLst>
                <a:path w="5472684" h="1063458" extrusionOk="0">
                  <a:moveTo>
                    <a:pt x="5472684" y="1063457"/>
                  </a:moveTo>
                  <a:lnTo>
                    <a:pt x="531729" y="1063457"/>
                  </a:lnTo>
                  <a:lnTo>
                    <a:pt x="0" y="531729"/>
                  </a:lnTo>
                  <a:lnTo>
                    <a:pt x="531729" y="1"/>
                  </a:lnTo>
                  <a:lnTo>
                    <a:pt x="5472684" y="1"/>
                  </a:lnTo>
                  <a:lnTo>
                    <a:pt x="5472684" y="1063457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34800" tIns="68575" rIns="128000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Access to educational events, workshops and benefits when applying to</a:t>
              </a:r>
              <a:r>
                <a:rPr lang="en-US" sz="1800" b="1">
                  <a:solidFill>
                    <a:schemeClr val="lt1"/>
                  </a:solidFill>
                </a:rPr>
                <a:t> </a:t>
              </a: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graduate programs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3" name="Google Shape;623;g36b98ed5ea2_0_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500" b="1" u="sng"/>
              <a:t>The Benefits</a:t>
            </a:r>
            <a:endParaRPr sz="3500" b="1" u="sng"/>
          </a:p>
        </p:txBody>
      </p:sp>
      <p:grpSp>
        <p:nvGrpSpPr>
          <p:cNvPr id="624" name="Google Shape;624;g36b98ed5ea2_0_11"/>
          <p:cNvGrpSpPr/>
          <p:nvPr/>
        </p:nvGrpSpPr>
        <p:grpSpPr>
          <a:xfrm>
            <a:off x="1190375" y="903584"/>
            <a:ext cx="1063500" cy="5185184"/>
            <a:chOff x="1580314" y="927709"/>
            <a:chExt cx="1063500" cy="5185184"/>
          </a:xfrm>
        </p:grpSpPr>
        <p:sp>
          <p:nvSpPr>
            <p:cNvPr id="625" name="Google Shape;625;g36b98ed5ea2_0_11"/>
            <p:cNvSpPr/>
            <p:nvPr/>
          </p:nvSpPr>
          <p:spPr>
            <a:xfrm>
              <a:off x="1580314" y="927709"/>
              <a:ext cx="1042500" cy="10425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g36b98ed5ea2_0_11"/>
            <p:cNvSpPr/>
            <p:nvPr/>
          </p:nvSpPr>
          <p:spPr>
            <a:xfrm>
              <a:off x="1580314" y="2308618"/>
              <a:ext cx="1042500" cy="10425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g36b98ed5ea2_0_11"/>
            <p:cNvSpPr/>
            <p:nvPr/>
          </p:nvSpPr>
          <p:spPr>
            <a:xfrm>
              <a:off x="1580314" y="3662801"/>
              <a:ext cx="1063500" cy="10635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g36b98ed5ea2_0_11"/>
            <p:cNvSpPr/>
            <p:nvPr/>
          </p:nvSpPr>
          <p:spPr>
            <a:xfrm>
              <a:off x="1580314" y="5049393"/>
              <a:ext cx="1063500" cy="10635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9" name="Google Shape;629;g36b98ed5ea2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0936025" y="3451567"/>
            <a:ext cx="168273" cy="1682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0" name="Google Shape;630;g36b98ed5ea2_0_11"/>
          <p:cNvGrpSpPr/>
          <p:nvPr/>
        </p:nvGrpSpPr>
        <p:grpSpPr>
          <a:xfrm>
            <a:off x="104853" y="551009"/>
            <a:ext cx="1902291" cy="5914755"/>
            <a:chOff x="364414" y="551009"/>
            <a:chExt cx="1902291" cy="5914755"/>
          </a:xfrm>
        </p:grpSpPr>
        <p:pic>
          <p:nvPicPr>
            <p:cNvPr id="631" name="Google Shape;631;g36b98ed5ea2_0_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4414" y="551009"/>
              <a:ext cx="1871664" cy="1871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2" name="Google Shape;632;g36b98ed5ea2_0_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5817" y="3451567"/>
              <a:ext cx="1501299" cy="1501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3" name="Google Shape;633;g36b98ed5ea2_0_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6229" y="4685288"/>
              <a:ext cx="1780476" cy="17804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4" name="Google Shape;634;g36b98ed5ea2_0_1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2023 COPE Health Solutions. All rights reserved</a:t>
            </a:r>
            <a:endParaRPr/>
          </a:p>
        </p:txBody>
      </p:sp>
      <p:sp>
        <p:nvSpPr>
          <p:cNvPr id="635" name="Google Shape;635;g36b98ed5ea2_0_11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636" name="Google Shape;636;g36b98ed5ea2_0_11" title="UCLA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2451" y="2218400"/>
            <a:ext cx="1467101" cy="113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g36b98ed5ea2_0_11" title="UCR QR cod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3" name="Google Shape;643;g36b98ed5ea2_0_55"/>
          <p:cNvGraphicFramePr/>
          <p:nvPr/>
        </p:nvGraphicFramePr>
        <p:xfrm>
          <a:off x="171506" y="91471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{875A6A2B-BF26-4914-A89B-0DE0C1EBC358}</a:tableStyleId>
              </a:tblPr>
              <a:tblGrid>
                <a:gridCol w="170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Quarterly educational lectures and workshops focused on enhancing basic health care knowledge. Examples include:   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Health Care vs. Health: What is the Difference?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Aging and Health Care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Managed Care 101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Changing Health Care Landscape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Understanding Social Determinants of Health in the US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70C0"/>
                          </a:solidFill>
                        </a:rPr>
                        <a:t>Quarterly workshops designed to provide professional development opportunities. Examples include: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Excel Training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Personal Branding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Nailing your Interview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Mock Interviews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Resume Building 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70C0"/>
                          </a:solidFill>
                        </a:rPr>
                        <a:t>Quarterly workshops in partnership with The Princeton Review including: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Mastering the Medical School Admissions Timeline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MCAT/GRE Overview Info Session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Interview Tips/Multiple Mini Interview Introduction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44" name="Google Shape;644;g36b98ed5ea2_0_55"/>
          <p:cNvSpPr txBox="1">
            <a:spLocks noGrp="1"/>
          </p:cNvSpPr>
          <p:nvPr>
            <p:ph type="title"/>
          </p:nvPr>
        </p:nvSpPr>
        <p:spPr>
          <a:xfrm>
            <a:off x="3350700" y="274525"/>
            <a:ext cx="27501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500" b="1" u="sng"/>
              <a:t>The Benefits</a:t>
            </a:r>
            <a:endParaRPr sz="3500" b="1" u="sng"/>
          </a:p>
        </p:txBody>
      </p:sp>
      <p:sp>
        <p:nvSpPr>
          <p:cNvPr id="645" name="Google Shape;645;g36b98ed5ea2_0_55"/>
          <p:cNvSpPr/>
          <p:nvPr/>
        </p:nvSpPr>
        <p:spPr>
          <a:xfrm>
            <a:off x="457200" y="1248082"/>
            <a:ext cx="1131900" cy="1131900"/>
          </a:xfrm>
          <a:prstGeom prst="ellipse">
            <a:avLst/>
          </a:prstGeom>
          <a:solidFill>
            <a:srgbClr val="11175E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g36b98ed5ea2_0_55"/>
          <p:cNvSpPr/>
          <p:nvPr/>
        </p:nvSpPr>
        <p:spPr>
          <a:xfrm>
            <a:off x="457200" y="2885293"/>
            <a:ext cx="1131900" cy="1131900"/>
          </a:xfrm>
          <a:prstGeom prst="ellipse">
            <a:avLst/>
          </a:prstGeom>
          <a:solidFill>
            <a:srgbClr val="00AEE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7" name="Google Shape;647;g36b98ed5ea2_0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9" y="4641527"/>
            <a:ext cx="1131855" cy="113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g36b98ed5ea2_0_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694" y="1286092"/>
            <a:ext cx="960861" cy="96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g36b98ed5ea2_0_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574" y="3011833"/>
            <a:ext cx="873102" cy="873102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g36b98ed5ea2_0_5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2023 COPE Health Solutions. All rights reserved</a:t>
            </a:r>
            <a:endParaRPr/>
          </a:p>
        </p:txBody>
      </p:sp>
      <p:sp>
        <p:nvSpPr>
          <p:cNvPr id="651" name="Google Shape;651;g36b98ed5ea2_0_55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652" name="Google Shape;652;g36b98ed5ea2_0_55" title="UCR QR cod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6b98ed5ea2_0_68"/>
          <p:cNvSpPr txBox="1">
            <a:spLocks noGrp="1"/>
          </p:cNvSpPr>
          <p:nvPr>
            <p:ph type="title"/>
          </p:nvPr>
        </p:nvSpPr>
        <p:spPr>
          <a:xfrm>
            <a:off x="3068250" y="687250"/>
            <a:ext cx="3007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500" b="1" u="sng"/>
              <a:t>The Benefits</a:t>
            </a:r>
            <a:endParaRPr sz="3500" b="1" u="sng"/>
          </a:p>
        </p:txBody>
      </p:sp>
      <p:graphicFrame>
        <p:nvGraphicFramePr>
          <p:cNvPr id="659" name="Google Shape;659;g36b98ed5ea2_0_68"/>
          <p:cNvGraphicFramePr/>
          <p:nvPr/>
        </p:nvGraphicFramePr>
        <p:xfrm>
          <a:off x="171506" y="153180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{875A6A2B-BF26-4914-A89B-0DE0C1EBC358}</a:tableStyleId>
              </a:tblPr>
              <a:tblGrid>
                <a:gridCol w="170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Diverse career panels exposing Scholars to different professions with the purpose of: </a:t>
                      </a:r>
                      <a:endParaRPr sz="1600" b="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 all available roles in health care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First hand exposure to unique journeys to career success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Connect Scholars to prospective mentors to support their career path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Opportunity for Scholar to ask specific questions regarding specific health care role</a:t>
                      </a: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400" u="none" strike="noStrike" cap="none"/>
                    </a:p>
                    <a:p>
                      <a:pPr marL="285750" marR="0" lvl="0" indent="-196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70C0"/>
                          </a:solidFill>
                        </a:rPr>
                        <a:t>Access to COPE Connect network</a:t>
                      </a:r>
                      <a:endParaRPr sz="5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Join a growing network of 34,000 Health Scholar alumni across the nation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Access to networking opportunities with seasoned health care professionals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Receive discount with preferred vendors including The Princeton Review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Gain</a:t>
                      </a: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letter of recommendation privilege even after graduating from COPE Health Scholar program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96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0" name="Google Shape;660;g36b98ed5ea2_0_68"/>
          <p:cNvSpPr/>
          <p:nvPr/>
        </p:nvSpPr>
        <p:spPr>
          <a:xfrm>
            <a:off x="394849" y="1988045"/>
            <a:ext cx="1131900" cy="1131900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1" name="Google Shape;661;g36b98ed5ea2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637" y="2013820"/>
            <a:ext cx="1080276" cy="1080276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g36b98ed5ea2_0_68"/>
          <p:cNvSpPr/>
          <p:nvPr/>
        </p:nvSpPr>
        <p:spPr>
          <a:xfrm>
            <a:off x="394826" y="3954045"/>
            <a:ext cx="1131900" cy="1131900"/>
          </a:xfrm>
          <a:prstGeom prst="ellipse">
            <a:avLst/>
          </a:prstGeom>
          <a:solidFill>
            <a:srgbClr val="00AEEF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3" name="Google Shape;663;g36b98ed5ea2_0_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197" y="4078794"/>
            <a:ext cx="1007109" cy="1007109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g36b98ed5ea2_0_6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2023 COPE Health Solutions. All rights reserved</a:t>
            </a:r>
            <a:endParaRPr/>
          </a:p>
        </p:txBody>
      </p:sp>
      <p:sp>
        <p:nvSpPr>
          <p:cNvPr id="665" name="Google Shape;665;g36b98ed5ea2_0_68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666" name="Google Shape;666;g36b98ed5ea2_0_68" title="UCR QR cod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1"/>
          <p:cNvSpPr txBox="1">
            <a:spLocks noGrp="1"/>
          </p:cNvSpPr>
          <p:nvPr>
            <p:ph type="ctrTitle"/>
          </p:nvPr>
        </p:nvSpPr>
        <p:spPr>
          <a:xfrm>
            <a:off x="2331600" y="2545350"/>
            <a:ext cx="4480800" cy="1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4800" b="1" u="sng"/>
              <a:t>Enrollment and Training</a:t>
            </a:r>
            <a:endParaRPr sz="4800" b="1" u="sng"/>
          </a:p>
        </p:txBody>
      </p:sp>
      <p:sp>
        <p:nvSpPr>
          <p:cNvPr id="672" name="Google Shape;672;p1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2023 COPE Health Solutions. All rights reserved</a:t>
            </a:r>
            <a:endParaRPr/>
          </a:p>
        </p:txBody>
      </p:sp>
      <p:sp>
        <p:nvSpPr>
          <p:cNvPr id="673" name="Google Shape;673;p11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674" name="Google Shape;674;p11" title="UCR QR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2"/>
          <p:cNvSpPr txBox="1">
            <a:spLocks noGrp="1"/>
          </p:cNvSpPr>
          <p:nvPr>
            <p:ph type="title"/>
          </p:nvPr>
        </p:nvSpPr>
        <p:spPr>
          <a:xfrm>
            <a:off x="436025" y="443975"/>
            <a:ext cx="2040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500" b="1" u="sng"/>
              <a:t>Overview</a:t>
            </a:r>
            <a:endParaRPr sz="3500" b="1" u="sng"/>
          </a:p>
        </p:txBody>
      </p:sp>
      <p:grpSp>
        <p:nvGrpSpPr>
          <p:cNvPr id="680" name="Google Shape;680;p12"/>
          <p:cNvGrpSpPr/>
          <p:nvPr/>
        </p:nvGrpSpPr>
        <p:grpSpPr>
          <a:xfrm>
            <a:off x="249211" y="1141183"/>
            <a:ext cx="8645576" cy="4353655"/>
            <a:chOff x="255393" y="1384070"/>
            <a:chExt cx="8645576" cy="4353655"/>
          </a:xfrm>
        </p:grpSpPr>
        <p:grpSp>
          <p:nvGrpSpPr>
            <p:cNvPr id="681" name="Google Shape;681;p12"/>
            <p:cNvGrpSpPr/>
            <p:nvPr/>
          </p:nvGrpSpPr>
          <p:grpSpPr>
            <a:xfrm>
              <a:off x="255393" y="2027793"/>
              <a:ext cx="8645576" cy="2659800"/>
              <a:chOff x="6719" y="587787"/>
              <a:chExt cx="8645576" cy="2659800"/>
            </a:xfrm>
          </p:grpSpPr>
          <p:sp>
            <p:nvSpPr>
              <p:cNvPr id="682" name="Google Shape;682;p12"/>
              <p:cNvSpPr/>
              <p:nvPr/>
            </p:nvSpPr>
            <p:spPr>
              <a:xfrm>
                <a:off x="1507611" y="1115512"/>
                <a:ext cx="299709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stealth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2"/>
              <p:cNvSpPr txBox="1"/>
              <p:nvPr/>
            </p:nvSpPr>
            <p:spPr>
              <a:xfrm>
                <a:off x="1649208" y="1159579"/>
                <a:ext cx="16515" cy="33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2"/>
              <p:cNvSpPr/>
              <p:nvPr/>
            </p:nvSpPr>
            <p:spPr>
              <a:xfrm>
                <a:off x="6719" y="587787"/>
                <a:ext cx="1502692" cy="1146891"/>
              </a:xfrm>
              <a:prstGeom prst="flowChartDocumen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2"/>
              <p:cNvSpPr txBox="1"/>
              <p:nvPr/>
            </p:nvSpPr>
            <p:spPr>
              <a:xfrm>
                <a:off x="6719" y="587787"/>
                <a:ext cx="1502692" cy="91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550" tIns="99550" rIns="99550" bIns="995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Online Application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2"/>
              <p:cNvSpPr/>
              <p:nvPr/>
            </p:nvSpPr>
            <p:spPr>
              <a:xfrm>
                <a:off x="3340613" y="1115512"/>
                <a:ext cx="299709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stealth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2"/>
              <p:cNvSpPr txBox="1"/>
              <p:nvPr/>
            </p:nvSpPr>
            <p:spPr>
              <a:xfrm>
                <a:off x="3482210" y="1159579"/>
                <a:ext cx="16515" cy="33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2"/>
              <p:cNvSpPr/>
              <p:nvPr/>
            </p:nvSpPr>
            <p:spPr>
              <a:xfrm>
                <a:off x="1839721" y="587787"/>
                <a:ext cx="1502692" cy="1146891"/>
              </a:xfrm>
              <a:prstGeom prst="flowChartDocumen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2"/>
              <p:cNvSpPr txBox="1"/>
              <p:nvPr/>
            </p:nvSpPr>
            <p:spPr>
              <a:xfrm>
                <a:off x="1839721" y="587787"/>
                <a:ext cx="1502692" cy="91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550" tIns="99550" rIns="99550" bIns="995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Virtual Interview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2"/>
              <p:cNvSpPr/>
              <p:nvPr/>
            </p:nvSpPr>
            <p:spPr>
              <a:xfrm>
                <a:off x="5107051" y="1115512"/>
                <a:ext cx="299709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stealth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2"/>
              <p:cNvSpPr txBox="1"/>
              <p:nvPr/>
            </p:nvSpPr>
            <p:spPr>
              <a:xfrm>
                <a:off x="5248648" y="1159579"/>
                <a:ext cx="16515" cy="33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2"/>
              <p:cNvSpPr/>
              <p:nvPr/>
            </p:nvSpPr>
            <p:spPr>
              <a:xfrm>
                <a:off x="3672723" y="588915"/>
                <a:ext cx="1436127" cy="1144634"/>
              </a:xfrm>
              <a:prstGeom prst="flowChartDocumen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2"/>
              <p:cNvSpPr txBox="1"/>
              <p:nvPr/>
            </p:nvSpPr>
            <p:spPr>
              <a:xfrm>
                <a:off x="3672723" y="588915"/>
                <a:ext cx="1436127" cy="9179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550" tIns="99550" rIns="99550" bIns="995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Health Screening,  Clearance and One-Time Tuition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2"/>
              <p:cNvSpPr/>
              <p:nvPr/>
            </p:nvSpPr>
            <p:spPr>
              <a:xfrm>
                <a:off x="948862" y="1732878"/>
                <a:ext cx="5446041" cy="32974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66223"/>
                    </a:lnTo>
                    <a:lnTo>
                      <a:pt x="0" y="66223"/>
                    </a:lnTo>
                    <a:lnTo>
                      <a:pt x="0" y="12000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stealth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2"/>
              <p:cNvSpPr txBox="1"/>
              <p:nvPr/>
            </p:nvSpPr>
            <p:spPr>
              <a:xfrm>
                <a:off x="3535434" y="1896097"/>
                <a:ext cx="272897" cy="33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2"/>
              <p:cNvSpPr/>
              <p:nvPr/>
            </p:nvSpPr>
            <p:spPr>
              <a:xfrm>
                <a:off x="5439160" y="587787"/>
                <a:ext cx="1911486" cy="1146891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2"/>
              <p:cNvSpPr txBox="1"/>
              <p:nvPr/>
            </p:nvSpPr>
            <p:spPr>
              <a:xfrm>
                <a:off x="5439160" y="587787"/>
                <a:ext cx="1911486" cy="11468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550" tIns="99550" rIns="99550" bIns="995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30-hour Training and Examinations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2"/>
              <p:cNvSpPr/>
              <p:nvPr/>
            </p:nvSpPr>
            <p:spPr>
              <a:xfrm>
                <a:off x="1889205" y="2610568"/>
                <a:ext cx="299709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stealth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2"/>
              <p:cNvSpPr txBox="1"/>
              <p:nvPr/>
            </p:nvSpPr>
            <p:spPr>
              <a:xfrm>
                <a:off x="2030802" y="2654634"/>
                <a:ext cx="16515" cy="33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2"/>
              <p:cNvSpPr/>
              <p:nvPr/>
            </p:nvSpPr>
            <p:spPr>
              <a:xfrm>
                <a:off x="6719" y="2095022"/>
                <a:ext cx="1884286" cy="1122532"/>
              </a:xfrm>
              <a:prstGeom prst="flowChartDocumen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2"/>
              <p:cNvSpPr txBox="1"/>
              <p:nvPr/>
            </p:nvSpPr>
            <p:spPr>
              <a:xfrm>
                <a:off x="6719" y="2095022"/>
                <a:ext cx="1884286" cy="900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550" tIns="99550" rIns="99550" bIns="995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Quarterly Department-Specific Orientation and Training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2"/>
              <p:cNvSpPr/>
              <p:nvPr/>
            </p:nvSpPr>
            <p:spPr>
              <a:xfrm>
                <a:off x="4190514" y="2610568"/>
                <a:ext cx="299709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stealth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2"/>
              <p:cNvSpPr txBox="1"/>
              <p:nvPr/>
            </p:nvSpPr>
            <p:spPr>
              <a:xfrm>
                <a:off x="4332111" y="2654634"/>
                <a:ext cx="16515" cy="33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2"/>
              <p:cNvSpPr/>
              <p:nvPr/>
            </p:nvSpPr>
            <p:spPr>
              <a:xfrm>
                <a:off x="2221314" y="2064988"/>
                <a:ext cx="1970999" cy="1182599"/>
              </a:xfrm>
              <a:prstGeom prst="flowChartDocumen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2"/>
              <p:cNvSpPr txBox="1"/>
              <p:nvPr/>
            </p:nvSpPr>
            <p:spPr>
              <a:xfrm>
                <a:off x="2221314" y="2064988"/>
                <a:ext cx="1970999" cy="948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550" tIns="99550" rIns="99550" bIns="995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Quarterly Rotations </a:t>
                </a:r>
                <a:r>
                  <a:rPr lang="en-US" sz="1400" b="0" i="1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(minimum one 4-hour shift per week)</a:t>
                </a: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2"/>
              <p:cNvSpPr/>
              <p:nvPr/>
            </p:nvSpPr>
            <p:spPr>
              <a:xfrm>
                <a:off x="6432309" y="2610568"/>
                <a:ext cx="299709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stealth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2"/>
              <p:cNvSpPr txBox="1"/>
              <p:nvPr/>
            </p:nvSpPr>
            <p:spPr>
              <a:xfrm>
                <a:off x="6573906" y="2654634"/>
                <a:ext cx="16515" cy="33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2"/>
              <p:cNvSpPr/>
              <p:nvPr/>
            </p:nvSpPr>
            <p:spPr>
              <a:xfrm>
                <a:off x="4522623" y="2082842"/>
                <a:ext cx="1911486" cy="1146891"/>
              </a:xfrm>
              <a:prstGeom prst="flowChartDocumen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2"/>
              <p:cNvSpPr txBox="1"/>
              <p:nvPr/>
            </p:nvSpPr>
            <p:spPr>
              <a:xfrm>
                <a:off x="4522623" y="2082842"/>
                <a:ext cx="1911486" cy="91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550" tIns="99550" rIns="99550" bIns="995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Minimum 280-hours experience as Health Scholar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2"/>
              <p:cNvSpPr/>
              <p:nvPr/>
            </p:nvSpPr>
            <p:spPr>
              <a:xfrm>
                <a:off x="6764419" y="2105250"/>
                <a:ext cx="1887876" cy="110207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2"/>
              <p:cNvSpPr txBox="1"/>
              <p:nvPr/>
            </p:nvSpPr>
            <p:spPr>
              <a:xfrm>
                <a:off x="6764419" y="2105250"/>
                <a:ext cx="1887876" cy="1102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550" tIns="99550" rIns="99550" bIns="995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Completion certificate in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49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1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Patient Experience and Pre-Licensed Clinical Care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2" name="Google Shape;712;p12"/>
            <p:cNvSpPr txBox="1"/>
            <p:nvPr/>
          </p:nvSpPr>
          <p:spPr>
            <a:xfrm>
              <a:off x="879098" y="4783618"/>
              <a:ext cx="3022721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Ongoing Program Experience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2"/>
            <p:cNvSpPr txBox="1"/>
            <p:nvPr/>
          </p:nvSpPr>
          <p:spPr>
            <a:xfrm>
              <a:off x="5901004" y="1384070"/>
              <a:ext cx="18742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Training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2"/>
            <p:cNvSpPr txBox="1"/>
            <p:nvPr/>
          </p:nvSpPr>
          <p:spPr>
            <a:xfrm>
              <a:off x="2158124" y="1384070"/>
              <a:ext cx="19072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Enrollment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2"/>
            <p:cNvSpPr txBox="1"/>
            <p:nvPr/>
          </p:nvSpPr>
          <p:spPr>
            <a:xfrm>
              <a:off x="5760278" y="4783618"/>
              <a:ext cx="22705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</a:rPr>
                <a:t>Graduation</a:t>
              </a:r>
              <a:endParaRPr sz="20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6" name="Google Shape;716;p12"/>
          <p:cNvSpPr txBox="1">
            <a:spLocks noGrp="1"/>
          </p:cNvSpPr>
          <p:nvPr>
            <p:ph type="ftr" idx="11"/>
          </p:nvPr>
        </p:nvSpPr>
        <p:spPr>
          <a:xfrm>
            <a:off x="331694" y="6356350"/>
            <a:ext cx="48349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2023 COPE Health Solutions. All rights reserved</a:t>
            </a:r>
            <a:endParaRPr/>
          </a:p>
        </p:txBody>
      </p:sp>
      <p:sp>
        <p:nvSpPr>
          <p:cNvPr id="717" name="Google Shape;717;p12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718" name="Google Shape;718;p12" title="UCR QR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4"/>
          <p:cNvSpPr txBox="1">
            <a:spLocks noGrp="1"/>
          </p:cNvSpPr>
          <p:nvPr>
            <p:ph type="title"/>
          </p:nvPr>
        </p:nvSpPr>
        <p:spPr>
          <a:xfrm>
            <a:off x="228600" y="428402"/>
            <a:ext cx="8686800" cy="105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/>
              <a:t>Current COVID-19 Guidelines &amp; Precautions</a:t>
            </a:r>
            <a:endParaRPr/>
          </a:p>
        </p:txBody>
      </p:sp>
      <p:sp>
        <p:nvSpPr>
          <p:cNvPr id="725" name="Google Shape;725;p14"/>
          <p:cNvSpPr txBox="1"/>
          <p:nvPr/>
        </p:nvSpPr>
        <p:spPr>
          <a:xfrm>
            <a:off x="457200" y="1665476"/>
            <a:ext cx="82296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Scholars will follow the standard screening process for Kaiser sites each time they report to the hospital, which includes completion of a temperature check.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Scholars will not enter Covid-19 rooms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Scholars will wear a mask and eye precautions at all times.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1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2023 COPE Health Solutions. All rights reserved</a:t>
            </a:r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5"/>
          <p:cNvSpPr txBox="1">
            <a:spLocks noGrp="1"/>
          </p:cNvSpPr>
          <p:nvPr>
            <p:ph type="title"/>
          </p:nvPr>
        </p:nvSpPr>
        <p:spPr>
          <a:xfrm>
            <a:off x="2943150" y="330875"/>
            <a:ext cx="4314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500" b="1" u="sng">
                <a:solidFill>
                  <a:srgbClr val="7F7F7F"/>
                </a:solidFill>
              </a:rPr>
              <a:t>Program Training</a:t>
            </a:r>
            <a:endParaRPr sz="3500" b="1" u="sng"/>
          </a:p>
        </p:txBody>
      </p:sp>
      <p:sp>
        <p:nvSpPr>
          <p:cNvPr id="733" name="Google Shape;733;p15"/>
          <p:cNvSpPr/>
          <p:nvPr/>
        </p:nvSpPr>
        <p:spPr>
          <a:xfrm>
            <a:off x="3187460" y="971082"/>
            <a:ext cx="1371600" cy="1188720"/>
          </a:xfrm>
          <a:prstGeom prst="rect">
            <a:avLst/>
          </a:prstGeom>
          <a:solidFill>
            <a:srgbClr val="0E77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Didactic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5"/>
          <p:cNvSpPr/>
          <p:nvPr/>
        </p:nvSpPr>
        <p:spPr>
          <a:xfrm>
            <a:off x="4570605" y="986052"/>
            <a:ext cx="4036281" cy="11887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Online modules completed remotely on topics including: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structure and policies, infection control, customer service, patient safety and confidentiality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5"/>
          <p:cNvSpPr/>
          <p:nvPr/>
        </p:nvSpPr>
        <p:spPr>
          <a:xfrm>
            <a:off x="3187460" y="2229801"/>
            <a:ext cx="1371600" cy="1188720"/>
          </a:xfrm>
          <a:prstGeom prst="rect">
            <a:avLst/>
          </a:prstGeom>
          <a:solidFill>
            <a:srgbClr val="0E77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Patient Care Training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15"/>
          <p:cNvSpPr/>
          <p:nvPr/>
        </p:nvSpPr>
        <p:spPr>
          <a:xfrm>
            <a:off x="4570606" y="2248813"/>
            <a:ext cx="4036281" cy="11887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Weekend (2) training include: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Patient comfort care skills and competencies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Practical scenarios in a patient care setting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5"/>
          <p:cNvSpPr/>
          <p:nvPr/>
        </p:nvSpPr>
        <p:spPr>
          <a:xfrm>
            <a:off x="3199005" y="3636063"/>
            <a:ext cx="1371600" cy="118872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Competency Evaluation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5"/>
          <p:cNvSpPr/>
          <p:nvPr/>
        </p:nvSpPr>
        <p:spPr>
          <a:xfrm>
            <a:off x="4570605" y="3640877"/>
            <a:ext cx="4036281" cy="11887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Written and practical scenario-based examinations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5"/>
          <p:cNvSpPr/>
          <p:nvPr/>
        </p:nvSpPr>
        <p:spPr>
          <a:xfrm>
            <a:off x="3187459" y="4921447"/>
            <a:ext cx="1371600" cy="118872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Department Specific Training and Rotations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5"/>
          <p:cNvSpPr/>
          <p:nvPr/>
        </p:nvSpPr>
        <p:spPr>
          <a:xfrm>
            <a:off x="4570605" y="4919083"/>
            <a:ext cx="4036281" cy="11887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DST will be given following successful admission on Training Day 2​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Shifting will begin on the 1st of the next month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15"/>
          <p:cNvSpPr txBox="1"/>
          <p:nvPr/>
        </p:nvSpPr>
        <p:spPr>
          <a:xfrm>
            <a:off x="953122" y="884819"/>
            <a:ext cx="16235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7BC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E77BC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2" name="Google Shape;742;p15" descr="C:\Users\cvhpadt\Desktop\IMG_9856.jpg"/>
          <p:cNvPicPr preferRelativeResize="0"/>
          <p:nvPr/>
        </p:nvPicPr>
        <p:blipFill rotWithShape="1">
          <a:blip r:embed="rId3">
            <a:alphaModFix/>
          </a:blip>
          <a:srcRect l="3903" r="12375"/>
          <a:stretch/>
        </p:blipFill>
        <p:spPr>
          <a:xfrm>
            <a:off x="597209" y="1378874"/>
            <a:ext cx="2329058" cy="17239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43" name="Google Shape;743;p15"/>
          <p:cNvSpPr txBox="1"/>
          <p:nvPr/>
        </p:nvSpPr>
        <p:spPr>
          <a:xfrm>
            <a:off x="748137" y="3571305"/>
            <a:ext cx="20335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8DC63F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r>
              <a:rPr lang="en-US" sz="1600" b="0" i="0" u="none" strike="noStrike" cap="none">
                <a:solidFill>
                  <a:srgbClr val="8DC6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4" name="Google Shape;744;p15"/>
          <p:cNvPicPr preferRelativeResize="0"/>
          <p:nvPr/>
        </p:nvPicPr>
        <p:blipFill rotWithShape="1">
          <a:blip r:embed="rId4">
            <a:alphaModFix/>
          </a:blip>
          <a:srcRect l="1000" t="464" r="2723" b="2420"/>
          <a:stretch/>
        </p:blipFill>
        <p:spPr>
          <a:xfrm>
            <a:off x="595470" y="4057432"/>
            <a:ext cx="2329058" cy="17244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45" name="Google Shape;745;p1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2023 COPE Health Solutions. All rights reserved</a:t>
            </a:r>
            <a:endParaRPr/>
          </a:p>
        </p:txBody>
      </p:sp>
      <p:sp>
        <p:nvSpPr>
          <p:cNvPr id="746" name="Google Shape;746;p15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747" name="Google Shape;747;p15" title="UCR QR cod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6"/>
          <p:cNvSpPr txBox="1">
            <a:spLocks noGrp="1"/>
          </p:cNvSpPr>
          <p:nvPr>
            <p:ph type="title"/>
          </p:nvPr>
        </p:nvSpPr>
        <p:spPr>
          <a:xfrm>
            <a:off x="1406575" y="2753282"/>
            <a:ext cx="6330900" cy="10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Training look like?</a:t>
            </a:r>
            <a:endParaRPr/>
          </a:p>
        </p:txBody>
      </p:sp>
      <p:pic>
        <p:nvPicPr>
          <p:cNvPr id="753" name="Google Shape;753;p16"/>
          <p:cNvPicPr preferRelativeResize="0"/>
          <p:nvPr/>
        </p:nvPicPr>
        <p:blipFill rotWithShape="1">
          <a:blip r:embed="rId3">
            <a:alphaModFix/>
          </a:blip>
          <a:srcRect t="27271" r="-3" b="3482"/>
          <a:stretch/>
        </p:blipFill>
        <p:spPr>
          <a:xfrm>
            <a:off x="2736991" y="857253"/>
            <a:ext cx="3457019" cy="1597855"/>
          </a:xfrm>
          <a:custGeom>
            <a:avLst/>
            <a:gdLst/>
            <a:ahLst/>
            <a:cxnLst/>
            <a:rect l="l" t="t" r="r" b="b"/>
            <a:pathLst>
              <a:path w="4609359" h="2130473" extrusionOk="0">
                <a:moveTo>
                  <a:pt x="986689" y="0"/>
                </a:moveTo>
                <a:lnTo>
                  <a:pt x="4609359" y="0"/>
                </a:lnTo>
                <a:lnTo>
                  <a:pt x="3622670" y="2130473"/>
                </a:lnTo>
                <a:lnTo>
                  <a:pt x="0" y="213047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54" name="Google Shape;754;p16" descr="A picture containing person, wall, floor, indoo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22396" r="2" b="6284"/>
          <a:stretch/>
        </p:blipFill>
        <p:spPr>
          <a:xfrm>
            <a:off x="15" y="852035"/>
            <a:ext cx="3356340" cy="1597855"/>
          </a:xfrm>
          <a:custGeom>
            <a:avLst/>
            <a:gdLst/>
            <a:ahLst/>
            <a:cxnLst/>
            <a:rect l="l" t="t" r="r" b="b"/>
            <a:pathLst>
              <a:path w="4475140" h="2130473" extrusionOk="0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55" name="Google Shape;755;p16"/>
          <p:cNvPicPr preferRelativeResize="0"/>
          <p:nvPr/>
        </p:nvPicPr>
        <p:blipFill rotWithShape="1">
          <a:blip r:embed="rId5">
            <a:alphaModFix/>
          </a:blip>
          <a:srcRect t="18457" r="3" b="14501"/>
          <a:stretch/>
        </p:blipFill>
        <p:spPr>
          <a:xfrm>
            <a:off x="5573506" y="857251"/>
            <a:ext cx="3570494" cy="1597855"/>
          </a:xfrm>
          <a:custGeom>
            <a:avLst/>
            <a:gdLst/>
            <a:ahLst/>
            <a:cxnLst/>
            <a:rect l="l" t="t" r="r" b="b"/>
            <a:pathLst>
              <a:path w="4760659" h="2130473" extrusionOk="0">
                <a:moveTo>
                  <a:pt x="986689" y="0"/>
                </a:moveTo>
                <a:lnTo>
                  <a:pt x="4760659" y="0"/>
                </a:lnTo>
                <a:lnTo>
                  <a:pt x="4760659" y="2130473"/>
                </a:lnTo>
                <a:lnTo>
                  <a:pt x="0" y="213047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56" name="Google Shape;756;p16"/>
          <p:cNvPicPr preferRelativeResize="0"/>
          <p:nvPr/>
        </p:nvPicPr>
        <p:blipFill rotWithShape="1">
          <a:blip r:embed="rId6">
            <a:alphaModFix/>
          </a:blip>
          <a:srcRect t="19631" r="1" b="7565"/>
          <a:stretch/>
        </p:blipFill>
        <p:spPr>
          <a:xfrm>
            <a:off x="5787645" y="4369739"/>
            <a:ext cx="3356355" cy="1631010"/>
          </a:xfrm>
          <a:custGeom>
            <a:avLst/>
            <a:gdLst/>
            <a:ahLst/>
            <a:cxnLst/>
            <a:rect l="l" t="t" r="r" b="b"/>
            <a:pathLst>
              <a:path w="4475140" h="2174680" extrusionOk="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57" name="Google Shape;757;p16"/>
          <p:cNvPicPr preferRelativeResize="0"/>
          <p:nvPr/>
        </p:nvPicPr>
        <p:blipFill rotWithShape="1">
          <a:blip r:embed="rId7">
            <a:alphaModFix/>
          </a:blip>
          <a:srcRect t="7704" r="-1" b="20257"/>
          <a:stretch/>
        </p:blipFill>
        <p:spPr>
          <a:xfrm>
            <a:off x="3029803" y="4369379"/>
            <a:ext cx="3392730" cy="1631370"/>
          </a:xfrm>
          <a:custGeom>
            <a:avLst/>
            <a:gdLst/>
            <a:ahLst/>
            <a:cxnLst/>
            <a:rect l="l" t="t" r="r" b="b"/>
            <a:pathLst>
              <a:path w="4523640" h="2175160" extrusionOk="0">
                <a:moveTo>
                  <a:pt x="0" y="0"/>
                </a:moveTo>
                <a:lnTo>
                  <a:pt x="4523640" y="0"/>
                </a:lnTo>
                <a:lnTo>
                  <a:pt x="3516256" y="2175160"/>
                </a:lnTo>
                <a:lnTo>
                  <a:pt x="0" y="2175160"/>
                </a:lnTo>
                <a:lnTo>
                  <a:pt x="0" y="2174920"/>
                </a:lnTo>
                <a:lnTo>
                  <a:pt x="14159" y="2174920"/>
                </a:lnTo>
                <a:lnTo>
                  <a:pt x="1021100" y="718"/>
                </a:lnTo>
                <a:lnTo>
                  <a:pt x="0" y="71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758" name="Google Shape;758;p16"/>
          <p:cNvPicPr preferRelativeResize="0"/>
          <p:nvPr/>
        </p:nvPicPr>
        <p:blipFill rotWithShape="1">
          <a:blip r:embed="rId8">
            <a:alphaModFix/>
          </a:blip>
          <a:srcRect t="5947" b="27669"/>
          <a:stretch/>
        </p:blipFill>
        <p:spPr>
          <a:xfrm>
            <a:off x="-2" y="4374595"/>
            <a:ext cx="3681618" cy="1631370"/>
          </a:xfrm>
          <a:custGeom>
            <a:avLst/>
            <a:gdLst/>
            <a:ahLst/>
            <a:cxnLst/>
            <a:rect l="l" t="t" r="r" b="b"/>
            <a:pathLst>
              <a:path w="4908824" h="2175160" extrusionOk="0">
                <a:moveTo>
                  <a:pt x="0" y="0"/>
                </a:moveTo>
                <a:lnTo>
                  <a:pt x="4908824" y="0"/>
                </a:lnTo>
                <a:lnTo>
                  <a:pt x="3901440" y="2175160"/>
                </a:lnTo>
                <a:lnTo>
                  <a:pt x="0" y="217516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59" name="Google Shape;759;p1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FFFF"/>
                </a:solidFill>
              </a:rPr>
              <a:t>Copyright © 2023 COPE Health Solutions. All rights reserved</a:t>
            </a:r>
            <a:endParaRPr/>
          </a:p>
        </p:txBody>
      </p:sp>
      <p:sp>
        <p:nvSpPr>
          <p:cNvPr id="760" name="Google Shape;760;p16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761" name="Google Shape;761;p16" title="UCR QR code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7"/>
          <p:cNvSpPr/>
          <p:nvPr/>
        </p:nvSpPr>
        <p:spPr>
          <a:xfrm>
            <a:off x="6335486" y="1032163"/>
            <a:ext cx="2351314" cy="197535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HCAHPS Improvement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HEDIS Improvement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Age-appropriate care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Diversity and cultural competency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Hourly rounding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organizational initiatives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17"/>
          <p:cNvSpPr txBox="1">
            <a:spLocks noGrp="1"/>
          </p:cNvSpPr>
          <p:nvPr>
            <p:ph type="title"/>
          </p:nvPr>
        </p:nvSpPr>
        <p:spPr>
          <a:xfrm>
            <a:off x="2808526" y="391975"/>
            <a:ext cx="4049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300" b="1" u="sng"/>
              <a:t>Training Curriculum</a:t>
            </a:r>
            <a:endParaRPr sz="3300" b="1" u="sng"/>
          </a:p>
        </p:txBody>
      </p:sp>
      <p:sp>
        <p:nvSpPr>
          <p:cNvPr id="768" name="Google Shape;768;p17"/>
          <p:cNvSpPr/>
          <p:nvPr/>
        </p:nvSpPr>
        <p:spPr>
          <a:xfrm>
            <a:off x="457200" y="1032163"/>
            <a:ext cx="2351314" cy="197535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Patient comfort care techniques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Evidence-based practices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Critical thinking 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Standard precautions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National patient safety goals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Covid-19 Precautions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17"/>
          <p:cNvSpPr/>
          <p:nvPr/>
        </p:nvSpPr>
        <p:spPr>
          <a:xfrm>
            <a:off x="6335486" y="4180843"/>
            <a:ext cx="2351314" cy="184166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Leadership team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management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speaking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operations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Employment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17"/>
          <p:cNvSpPr/>
          <p:nvPr/>
        </p:nvSpPr>
        <p:spPr>
          <a:xfrm>
            <a:off x="457200" y="4180843"/>
            <a:ext cx="2351314" cy="184166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HIPAA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Accrediting agencies (The Joint Commission, DNV, CMS, DHS, CDC)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Mandatory reporting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reform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care system policies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1" name="Google Shape;771;p17"/>
          <p:cNvGrpSpPr/>
          <p:nvPr/>
        </p:nvGrpSpPr>
        <p:grpSpPr>
          <a:xfrm>
            <a:off x="2494339" y="1499079"/>
            <a:ext cx="4159234" cy="4159234"/>
            <a:chOff x="1082825" y="41466"/>
            <a:chExt cx="4159234" cy="4159234"/>
          </a:xfrm>
        </p:grpSpPr>
        <p:sp>
          <p:nvSpPr>
            <p:cNvPr id="772" name="Google Shape;772;p17"/>
            <p:cNvSpPr/>
            <p:nvPr/>
          </p:nvSpPr>
          <p:spPr>
            <a:xfrm>
              <a:off x="1425934" y="263931"/>
              <a:ext cx="3593661" cy="3593661"/>
            </a:xfrm>
            <a:prstGeom prst="pie">
              <a:avLst>
                <a:gd name="adj1" fmla="val 16200000"/>
                <a:gd name="adj2" fmla="val 0"/>
              </a:avLst>
            </a:prstGeom>
            <a:solidFill>
              <a:srgbClr val="28389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7"/>
            <p:cNvSpPr txBox="1"/>
            <p:nvPr/>
          </p:nvSpPr>
          <p:spPr>
            <a:xfrm>
              <a:off x="3333569" y="1008760"/>
              <a:ext cx="1326232" cy="983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Service Excellence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1425934" y="384575"/>
              <a:ext cx="3593661" cy="3593661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rgbClr val="0E76B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 txBox="1"/>
            <p:nvPr/>
          </p:nvSpPr>
          <p:spPr>
            <a:xfrm>
              <a:off x="3333569" y="2249429"/>
              <a:ext cx="1326232" cy="983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Leadership and Management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1305290" y="384575"/>
              <a:ext cx="3593661" cy="3593661"/>
            </a:xfrm>
            <a:prstGeom prst="pie">
              <a:avLst>
                <a:gd name="adj1" fmla="val 5400000"/>
                <a:gd name="adj2" fmla="val 10800000"/>
              </a:avLst>
            </a:prstGeom>
            <a:solidFill>
              <a:srgbClr val="25AAE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 txBox="1"/>
            <p:nvPr/>
          </p:nvSpPr>
          <p:spPr>
            <a:xfrm>
              <a:off x="1665084" y="2249429"/>
              <a:ext cx="1326232" cy="983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Rules and Regulations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1305290" y="263931"/>
              <a:ext cx="3593661" cy="3593661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27226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7"/>
            <p:cNvSpPr txBox="1"/>
            <p:nvPr/>
          </p:nvSpPr>
          <p:spPr>
            <a:xfrm>
              <a:off x="1665084" y="1008760"/>
              <a:ext cx="1326232" cy="983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Patient Care Competency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1203469" y="41466"/>
              <a:ext cx="4038590" cy="40385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4067"/>
                  </a:moveTo>
                  <a:lnTo>
                    <a:pt x="60000" y="4067"/>
                  </a:lnTo>
                  <a:cubicBezTo>
                    <a:pt x="88941" y="4067"/>
                    <a:pt x="113103" y="26145"/>
                    <a:pt x="115706" y="54969"/>
                  </a:cubicBezTo>
                  <a:lnTo>
                    <a:pt x="119760" y="54969"/>
                  </a:lnTo>
                  <a:lnTo>
                    <a:pt x="112882" y="60000"/>
                  </a:lnTo>
                  <a:lnTo>
                    <a:pt x="105523" y="54969"/>
                  </a:lnTo>
                  <a:lnTo>
                    <a:pt x="109576" y="54969"/>
                  </a:lnTo>
                  <a:lnTo>
                    <a:pt x="109576" y="54969"/>
                  </a:lnTo>
                  <a:cubicBezTo>
                    <a:pt x="106994" y="29527"/>
                    <a:pt x="85573" y="10169"/>
                    <a:pt x="60000" y="10169"/>
                  </a:cubicBezTo>
                  <a:close/>
                </a:path>
              </a:pathLst>
            </a:custGeom>
            <a:solidFill>
              <a:srgbClr val="A9A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1203469" y="162110"/>
              <a:ext cx="4038590" cy="40385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933" y="60000"/>
                  </a:moveTo>
                  <a:lnTo>
                    <a:pt x="115933" y="60000"/>
                  </a:lnTo>
                  <a:cubicBezTo>
                    <a:pt x="115933" y="88941"/>
                    <a:pt x="93855" y="113103"/>
                    <a:pt x="65031" y="115706"/>
                  </a:cubicBezTo>
                  <a:lnTo>
                    <a:pt x="65031" y="119760"/>
                  </a:lnTo>
                  <a:lnTo>
                    <a:pt x="60000" y="112882"/>
                  </a:lnTo>
                  <a:lnTo>
                    <a:pt x="65031" y="105523"/>
                  </a:lnTo>
                  <a:lnTo>
                    <a:pt x="65031" y="109576"/>
                  </a:lnTo>
                  <a:cubicBezTo>
                    <a:pt x="90473" y="106994"/>
                    <a:pt x="109831" y="85573"/>
                    <a:pt x="109831" y="60000"/>
                  </a:cubicBezTo>
                  <a:close/>
                </a:path>
              </a:pathLst>
            </a:custGeom>
            <a:solidFill>
              <a:srgbClr val="A9A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1082825" y="162110"/>
              <a:ext cx="4038590" cy="40385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15933"/>
                  </a:moveTo>
                  <a:cubicBezTo>
                    <a:pt x="31059" y="115933"/>
                    <a:pt x="6897" y="93855"/>
                    <a:pt x="4294" y="65031"/>
                  </a:cubicBezTo>
                  <a:lnTo>
                    <a:pt x="240" y="65031"/>
                  </a:lnTo>
                  <a:lnTo>
                    <a:pt x="7118" y="60000"/>
                  </a:lnTo>
                  <a:lnTo>
                    <a:pt x="14477" y="65031"/>
                  </a:lnTo>
                  <a:lnTo>
                    <a:pt x="10424" y="65031"/>
                  </a:lnTo>
                  <a:lnTo>
                    <a:pt x="10424" y="65031"/>
                  </a:lnTo>
                  <a:cubicBezTo>
                    <a:pt x="13006" y="90473"/>
                    <a:pt x="34427" y="109831"/>
                    <a:pt x="60000" y="109831"/>
                  </a:cubicBezTo>
                  <a:close/>
                </a:path>
              </a:pathLst>
            </a:custGeom>
            <a:solidFill>
              <a:srgbClr val="A9A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1082825" y="41466"/>
              <a:ext cx="4038590" cy="40385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67" y="60000"/>
                  </a:moveTo>
                  <a:lnTo>
                    <a:pt x="4067" y="60000"/>
                  </a:lnTo>
                  <a:cubicBezTo>
                    <a:pt x="4067" y="31059"/>
                    <a:pt x="26145" y="6897"/>
                    <a:pt x="54969" y="4294"/>
                  </a:cubicBezTo>
                  <a:lnTo>
                    <a:pt x="54969" y="240"/>
                  </a:lnTo>
                  <a:lnTo>
                    <a:pt x="60000" y="7118"/>
                  </a:lnTo>
                  <a:lnTo>
                    <a:pt x="54969" y="14477"/>
                  </a:lnTo>
                  <a:lnTo>
                    <a:pt x="54969" y="10424"/>
                  </a:lnTo>
                  <a:lnTo>
                    <a:pt x="54969" y="10424"/>
                  </a:lnTo>
                  <a:cubicBezTo>
                    <a:pt x="29527" y="13006"/>
                    <a:pt x="10169" y="34427"/>
                    <a:pt x="10169" y="60000"/>
                  </a:cubicBezTo>
                  <a:close/>
                </a:path>
              </a:pathLst>
            </a:custGeom>
            <a:solidFill>
              <a:srgbClr val="A9A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4" name="Google Shape;784;p1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2023 COPE Health Solutions. All rights reserved</a:t>
            </a:r>
            <a:endParaRPr/>
          </a:p>
        </p:txBody>
      </p:sp>
      <p:sp>
        <p:nvSpPr>
          <p:cNvPr id="785" name="Google Shape;785;p17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786" name="Google Shape;786;p17" title="UCR QR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Google Shape;79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25"/>
          <p:cNvSpPr txBox="1">
            <a:spLocks noGrp="1"/>
          </p:cNvSpPr>
          <p:nvPr>
            <p:ph type="title"/>
          </p:nvPr>
        </p:nvSpPr>
        <p:spPr>
          <a:xfrm>
            <a:off x="1181100" y="370225"/>
            <a:ext cx="67818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500" b="1" u="sng"/>
              <a:t>Health Scholar with Care Navigator Minor</a:t>
            </a:r>
            <a:endParaRPr sz="3500" b="1" u="sng"/>
          </a:p>
        </p:txBody>
      </p:sp>
      <p:sp>
        <p:nvSpPr>
          <p:cNvPr id="793" name="Google Shape;793;p25"/>
          <p:cNvSpPr txBox="1">
            <a:spLocks noGrp="1"/>
          </p:cNvSpPr>
          <p:nvPr>
            <p:ph type="sldNum" idx="12"/>
          </p:nvPr>
        </p:nvSpPr>
        <p:spPr>
          <a:xfrm>
            <a:off x="6652187" y="6444636"/>
            <a:ext cx="2469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5"/>
          <p:cNvSpPr txBox="1">
            <a:spLocks noGrp="1"/>
          </p:cNvSpPr>
          <p:nvPr>
            <p:ph type="ftr" idx="11"/>
          </p:nvPr>
        </p:nvSpPr>
        <p:spPr>
          <a:xfrm>
            <a:off x="535940" y="6465411"/>
            <a:ext cx="31470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2023 COPE Health Solutions. All rights reserved</a:t>
            </a: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5"/>
          <p:cNvSpPr txBox="1"/>
          <p:nvPr/>
        </p:nvSpPr>
        <p:spPr>
          <a:xfrm>
            <a:off x="1905000" y="1905000"/>
            <a:ext cx="2551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6" name="Google Shape;796;p25"/>
          <p:cNvGrpSpPr/>
          <p:nvPr/>
        </p:nvGrpSpPr>
        <p:grpSpPr>
          <a:xfrm>
            <a:off x="1835950" y="1610673"/>
            <a:ext cx="5612116" cy="1554696"/>
            <a:chOff x="2096261" y="915160"/>
            <a:chExt cx="5473065" cy="1152525"/>
          </a:xfrm>
        </p:grpSpPr>
        <p:sp>
          <p:nvSpPr>
            <p:cNvPr id="797" name="Google Shape;797;p25"/>
            <p:cNvSpPr/>
            <p:nvPr/>
          </p:nvSpPr>
          <p:spPr>
            <a:xfrm>
              <a:off x="2096261" y="915160"/>
              <a:ext cx="5473065" cy="1152525"/>
            </a:xfrm>
            <a:custGeom>
              <a:avLst/>
              <a:gdLst/>
              <a:ahLst/>
              <a:cxnLst/>
              <a:rect l="l" t="t" r="r" b="b"/>
              <a:pathLst>
                <a:path w="5473065" h="1152525" extrusionOk="0">
                  <a:moveTo>
                    <a:pt x="5472684" y="0"/>
                  </a:moveTo>
                  <a:lnTo>
                    <a:pt x="576313" y="0"/>
                  </a:lnTo>
                  <a:lnTo>
                    <a:pt x="0" y="576072"/>
                  </a:lnTo>
                  <a:lnTo>
                    <a:pt x="576313" y="1152144"/>
                  </a:lnTo>
                  <a:lnTo>
                    <a:pt x="5472684" y="1152144"/>
                  </a:lnTo>
                  <a:lnTo>
                    <a:pt x="5472684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2096261" y="915160"/>
              <a:ext cx="5473065" cy="1152525"/>
            </a:xfrm>
            <a:custGeom>
              <a:avLst/>
              <a:gdLst/>
              <a:ahLst/>
              <a:cxnLst/>
              <a:rect l="l" t="t" r="r" b="b"/>
              <a:pathLst>
                <a:path w="5473065" h="1152525" extrusionOk="0">
                  <a:moveTo>
                    <a:pt x="5472684" y="1152144"/>
                  </a:moveTo>
                  <a:lnTo>
                    <a:pt x="576313" y="1152144"/>
                  </a:lnTo>
                  <a:lnTo>
                    <a:pt x="0" y="576072"/>
                  </a:lnTo>
                  <a:lnTo>
                    <a:pt x="576313" y="0"/>
                  </a:lnTo>
                  <a:lnTo>
                    <a:pt x="5472684" y="0"/>
                  </a:lnTo>
                  <a:lnTo>
                    <a:pt x="5472684" y="1152144"/>
                  </a:lnTo>
                  <a:close/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9" name="Google Shape;799;p25"/>
          <p:cNvGrpSpPr/>
          <p:nvPr/>
        </p:nvGrpSpPr>
        <p:grpSpPr>
          <a:xfrm>
            <a:off x="1329677" y="1804668"/>
            <a:ext cx="1041400" cy="1042669"/>
            <a:chOff x="1576577" y="970025"/>
            <a:chExt cx="1041400" cy="1042669"/>
          </a:xfrm>
        </p:grpSpPr>
        <p:pic>
          <p:nvPicPr>
            <p:cNvPr id="800" name="Google Shape;800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76577" y="970026"/>
              <a:ext cx="1040891" cy="1042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1" name="Google Shape;801;p25"/>
            <p:cNvSpPr/>
            <p:nvPr/>
          </p:nvSpPr>
          <p:spPr>
            <a:xfrm>
              <a:off x="1576577" y="970025"/>
              <a:ext cx="1041400" cy="1042669"/>
            </a:xfrm>
            <a:custGeom>
              <a:avLst/>
              <a:gdLst/>
              <a:ahLst/>
              <a:cxnLst/>
              <a:rect l="l" t="t" r="r" b="b"/>
              <a:pathLst>
                <a:path w="1041400" h="1042669" extrusionOk="0">
                  <a:moveTo>
                    <a:pt x="0" y="521208"/>
                  </a:moveTo>
                  <a:lnTo>
                    <a:pt x="2126" y="473767"/>
                  </a:lnTo>
                  <a:lnTo>
                    <a:pt x="8384" y="427519"/>
                  </a:lnTo>
                  <a:lnTo>
                    <a:pt x="18590" y="382649"/>
                  </a:lnTo>
                  <a:lnTo>
                    <a:pt x="32559" y="339340"/>
                  </a:lnTo>
                  <a:lnTo>
                    <a:pt x="50109" y="297777"/>
                  </a:lnTo>
                  <a:lnTo>
                    <a:pt x="71055" y="258143"/>
                  </a:lnTo>
                  <a:lnTo>
                    <a:pt x="95213" y="220622"/>
                  </a:lnTo>
                  <a:lnTo>
                    <a:pt x="122400" y="185399"/>
                  </a:lnTo>
                  <a:lnTo>
                    <a:pt x="152433" y="152657"/>
                  </a:lnTo>
                  <a:lnTo>
                    <a:pt x="185127" y="122580"/>
                  </a:lnTo>
                  <a:lnTo>
                    <a:pt x="220299" y="95353"/>
                  </a:lnTo>
                  <a:lnTo>
                    <a:pt x="257764" y="71159"/>
                  </a:lnTo>
                  <a:lnTo>
                    <a:pt x="297340" y="50182"/>
                  </a:lnTo>
                  <a:lnTo>
                    <a:pt x="338843" y="32607"/>
                  </a:lnTo>
                  <a:lnTo>
                    <a:pt x="382089" y="18617"/>
                  </a:lnTo>
                  <a:lnTo>
                    <a:pt x="426893" y="8397"/>
                  </a:lnTo>
                  <a:lnTo>
                    <a:pt x="473074" y="2129"/>
                  </a:lnTo>
                  <a:lnTo>
                    <a:pt x="520445" y="0"/>
                  </a:lnTo>
                  <a:lnTo>
                    <a:pt x="567817" y="2129"/>
                  </a:lnTo>
                  <a:lnTo>
                    <a:pt x="613998" y="8397"/>
                  </a:lnTo>
                  <a:lnTo>
                    <a:pt x="658802" y="18617"/>
                  </a:lnTo>
                  <a:lnTo>
                    <a:pt x="702048" y="32607"/>
                  </a:lnTo>
                  <a:lnTo>
                    <a:pt x="743551" y="50182"/>
                  </a:lnTo>
                  <a:lnTo>
                    <a:pt x="783127" y="71159"/>
                  </a:lnTo>
                  <a:lnTo>
                    <a:pt x="820592" y="95353"/>
                  </a:lnTo>
                  <a:lnTo>
                    <a:pt x="855764" y="122580"/>
                  </a:lnTo>
                  <a:lnTo>
                    <a:pt x="888458" y="152657"/>
                  </a:lnTo>
                  <a:lnTo>
                    <a:pt x="918491" y="185399"/>
                  </a:lnTo>
                  <a:lnTo>
                    <a:pt x="945678" y="220622"/>
                  </a:lnTo>
                  <a:lnTo>
                    <a:pt x="969836" y="258143"/>
                  </a:lnTo>
                  <a:lnTo>
                    <a:pt x="990782" y="297777"/>
                  </a:lnTo>
                  <a:lnTo>
                    <a:pt x="1008332" y="339340"/>
                  </a:lnTo>
                  <a:lnTo>
                    <a:pt x="1022301" y="382649"/>
                  </a:lnTo>
                  <a:lnTo>
                    <a:pt x="1032507" y="427519"/>
                  </a:lnTo>
                  <a:lnTo>
                    <a:pt x="1038765" y="473767"/>
                  </a:lnTo>
                  <a:lnTo>
                    <a:pt x="1040891" y="521208"/>
                  </a:lnTo>
                  <a:lnTo>
                    <a:pt x="1038765" y="568648"/>
                  </a:lnTo>
                  <a:lnTo>
                    <a:pt x="1032507" y="614896"/>
                  </a:lnTo>
                  <a:lnTo>
                    <a:pt x="1022301" y="659766"/>
                  </a:lnTo>
                  <a:lnTo>
                    <a:pt x="1008332" y="703075"/>
                  </a:lnTo>
                  <a:lnTo>
                    <a:pt x="990782" y="744638"/>
                  </a:lnTo>
                  <a:lnTo>
                    <a:pt x="969836" y="784272"/>
                  </a:lnTo>
                  <a:lnTo>
                    <a:pt x="945678" y="821793"/>
                  </a:lnTo>
                  <a:lnTo>
                    <a:pt x="918491" y="857016"/>
                  </a:lnTo>
                  <a:lnTo>
                    <a:pt x="888458" y="889758"/>
                  </a:lnTo>
                  <a:lnTo>
                    <a:pt x="855764" y="919835"/>
                  </a:lnTo>
                  <a:lnTo>
                    <a:pt x="820592" y="947062"/>
                  </a:lnTo>
                  <a:lnTo>
                    <a:pt x="783127" y="971256"/>
                  </a:lnTo>
                  <a:lnTo>
                    <a:pt x="743551" y="992233"/>
                  </a:lnTo>
                  <a:lnTo>
                    <a:pt x="702048" y="1009808"/>
                  </a:lnTo>
                  <a:lnTo>
                    <a:pt x="658802" y="1023798"/>
                  </a:lnTo>
                  <a:lnTo>
                    <a:pt x="613998" y="1034018"/>
                  </a:lnTo>
                  <a:lnTo>
                    <a:pt x="567817" y="1040286"/>
                  </a:lnTo>
                  <a:lnTo>
                    <a:pt x="520445" y="1042416"/>
                  </a:lnTo>
                  <a:lnTo>
                    <a:pt x="473074" y="1040286"/>
                  </a:lnTo>
                  <a:lnTo>
                    <a:pt x="426893" y="1034018"/>
                  </a:lnTo>
                  <a:lnTo>
                    <a:pt x="382089" y="1023798"/>
                  </a:lnTo>
                  <a:lnTo>
                    <a:pt x="338843" y="1009808"/>
                  </a:lnTo>
                  <a:lnTo>
                    <a:pt x="297340" y="992233"/>
                  </a:lnTo>
                  <a:lnTo>
                    <a:pt x="257764" y="971256"/>
                  </a:lnTo>
                  <a:lnTo>
                    <a:pt x="220299" y="947062"/>
                  </a:lnTo>
                  <a:lnTo>
                    <a:pt x="185127" y="919835"/>
                  </a:lnTo>
                  <a:lnTo>
                    <a:pt x="152433" y="889758"/>
                  </a:lnTo>
                  <a:lnTo>
                    <a:pt x="122400" y="857016"/>
                  </a:lnTo>
                  <a:lnTo>
                    <a:pt x="95213" y="821793"/>
                  </a:lnTo>
                  <a:lnTo>
                    <a:pt x="71055" y="784272"/>
                  </a:lnTo>
                  <a:lnTo>
                    <a:pt x="50109" y="744638"/>
                  </a:lnTo>
                  <a:lnTo>
                    <a:pt x="32559" y="703075"/>
                  </a:lnTo>
                  <a:lnTo>
                    <a:pt x="18590" y="659766"/>
                  </a:lnTo>
                  <a:lnTo>
                    <a:pt x="8384" y="614896"/>
                  </a:lnTo>
                  <a:lnTo>
                    <a:pt x="2126" y="568648"/>
                  </a:lnTo>
                  <a:lnTo>
                    <a:pt x="0" y="521208"/>
                  </a:lnTo>
                  <a:close/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2" name="Google Shape;802;p25"/>
          <p:cNvSpPr txBox="1"/>
          <p:nvPr/>
        </p:nvSpPr>
        <p:spPr>
          <a:xfrm>
            <a:off x="2515449" y="1789584"/>
            <a:ext cx="4648200" cy="1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30835" marR="323215" lvl="0" indent="127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Students can shift either as both as Health Scholar and Care Navigator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0835" marR="323215" lvl="0" indent="1270" algn="ctr" rtl="0">
              <a:lnSpc>
                <a:spcPct val="125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Students can pause as a Health Scholar and complete Care Navigator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3" name="Google Shape;803;p25"/>
          <p:cNvGrpSpPr/>
          <p:nvPr/>
        </p:nvGrpSpPr>
        <p:grpSpPr>
          <a:xfrm>
            <a:off x="1924050" y="3431489"/>
            <a:ext cx="5473065" cy="1042669"/>
            <a:chOff x="2096261" y="2378200"/>
            <a:chExt cx="5473065" cy="1042669"/>
          </a:xfrm>
        </p:grpSpPr>
        <p:sp>
          <p:nvSpPr>
            <p:cNvPr id="804" name="Google Shape;804;p25"/>
            <p:cNvSpPr/>
            <p:nvPr/>
          </p:nvSpPr>
          <p:spPr>
            <a:xfrm>
              <a:off x="2096261" y="2378200"/>
              <a:ext cx="5473065" cy="1042669"/>
            </a:xfrm>
            <a:custGeom>
              <a:avLst/>
              <a:gdLst/>
              <a:ahLst/>
              <a:cxnLst/>
              <a:rect l="l" t="t" r="r" b="b"/>
              <a:pathLst>
                <a:path w="5473065" h="1042670" extrusionOk="0">
                  <a:moveTo>
                    <a:pt x="5472684" y="0"/>
                  </a:moveTo>
                  <a:lnTo>
                    <a:pt x="520954" y="0"/>
                  </a:lnTo>
                  <a:lnTo>
                    <a:pt x="0" y="521207"/>
                  </a:lnTo>
                  <a:lnTo>
                    <a:pt x="520954" y="1042415"/>
                  </a:lnTo>
                  <a:lnTo>
                    <a:pt x="5472684" y="1042415"/>
                  </a:lnTo>
                  <a:lnTo>
                    <a:pt x="5472684" y="0"/>
                  </a:lnTo>
                  <a:close/>
                </a:path>
              </a:pathLst>
            </a:custGeom>
            <a:solidFill>
              <a:srgbClr val="114EC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2096261" y="2378200"/>
              <a:ext cx="5473065" cy="1042669"/>
            </a:xfrm>
            <a:custGeom>
              <a:avLst/>
              <a:gdLst/>
              <a:ahLst/>
              <a:cxnLst/>
              <a:rect l="l" t="t" r="r" b="b"/>
              <a:pathLst>
                <a:path w="5473065" h="1042670" extrusionOk="0">
                  <a:moveTo>
                    <a:pt x="5472684" y="1042415"/>
                  </a:moveTo>
                  <a:lnTo>
                    <a:pt x="520954" y="1042415"/>
                  </a:lnTo>
                  <a:lnTo>
                    <a:pt x="0" y="521207"/>
                  </a:lnTo>
                  <a:lnTo>
                    <a:pt x="520954" y="0"/>
                  </a:lnTo>
                  <a:lnTo>
                    <a:pt x="5472684" y="0"/>
                  </a:lnTo>
                  <a:lnTo>
                    <a:pt x="5472684" y="1042415"/>
                  </a:lnTo>
                  <a:close/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Google Shape;806;p25"/>
          <p:cNvGrpSpPr/>
          <p:nvPr/>
        </p:nvGrpSpPr>
        <p:grpSpPr>
          <a:xfrm>
            <a:off x="1310118" y="3395751"/>
            <a:ext cx="1041400" cy="1041400"/>
            <a:chOff x="1576577" y="2379726"/>
            <a:chExt cx="1041400" cy="1041400"/>
          </a:xfrm>
        </p:grpSpPr>
        <p:pic>
          <p:nvPicPr>
            <p:cNvPr id="807" name="Google Shape;807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76578" y="2379726"/>
              <a:ext cx="1040891" cy="1040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8" name="Google Shape;808;p25"/>
            <p:cNvSpPr/>
            <p:nvPr/>
          </p:nvSpPr>
          <p:spPr>
            <a:xfrm>
              <a:off x="1576577" y="2379726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 extrusionOk="0">
                  <a:moveTo>
                    <a:pt x="0" y="520446"/>
                  </a:moveTo>
                  <a:lnTo>
                    <a:pt x="2126" y="473074"/>
                  </a:lnTo>
                  <a:lnTo>
                    <a:pt x="8384" y="426893"/>
                  </a:lnTo>
                  <a:lnTo>
                    <a:pt x="18590" y="382089"/>
                  </a:lnTo>
                  <a:lnTo>
                    <a:pt x="32559" y="338843"/>
                  </a:lnTo>
                  <a:lnTo>
                    <a:pt x="50109" y="297340"/>
                  </a:lnTo>
                  <a:lnTo>
                    <a:pt x="71055" y="257764"/>
                  </a:lnTo>
                  <a:lnTo>
                    <a:pt x="95213" y="220299"/>
                  </a:lnTo>
                  <a:lnTo>
                    <a:pt x="122400" y="185127"/>
                  </a:lnTo>
                  <a:lnTo>
                    <a:pt x="152433" y="152433"/>
                  </a:lnTo>
                  <a:lnTo>
                    <a:pt x="185127" y="122400"/>
                  </a:lnTo>
                  <a:lnTo>
                    <a:pt x="220299" y="95213"/>
                  </a:lnTo>
                  <a:lnTo>
                    <a:pt x="257764" y="71055"/>
                  </a:lnTo>
                  <a:lnTo>
                    <a:pt x="297340" y="50109"/>
                  </a:lnTo>
                  <a:lnTo>
                    <a:pt x="338843" y="32559"/>
                  </a:lnTo>
                  <a:lnTo>
                    <a:pt x="382089" y="18590"/>
                  </a:lnTo>
                  <a:lnTo>
                    <a:pt x="426893" y="8384"/>
                  </a:lnTo>
                  <a:lnTo>
                    <a:pt x="473074" y="2126"/>
                  </a:lnTo>
                  <a:lnTo>
                    <a:pt x="520445" y="0"/>
                  </a:lnTo>
                  <a:lnTo>
                    <a:pt x="567817" y="2126"/>
                  </a:lnTo>
                  <a:lnTo>
                    <a:pt x="613998" y="8384"/>
                  </a:lnTo>
                  <a:lnTo>
                    <a:pt x="658802" y="18590"/>
                  </a:lnTo>
                  <a:lnTo>
                    <a:pt x="702048" y="32559"/>
                  </a:lnTo>
                  <a:lnTo>
                    <a:pt x="743551" y="50109"/>
                  </a:lnTo>
                  <a:lnTo>
                    <a:pt x="783127" y="71055"/>
                  </a:lnTo>
                  <a:lnTo>
                    <a:pt x="820592" y="95213"/>
                  </a:lnTo>
                  <a:lnTo>
                    <a:pt x="855764" y="122400"/>
                  </a:lnTo>
                  <a:lnTo>
                    <a:pt x="888458" y="152433"/>
                  </a:lnTo>
                  <a:lnTo>
                    <a:pt x="918491" y="185127"/>
                  </a:lnTo>
                  <a:lnTo>
                    <a:pt x="945678" y="220299"/>
                  </a:lnTo>
                  <a:lnTo>
                    <a:pt x="969836" y="257764"/>
                  </a:lnTo>
                  <a:lnTo>
                    <a:pt x="990782" y="297340"/>
                  </a:lnTo>
                  <a:lnTo>
                    <a:pt x="1008332" y="338843"/>
                  </a:lnTo>
                  <a:lnTo>
                    <a:pt x="1022301" y="382089"/>
                  </a:lnTo>
                  <a:lnTo>
                    <a:pt x="1032507" y="426893"/>
                  </a:lnTo>
                  <a:lnTo>
                    <a:pt x="1038765" y="473074"/>
                  </a:lnTo>
                  <a:lnTo>
                    <a:pt x="1040891" y="520446"/>
                  </a:lnTo>
                  <a:lnTo>
                    <a:pt x="1038765" y="567817"/>
                  </a:lnTo>
                  <a:lnTo>
                    <a:pt x="1032507" y="613998"/>
                  </a:lnTo>
                  <a:lnTo>
                    <a:pt x="1022301" y="658802"/>
                  </a:lnTo>
                  <a:lnTo>
                    <a:pt x="1008332" y="702048"/>
                  </a:lnTo>
                  <a:lnTo>
                    <a:pt x="990782" y="743551"/>
                  </a:lnTo>
                  <a:lnTo>
                    <a:pt x="969836" y="783127"/>
                  </a:lnTo>
                  <a:lnTo>
                    <a:pt x="945678" y="820592"/>
                  </a:lnTo>
                  <a:lnTo>
                    <a:pt x="918491" y="855764"/>
                  </a:lnTo>
                  <a:lnTo>
                    <a:pt x="888458" y="888458"/>
                  </a:lnTo>
                  <a:lnTo>
                    <a:pt x="855764" y="918491"/>
                  </a:lnTo>
                  <a:lnTo>
                    <a:pt x="820592" y="945678"/>
                  </a:lnTo>
                  <a:lnTo>
                    <a:pt x="783127" y="969836"/>
                  </a:lnTo>
                  <a:lnTo>
                    <a:pt x="743551" y="990782"/>
                  </a:lnTo>
                  <a:lnTo>
                    <a:pt x="702048" y="1008332"/>
                  </a:lnTo>
                  <a:lnTo>
                    <a:pt x="658802" y="1022301"/>
                  </a:lnTo>
                  <a:lnTo>
                    <a:pt x="613998" y="1032507"/>
                  </a:lnTo>
                  <a:lnTo>
                    <a:pt x="567817" y="1038765"/>
                  </a:lnTo>
                  <a:lnTo>
                    <a:pt x="520445" y="1040892"/>
                  </a:lnTo>
                  <a:lnTo>
                    <a:pt x="473074" y="1038765"/>
                  </a:lnTo>
                  <a:lnTo>
                    <a:pt x="426893" y="1032507"/>
                  </a:lnTo>
                  <a:lnTo>
                    <a:pt x="382089" y="1022301"/>
                  </a:lnTo>
                  <a:lnTo>
                    <a:pt x="338843" y="1008332"/>
                  </a:lnTo>
                  <a:lnTo>
                    <a:pt x="297340" y="990782"/>
                  </a:lnTo>
                  <a:lnTo>
                    <a:pt x="257764" y="969836"/>
                  </a:lnTo>
                  <a:lnTo>
                    <a:pt x="220299" y="945678"/>
                  </a:lnTo>
                  <a:lnTo>
                    <a:pt x="185127" y="918491"/>
                  </a:lnTo>
                  <a:lnTo>
                    <a:pt x="152433" y="888458"/>
                  </a:lnTo>
                  <a:lnTo>
                    <a:pt x="122400" y="855764"/>
                  </a:lnTo>
                  <a:lnTo>
                    <a:pt x="95213" y="820592"/>
                  </a:lnTo>
                  <a:lnTo>
                    <a:pt x="71055" y="783127"/>
                  </a:lnTo>
                  <a:lnTo>
                    <a:pt x="50109" y="743551"/>
                  </a:lnTo>
                  <a:lnTo>
                    <a:pt x="32559" y="702048"/>
                  </a:lnTo>
                  <a:lnTo>
                    <a:pt x="18590" y="658802"/>
                  </a:lnTo>
                  <a:lnTo>
                    <a:pt x="8384" y="613998"/>
                  </a:lnTo>
                  <a:lnTo>
                    <a:pt x="2126" y="567817"/>
                  </a:lnTo>
                  <a:lnTo>
                    <a:pt x="0" y="520446"/>
                  </a:lnTo>
                  <a:close/>
                </a:path>
              </a:pathLst>
            </a:custGeom>
            <a:noFill/>
            <a:ln w="38100" cap="flat" cmpd="sng">
              <a:solidFill>
                <a:srgbClr val="F78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9" name="Google Shape;809;p25"/>
          <p:cNvGrpSpPr/>
          <p:nvPr/>
        </p:nvGrpSpPr>
        <p:grpSpPr>
          <a:xfrm>
            <a:off x="1924049" y="4844922"/>
            <a:ext cx="5473065" cy="1064260"/>
            <a:chOff x="2102357" y="5060440"/>
            <a:chExt cx="5473065" cy="1064260"/>
          </a:xfrm>
        </p:grpSpPr>
        <p:sp>
          <p:nvSpPr>
            <p:cNvPr id="810" name="Google Shape;810;p25"/>
            <p:cNvSpPr/>
            <p:nvPr/>
          </p:nvSpPr>
          <p:spPr>
            <a:xfrm>
              <a:off x="2102357" y="5060440"/>
              <a:ext cx="5473065" cy="1064260"/>
            </a:xfrm>
            <a:custGeom>
              <a:avLst/>
              <a:gdLst/>
              <a:ahLst/>
              <a:cxnLst/>
              <a:rect l="l" t="t" r="r" b="b"/>
              <a:pathLst>
                <a:path w="5473065" h="1064260" extrusionOk="0">
                  <a:moveTo>
                    <a:pt x="5472684" y="0"/>
                  </a:moveTo>
                  <a:lnTo>
                    <a:pt x="531723" y="0"/>
                  </a:lnTo>
                  <a:lnTo>
                    <a:pt x="0" y="531875"/>
                  </a:lnTo>
                  <a:lnTo>
                    <a:pt x="531723" y="1063752"/>
                  </a:lnTo>
                  <a:lnTo>
                    <a:pt x="5472684" y="1063752"/>
                  </a:lnTo>
                  <a:lnTo>
                    <a:pt x="5472684" y="0"/>
                  </a:lnTo>
                  <a:close/>
                </a:path>
              </a:pathLst>
            </a:custGeom>
            <a:solidFill>
              <a:srgbClr val="55298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2102357" y="5060440"/>
              <a:ext cx="5473065" cy="1064260"/>
            </a:xfrm>
            <a:custGeom>
              <a:avLst/>
              <a:gdLst/>
              <a:ahLst/>
              <a:cxnLst/>
              <a:rect l="l" t="t" r="r" b="b"/>
              <a:pathLst>
                <a:path w="5473065" h="1064260" extrusionOk="0">
                  <a:moveTo>
                    <a:pt x="5472684" y="1063752"/>
                  </a:moveTo>
                  <a:lnTo>
                    <a:pt x="531723" y="1063752"/>
                  </a:lnTo>
                  <a:lnTo>
                    <a:pt x="0" y="531875"/>
                  </a:lnTo>
                  <a:lnTo>
                    <a:pt x="531723" y="0"/>
                  </a:lnTo>
                  <a:lnTo>
                    <a:pt x="5472684" y="0"/>
                  </a:lnTo>
                  <a:lnTo>
                    <a:pt x="5472684" y="1063752"/>
                  </a:lnTo>
                  <a:close/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2" name="Google Shape;812;p25"/>
          <p:cNvGrpSpPr/>
          <p:nvPr/>
        </p:nvGrpSpPr>
        <p:grpSpPr>
          <a:xfrm>
            <a:off x="1329677" y="4928676"/>
            <a:ext cx="1064260" cy="1064260"/>
            <a:chOff x="1570482" y="5060441"/>
            <a:chExt cx="1064260" cy="1064260"/>
          </a:xfrm>
        </p:grpSpPr>
        <p:pic>
          <p:nvPicPr>
            <p:cNvPr id="813" name="Google Shape;813;p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70482" y="5060441"/>
              <a:ext cx="1063751" cy="10637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4" name="Google Shape;814;p25"/>
            <p:cNvSpPr/>
            <p:nvPr/>
          </p:nvSpPr>
          <p:spPr>
            <a:xfrm>
              <a:off x="1570482" y="5060441"/>
              <a:ext cx="1064260" cy="1064260"/>
            </a:xfrm>
            <a:custGeom>
              <a:avLst/>
              <a:gdLst/>
              <a:ahLst/>
              <a:cxnLst/>
              <a:rect l="l" t="t" r="r" b="b"/>
              <a:pathLst>
                <a:path w="1064260" h="1064260" extrusionOk="0">
                  <a:moveTo>
                    <a:pt x="0" y="531875"/>
                  </a:moveTo>
                  <a:lnTo>
                    <a:pt x="2173" y="483463"/>
                  </a:lnTo>
                  <a:lnTo>
                    <a:pt x="8569" y="436269"/>
                  </a:lnTo>
                  <a:lnTo>
                    <a:pt x="18998" y="390480"/>
                  </a:lnTo>
                  <a:lnTo>
                    <a:pt x="33275" y="346285"/>
                  </a:lnTo>
                  <a:lnTo>
                    <a:pt x="51209" y="303871"/>
                  </a:lnTo>
                  <a:lnTo>
                    <a:pt x="72615" y="263426"/>
                  </a:lnTo>
                  <a:lnTo>
                    <a:pt x="97304" y="225137"/>
                  </a:lnTo>
                  <a:lnTo>
                    <a:pt x="125089" y="189193"/>
                  </a:lnTo>
                  <a:lnTo>
                    <a:pt x="155781" y="155781"/>
                  </a:lnTo>
                  <a:lnTo>
                    <a:pt x="189193" y="125089"/>
                  </a:lnTo>
                  <a:lnTo>
                    <a:pt x="225137" y="97304"/>
                  </a:lnTo>
                  <a:lnTo>
                    <a:pt x="263426" y="72615"/>
                  </a:lnTo>
                  <a:lnTo>
                    <a:pt x="303871" y="51209"/>
                  </a:lnTo>
                  <a:lnTo>
                    <a:pt x="346285" y="33275"/>
                  </a:lnTo>
                  <a:lnTo>
                    <a:pt x="390480" y="18998"/>
                  </a:lnTo>
                  <a:lnTo>
                    <a:pt x="436269" y="8569"/>
                  </a:lnTo>
                  <a:lnTo>
                    <a:pt x="483463" y="2173"/>
                  </a:lnTo>
                  <a:lnTo>
                    <a:pt x="531876" y="0"/>
                  </a:lnTo>
                  <a:lnTo>
                    <a:pt x="580288" y="2173"/>
                  </a:lnTo>
                  <a:lnTo>
                    <a:pt x="627482" y="8569"/>
                  </a:lnTo>
                  <a:lnTo>
                    <a:pt x="673271" y="18998"/>
                  </a:lnTo>
                  <a:lnTo>
                    <a:pt x="717466" y="33275"/>
                  </a:lnTo>
                  <a:lnTo>
                    <a:pt x="759880" y="51209"/>
                  </a:lnTo>
                  <a:lnTo>
                    <a:pt x="800325" y="72615"/>
                  </a:lnTo>
                  <a:lnTo>
                    <a:pt x="838614" y="97304"/>
                  </a:lnTo>
                  <a:lnTo>
                    <a:pt x="874558" y="125089"/>
                  </a:lnTo>
                  <a:lnTo>
                    <a:pt x="907970" y="155781"/>
                  </a:lnTo>
                  <a:lnTo>
                    <a:pt x="938662" y="189193"/>
                  </a:lnTo>
                  <a:lnTo>
                    <a:pt x="966447" y="225137"/>
                  </a:lnTo>
                  <a:lnTo>
                    <a:pt x="991136" y="263426"/>
                  </a:lnTo>
                  <a:lnTo>
                    <a:pt x="1012542" y="303871"/>
                  </a:lnTo>
                  <a:lnTo>
                    <a:pt x="1030476" y="346285"/>
                  </a:lnTo>
                  <a:lnTo>
                    <a:pt x="1044753" y="390480"/>
                  </a:lnTo>
                  <a:lnTo>
                    <a:pt x="1055182" y="436269"/>
                  </a:lnTo>
                  <a:lnTo>
                    <a:pt x="1061578" y="483463"/>
                  </a:lnTo>
                  <a:lnTo>
                    <a:pt x="1063752" y="531875"/>
                  </a:lnTo>
                  <a:lnTo>
                    <a:pt x="1061578" y="580288"/>
                  </a:lnTo>
                  <a:lnTo>
                    <a:pt x="1055182" y="627482"/>
                  </a:lnTo>
                  <a:lnTo>
                    <a:pt x="1044753" y="673271"/>
                  </a:lnTo>
                  <a:lnTo>
                    <a:pt x="1030476" y="717466"/>
                  </a:lnTo>
                  <a:lnTo>
                    <a:pt x="1012542" y="759880"/>
                  </a:lnTo>
                  <a:lnTo>
                    <a:pt x="991136" y="800325"/>
                  </a:lnTo>
                  <a:lnTo>
                    <a:pt x="966447" y="838614"/>
                  </a:lnTo>
                  <a:lnTo>
                    <a:pt x="938662" y="874558"/>
                  </a:lnTo>
                  <a:lnTo>
                    <a:pt x="907970" y="907970"/>
                  </a:lnTo>
                  <a:lnTo>
                    <a:pt x="874558" y="938662"/>
                  </a:lnTo>
                  <a:lnTo>
                    <a:pt x="838614" y="966447"/>
                  </a:lnTo>
                  <a:lnTo>
                    <a:pt x="800325" y="991136"/>
                  </a:lnTo>
                  <a:lnTo>
                    <a:pt x="759880" y="1012542"/>
                  </a:lnTo>
                  <a:lnTo>
                    <a:pt x="717466" y="1030476"/>
                  </a:lnTo>
                  <a:lnTo>
                    <a:pt x="673271" y="1044753"/>
                  </a:lnTo>
                  <a:lnTo>
                    <a:pt x="627482" y="1055182"/>
                  </a:lnTo>
                  <a:lnTo>
                    <a:pt x="580288" y="1061578"/>
                  </a:lnTo>
                  <a:lnTo>
                    <a:pt x="531876" y="1063751"/>
                  </a:lnTo>
                  <a:lnTo>
                    <a:pt x="483463" y="1061578"/>
                  </a:lnTo>
                  <a:lnTo>
                    <a:pt x="436269" y="1055182"/>
                  </a:lnTo>
                  <a:lnTo>
                    <a:pt x="390480" y="1044753"/>
                  </a:lnTo>
                  <a:lnTo>
                    <a:pt x="346285" y="1030476"/>
                  </a:lnTo>
                  <a:lnTo>
                    <a:pt x="303871" y="1012542"/>
                  </a:lnTo>
                  <a:lnTo>
                    <a:pt x="263426" y="991136"/>
                  </a:lnTo>
                  <a:lnTo>
                    <a:pt x="225137" y="966447"/>
                  </a:lnTo>
                  <a:lnTo>
                    <a:pt x="189193" y="938662"/>
                  </a:lnTo>
                  <a:lnTo>
                    <a:pt x="155781" y="907970"/>
                  </a:lnTo>
                  <a:lnTo>
                    <a:pt x="125089" y="874558"/>
                  </a:lnTo>
                  <a:lnTo>
                    <a:pt x="97304" y="838614"/>
                  </a:lnTo>
                  <a:lnTo>
                    <a:pt x="72615" y="800325"/>
                  </a:lnTo>
                  <a:lnTo>
                    <a:pt x="51209" y="759880"/>
                  </a:lnTo>
                  <a:lnTo>
                    <a:pt x="33275" y="717466"/>
                  </a:lnTo>
                  <a:lnTo>
                    <a:pt x="18998" y="673271"/>
                  </a:lnTo>
                  <a:lnTo>
                    <a:pt x="8569" y="627482"/>
                  </a:lnTo>
                  <a:lnTo>
                    <a:pt x="2173" y="580288"/>
                  </a:lnTo>
                  <a:lnTo>
                    <a:pt x="0" y="531875"/>
                  </a:lnTo>
                  <a:close/>
                </a:path>
              </a:pathLst>
            </a:custGeom>
            <a:noFill/>
            <a:ln w="38100" cap="flat" cmpd="sng">
              <a:solidFill>
                <a:srgbClr val="1C3F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5" name="Google Shape;815;p25"/>
          <p:cNvSpPr txBox="1"/>
          <p:nvPr/>
        </p:nvSpPr>
        <p:spPr>
          <a:xfrm>
            <a:off x="3191881" y="3782644"/>
            <a:ext cx="3295334" cy="27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96 Hours to complete the Minor 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5"/>
          <p:cNvSpPr txBox="1"/>
          <p:nvPr/>
        </p:nvSpPr>
        <p:spPr>
          <a:xfrm>
            <a:off x="3373016" y="5239514"/>
            <a:ext cx="2933065" cy="27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 additional Tuition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7" name="Google Shape;817;p25" title="UCR QR cod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"/>
          <p:cNvSpPr txBox="1">
            <a:spLocks noGrp="1"/>
          </p:cNvSpPr>
          <p:nvPr>
            <p:ph type="title"/>
          </p:nvPr>
        </p:nvSpPr>
        <p:spPr>
          <a:xfrm>
            <a:off x="1914350" y="274650"/>
            <a:ext cx="5700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500" b="1" u="sng"/>
              <a:t>Health Scholar Program</a:t>
            </a:r>
            <a:endParaRPr sz="3500" b="1" u="sng"/>
          </a:p>
        </p:txBody>
      </p:sp>
      <p:graphicFrame>
        <p:nvGraphicFramePr>
          <p:cNvPr id="463" name="Google Shape;463;p3"/>
          <p:cNvGraphicFramePr/>
          <p:nvPr/>
        </p:nvGraphicFramePr>
        <p:xfrm>
          <a:off x="1082514" y="8251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{875A6A2B-BF26-4914-A89B-0DE0C1EBC358}</a:tableStyleId>
              </a:tblPr>
              <a:tblGrid>
                <a:gridCol w="708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6325">
                <a:tc>
                  <a:txBody>
                    <a:bodyPr/>
                    <a:lstStyle/>
                    <a:p>
                      <a:pPr marL="457200" marR="0" lvl="2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375">
                <a:tc>
                  <a:txBody>
                    <a:bodyPr/>
                    <a:lstStyle/>
                    <a:p>
                      <a:pPr marL="182880" marR="0" lvl="1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Committed students interested in health professions pathways, enrolled in an experiential program through </a:t>
                      </a:r>
                      <a:r>
                        <a:rPr lang="en-US" sz="1600"/>
                        <a:t>UCLA Executive Programs in Health Policy &amp; Management through the Fielding School of Public Health</a:t>
                      </a:r>
                      <a:endParaRPr sz="1400" u="none" strike="noStrike" cap="none"/>
                    </a:p>
                    <a:p>
                      <a:pPr marL="182880" marR="0" lvl="1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students are pre-screened via application, interview, health screening and 30-hour training</a:t>
                      </a:r>
                      <a:endParaRPr sz="1400" u="none" strike="noStrike" cap="none"/>
                    </a:p>
                  </a:txBody>
                  <a:tcPr marL="182875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25">
                <a:tc>
                  <a:txBody>
                    <a:bodyPr/>
                    <a:lstStyle/>
                    <a:p>
                      <a:pPr marL="457200" marR="0" lvl="2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2725">
                <a:tc>
                  <a:txBody>
                    <a:bodyPr/>
                    <a:lstStyle/>
                    <a:p>
                      <a:pPr marL="182880" marR="0" lvl="1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280-hour commitment requiring a minimum of one, 4-hour shift/week</a:t>
                      </a:r>
                      <a:endParaRPr sz="1400" u="none" strike="noStrike" cap="none"/>
                    </a:p>
                    <a:p>
                      <a:pPr marL="182880" marR="0" lvl="1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Nine (9) and three (3) month options are offered to complete the program sooner</a:t>
                      </a:r>
                      <a:endParaRPr sz="1600" b="1" u="sng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82880" marR="0" lvl="1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Provides first-hand health care experience in a variety of departments</a:t>
                      </a:r>
                      <a:endParaRPr sz="1400" u="none" strike="noStrike" cap="none"/>
                    </a:p>
                    <a:p>
                      <a:pPr marL="182880" marR="0" lvl="1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Engages students in organizational key initiatives</a:t>
                      </a:r>
                      <a:endParaRPr sz="1400" u="none" strike="noStrike" cap="none"/>
                    </a:p>
                    <a:p>
                      <a:pPr marL="182880" marR="0" lvl="1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Provides professional development and mentoring</a:t>
                      </a:r>
                      <a:endParaRPr sz="1400" u="none" strike="noStrike" cap="none"/>
                    </a:p>
                    <a:p>
                      <a:pPr marL="182880" marR="0" lvl="1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Connects students with entry-level hospital and health system jobs</a:t>
                      </a:r>
                      <a:endParaRPr sz="1400" u="none" strike="noStrike" cap="none"/>
                    </a:p>
                    <a:p>
                      <a:pPr marL="182880" marR="0" lvl="1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Develops health care leadership from the community </a:t>
                      </a:r>
                      <a:endParaRPr sz="1400" u="none" strike="noStrike" cap="none"/>
                    </a:p>
                  </a:txBody>
                  <a:tcPr marL="182875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325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WHERE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425">
                <a:tc>
                  <a:txBody>
                    <a:bodyPr/>
                    <a:lstStyle/>
                    <a:p>
                      <a:pPr marL="182880" marR="0" lvl="0" indent="-1828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Inpatient clinical units, ambulatory settings and administrative areas</a:t>
                      </a:r>
                      <a:endParaRPr sz="1400" u="none" strike="noStrike" cap="none"/>
                    </a:p>
                  </a:txBody>
                  <a:tcPr marL="182875" marR="91450" marT="45725" marB="457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64" name="Google Shape;464;p3"/>
          <p:cNvGrpSpPr/>
          <p:nvPr/>
        </p:nvGrpSpPr>
        <p:grpSpPr>
          <a:xfrm>
            <a:off x="93118" y="966002"/>
            <a:ext cx="884252" cy="5326491"/>
            <a:chOff x="576943" y="913874"/>
            <a:chExt cx="884252" cy="5326491"/>
          </a:xfrm>
        </p:grpSpPr>
        <p:pic>
          <p:nvPicPr>
            <p:cNvPr id="465" name="Google Shape;46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6943" y="913874"/>
              <a:ext cx="884252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6943" y="2674492"/>
              <a:ext cx="884252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6943" y="5325965"/>
              <a:ext cx="884252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8" name="Google Shape;468;p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2023 COPE Health Solutions. All rights reserved</a:t>
            </a:r>
            <a:endParaRPr/>
          </a:p>
        </p:txBody>
      </p:sp>
      <p:sp>
        <p:nvSpPr>
          <p:cNvPr id="469" name="Google Shape;469;p3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470" name="Google Shape;470;p3" title="UCR QR cod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2fa75c13599_0_75"/>
          <p:cNvSpPr txBox="1">
            <a:spLocks noGrp="1"/>
          </p:cNvSpPr>
          <p:nvPr>
            <p:ph type="title"/>
          </p:nvPr>
        </p:nvSpPr>
        <p:spPr>
          <a:xfrm>
            <a:off x="1490100" y="417025"/>
            <a:ext cx="6163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500" b="1" u="sng"/>
              <a:t>Care Navigators Overview</a:t>
            </a:r>
            <a:endParaRPr sz="3500" b="1" u="sng"/>
          </a:p>
        </p:txBody>
      </p:sp>
      <p:sp>
        <p:nvSpPr>
          <p:cNvPr id="823" name="Google Shape;823;g2fa75c13599_0_75"/>
          <p:cNvSpPr txBox="1">
            <a:spLocks noGrp="1"/>
          </p:cNvSpPr>
          <p:nvPr>
            <p:ph type="sldNum" idx="12"/>
          </p:nvPr>
        </p:nvSpPr>
        <p:spPr>
          <a:xfrm>
            <a:off x="6652187" y="6444636"/>
            <a:ext cx="246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g2fa75c13599_0_75"/>
          <p:cNvSpPr txBox="1">
            <a:spLocks noGrp="1"/>
          </p:cNvSpPr>
          <p:nvPr>
            <p:ph type="ftr" idx="11"/>
          </p:nvPr>
        </p:nvSpPr>
        <p:spPr>
          <a:xfrm>
            <a:off x="535940" y="6465411"/>
            <a:ext cx="3147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2023 COPE Health Solutions. All rights reserved</a:t>
            </a: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g2fa75c13599_0_75"/>
          <p:cNvSpPr txBox="1"/>
          <p:nvPr/>
        </p:nvSpPr>
        <p:spPr>
          <a:xfrm>
            <a:off x="168300" y="1188400"/>
            <a:ext cx="8852700" cy="4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marR="0" lvl="0" indent="-33972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●"/>
            </a:pPr>
            <a:r>
              <a:rPr lang="en-US" sz="1750" b="0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Care Navigator Scholar program offers individuals the opportunity to </a:t>
            </a:r>
            <a:r>
              <a:rPr lang="en-US" sz="1750" b="1" i="0" u="none" strike="noStrike" cap="none">
                <a:solidFill>
                  <a:schemeClr val="dk2"/>
                </a:solidFill>
                <a:highlight>
                  <a:srgbClr val="FFFFFF"/>
                </a:highlight>
              </a:rPr>
              <a:t>gain firsthand experience</a:t>
            </a:r>
            <a:r>
              <a:rPr lang="en-US" sz="1750" b="0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 working with </a:t>
            </a:r>
            <a:r>
              <a:rPr lang="en-US" sz="1750" b="1" i="0" u="none" strike="noStrike" cap="none">
                <a:solidFill>
                  <a:schemeClr val="dk2"/>
                </a:solidFill>
                <a:highlight>
                  <a:srgbClr val="FFFFFF"/>
                </a:highlight>
              </a:rPr>
              <a:t>underserved communities</a:t>
            </a:r>
            <a:r>
              <a:rPr lang="en-US" sz="1750" b="0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to improve health outcomes</a:t>
            </a:r>
            <a:endParaRPr sz="1750" b="0" i="0" u="none" strike="noStrike" cap="non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972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●"/>
            </a:pPr>
            <a:r>
              <a:rPr lang="en-US" sz="1750" b="0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 a Care Navigator Scholar, you will receive training to prepare you to </a:t>
            </a:r>
            <a:r>
              <a:rPr lang="en-US" sz="1750" b="1" i="0" u="none" strike="noStrike" cap="none">
                <a:solidFill>
                  <a:schemeClr val="dk2"/>
                </a:solidFill>
                <a:highlight>
                  <a:srgbClr val="FFFFFF"/>
                </a:highlight>
              </a:rPr>
              <a:t>connect patients to educational resources, community-based opportunities, and more</a:t>
            </a:r>
            <a:endParaRPr sz="1750" b="1" i="0" u="none" strike="noStrike" cap="none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457200" marR="0" lvl="0" indent="-33972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●"/>
            </a:pPr>
            <a:r>
              <a:rPr lang="en-US" sz="1750" b="0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You will work closely with </a:t>
            </a:r>
            <a:r>
              <a:rPr lang="en-US" sz="1750" b="1" i="0" u="none" strike="noStrike" cap="none">
                <a:solidFill>
                  <a:schemeClr val="dk2"/>
                </a:solidFill>
                <a:highlight>
                  <a:srgbClr val="FFFFFF"/>
                </a:highlight>
              </a:rPr>
              <a:t>care coordinators, social workers, health care administrators and case managers </a:t>
            </a:r>
            <a:r>
              <a:rPr lang="en-US" sz="1750" b="0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 be uniquely positioned to support interventions targeted towards special populations including homeless individuals and those diagnosed with chronic conditions.</a:t>
            </a:r>
            <a:endParaRPr sz="17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6" name="Google Shape;826;g2fa75c13599_0_75" title="UCR QR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fa75c13599_0_102"/>
          <p:cNvSpPr txBox="1">
            <a:spLocks noGrp="1"/>
          </p:cNvSpPr>
          <p:nvPr>
            <p:ph type="title"/>
          </p:nvPr>
        </p:nvSpPr>
        <p:spPr>
          <a:xfrm>
            <a:off x="457200" y="388200"/>
            <a:ext cx="78525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500" b="1" u="sng"/>
              <a:t>Primary Care Navigation Activities</a:t>
            </a:r>
            <a:endParaRPr sz="3500" b="1" u="sng"/>
          </a:p>
        </p:txBody>
      </p:sp>
      <p:sp>
        <p:nvSpPr>
          <p:cNvPr id="832" name="Google Shape;832;g2fa75c13599_0_102"/>
          <p:cNvSpPr txBox="1"/>
          <p:nvPr/>
        </p:nvSpPr>
        <p:spPr>
          <a:xfrm>
            <a:off x="457200" y="937831"/>
            <a:ext cx="81120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Care navigation includes a broad range of tasks that can be categorized into the following six primary areas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33" name="Google Shape;833;g2fa75c13599_0_102"/>
          <p:cNvGraphicFramePr/>
          <p:nvPr/>
        </p:nvGraphicFramePr>
        <p:xfrm>
          <a:off x="457200" y="166317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{1C404C0C-795F-4A75-83CB-A7DE95F9E6AA}</a:tableStyleId>
              </a:tblPr>
              <a:tblGrid>
                <a:gridCol w="260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2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4075">
                <a:tc>
                  <a:txBody>
                    <a:bodyPr/>
                    <a:lstStyle/>
                    <a:p>
                      <a:pPr marL="1005837" marR="483232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5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1005837" marR="483232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Care  </a:t>
                      </a:r>
                      <a:r>
                        <a:rPr lang="en-US" sz="1500" u="none" strike="noStrike" cap="none">
                          <a:solidFill>
                            <a:srgbClr val="FFFFFF"/>
                          </a:solidFill>
                        </a:rPr>
                        <a:t>C</a:t>
                      </a:r>
                      <a:r>
                        <a:rPr lang="en-US" sz="150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oordination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50495" marR="142875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i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Organizing health care activities  between recipient, family and  providers to facilitate care delivery  and navigation of the </a:t>
                      </a:r>
                      <a:r>
                        <a:rPr lang="en-US" sz="1200" i="1" u="none" strike="noStrike" cap="none">
                          <a:solidFill>
                            <a:srgbClr val="FFFFFF"/>
                          </a:solidFill>
                        </a:rPr>
                        <a:t>healthcare</a:t>
                      </a:r>
                      <a:r>
                        <a:rPr lang="en-US" sz="1200" i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system to carry out necessary  activities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065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5837" marR="68770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5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1005837" marR="68770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 </a:t>
                      </a:r>
                      <a:r>
                        <a:rPr lang="en-US" sz="1500" u="none" strike="noStrike" cap="none">
                          <a:solidFill>
                            <a:srgbClr val="FFFFFF"/>
                          </a:solidFill>
                        </a:rPr>
                        <a:t>P</a:t>
                      </a:r>
                      <a:r>
                        <a:rPr lang="en-US" sz="150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romotion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9220" marR="101600" lvl="0" indent="-254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i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Enabling recipients to increase  control in health care decisions and  improve health through proactive  interventions and strategies and  preventative care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065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50"/>
                        <a:buFont typeface="Arial"/>
                        <a:buNone/>
                      </a:pPr>
                      <a:endParaRPr sz="14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92710" marR="84455" lvl="0" indent="-190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i="1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92710" marR="84455" lvl="0" indent="-190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i="1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92710" marR="84455" lvl="0" indent="-190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i="1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92710" marR="84455" lvl="0" indent="-190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i="1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92710" marR="84455" lvl="0" indent="-190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i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Supporting access to care, follow-  up with health care providers,  necessary tests and labs to ensure  engagement in health care and  increased adherence with treatment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0650" marB="0"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075">
                <a:tc>
                  <a:txBody>
                    <a:bodyPr/>
                    <a:lstStyle/>
                    <a:p>
                      <a:pPr marL="1005205" marR="33845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5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1005205" marR="33845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5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1005205" marR="33845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5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1005205" marR="33845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5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1005205" marR="338455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5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126363" marR="120013" lvl="0" indent="1903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i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Leveraging community resources  and social supports to effectively  support recipients in navigating the  health care delivery system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065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5837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1005837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100583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Care </a:t>
                      </a:r>
                      <a:r>
                        <a:rPr lang="en-US" sz="1600" u="none" strike="noStrike" cap="none">
                          <a:solidFill>
                            <a:srgbClr val="FFFFFF"/>
                          </a:solidFill>
                        </a:rPr>
                        <a:t>T</a:t>
                      </a:r>
                      <a:r>
                        <a:rPr lang="en-US" sz="160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ransitions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20040" marR="271780" lvl="0" indent="-41275" algn="just" rtl="0">
                        <a:lnSpc>
                          <a:spcPct val="100000"/>
                        </a:lnSpc>
                        <a:spcBef>
                          <a:spcPts val="122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i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Supporting and facilitating  care transitions from one  setting of care to another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0650" marB="0">
                    <a:solidFill>
                      <a:srgbClr val="A7A8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52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10052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FFFFFF"/>
                        </a:solidFill>
                      </a:endParaRPr>
                    </a:p>
                    <a:p>
                      <a:pPr marL="10052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Engagement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50"/>
                        <a:buFont typeface="Arial"/>
                        <a:buNone/>
                      </a:pPr>
                      <a:endParaRPr sz="265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6677" marR="9906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0650" marB="0">
                    <a:solidFill>
                      <a:srgbClr val="1C3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34" name="Google Shape;834;g2fa75c13599_0_102"/>
          <p:cNvSpPr/>
          <p:nvPr/>
        </p:nvSpPr>
        <p:spPr>
          <a:xfrm>
            <a:off x="3476126" y="4461475"/>
            <a:ext cx="673264" cy="430063"/>
          </a:xfrm>
          <a:custGeom>
            <a:avLst/>
            <a:gdLst/>
            <a:ahLst/>
            <a:cxnLst/>
            <a:rect l="l" t="t" r="r" b="b"/>
            <a:pathLst>
              <a:path w="821054" h="527685" extrusionOk="0">
                <a:moveTo>
                  <a:pt x="33578" y="209143"/>
                </a:moveTo>
                <a:lnTo>
                  <a:pt x="1016" y="207137"/>
                </a:lnTo>
                <a:lnTo>
                  <a:pt x="0" y="221043"/>
                </a:lnTo>
                <a:lnTo>
                  <a:pt x="38" y="227761"/>
                </a:lnTo>
                <a:lnTo>
                  <a:pt x="32575" y="225920"/>
                </a:lnTo>
                <a:lnTo>
                  <a:pt x="32537" y="220154"/>
                </a:lnTo>
                <a:lnTo>
                  <a:pt x="32867" y="214566"/>
                </a:lnTo>
                <a:lnTo>
                  <a:pt x="33578" y="209143"/>
                </a:lnTo>
                <a:close/>
              </a:path>
              <a:path w="821054" h="527685" extrusionOk="0">
                <a:moveTo>
                  <a:pt x="36334" y="258762"/>
                </a:moveTo>
                <a:lnTo>
                  <a:pt x="34150" y="248145"/>
                </a:lnTo>
                <a:lnTo>
                  <a:pt x="33604" y="242608"/>
                </a:lnTo>
                <a:lnTo>
                  <a:pt x="1371" y="248500"/>
                </a:lnTo>
                <a:lnTo>
                  <a:pt x="3200" y="261835"/>
                </a:lnTo>
                <a:lnTo>
                  <a:pt x="4648" y="268274"/>
                </a:lnTo>
                <a:lnTo>
                  <a:pt x="36334" y="258762"/>
                </a:lnTo>
                <a:close/>
              </a:path>
              <a:path w="821054" h="527685" extrusionOk="0">
                <a:moveTo>
                  <a:pt x="39801" y="175793"/>
                </a:moveTo>
                <a:lnTo>
                  <a:pt x="8826" y="166801"/>
                </a:lnTo>
                <a:lnTo>
                  <a:pt x="5308" y="180314"/>
                </a:lnTo>
                <a:lnTo>
                  <a:pt x="4089" y="186842"/>
                </a:lnTo>
                <a:lnTo>
                  <a:pt x="35928" y="191985"/>
                </a:lnTo>
                <a:lnTo>
                  <a:pt x="36791" y="186232"/>
                </a:lnTo>
                <a:lnTo>
                  <a:pt x="39801" y="175793"/>
                </a:lnTo>
                <a:close/>
              </a:path>
              <a:path w="821054" h="527685" extrusionOk="0">
                <a:moveTo>
                  <a:pt x="46824" y="290207"/>
                </a:moveTo>
                <a:lnTo>
                  <a:pt x="44424" y="284797"/>
                </a:lnTo>
                <a:lnTo>
                  <a:pt x="40563" y="274853"/>
                </a:lnTo>
                <a:lnTo>
                  <a:pt x="9855" y="287655"/>
                </a:lnTo>
                <a:lnTo>
                  <a:pt x="14655" y="300405"/>
                </a:lnTo>
                <a:lnTo>
                  <a:pt x="17233" y="306387"/>
                </a:lnTo>
                <a:lnTo>
                  <a:pt x="46824" y="290207"/>
                </a:lnTo>
                <a:close/>
              </a:path>
              <a:path w="821054" h="527685" extrusionOk="0">
                <a:moveTo>
                  <a:pt x="53225" y="144272"/>
                </a:moveTo>
                <a:lnTo>
                  <a:pt x="25019" y="128993"/>
                </a:lnTo>
                <a:lnTo>
                  <a:pt x="21437" y="134848"/>
                </a:lnTo>
                <a:lnTo>
                  <a:pt x="18605" y="141046"/>
                </a:lnTo>
                <a:lnTo>
                  <a:pt x="16129" y="147408"/>
                </a:lnTo>
                <a:lnTo>
                  <a:pt x="45935" y="159194"/>
                </a:lnTo>
                <a:lnTo>
                  <a:pt x="50546" y="149136"/>
                </a:lnTo>
                <a:lnTo>
                  <a:pt x="53225" y="144272"/>
                </a:lnTo>
                <a:close/>
              </a:path>
              <a:path w="821054" h="527685" extrusionOk="0">
                <a:moveTo>
                  <a:pt x="190436" y="406184"/>
                </a:moveTo>
                <a:lnTo>
                  <a:pt x="189217" y="372135"/>
                </a:lnTo>
                <a:lnTo>
                  <a:pt x="173215" y="372859"/>
                </a:lnTo>
                <a:lnTo>
                  <a:pt x="157314" y="371792"/>
                </a:lnTo>
                <a:lnTo>
                  <a:pt x="111874" y="358165"/>
                </a:lnTo>
                <a:lnTo>
                  <a:pt x="73990" y="329819"/>
                </a:lnTo>
                <a:lnTo>
                  <a:pt x="85813" y="317550"/>
                </a:lnTo>
                <a:lnTo>
                  <a:pt x="74828" y="318160"/>
                </a:lnTo>
                <a:lnTo>
                  <a:pt x="63576" y="317754"/>
                </a:lnTo>
                <a:lnTo>
                  <a:pt x="52108" y="316357"/>
                </a:lnTo>
                <a:lnTo>
                  <a:pt x="40500" y="313994"/>
                </a:lnTo>
                <a:lnTo>
                  <a:pt x="38722" y="326796"/>
                </a:lnTo>
                <a:lnTo>
                  <a:pt x="37744" y="339940"/>
                </a:lnTo>
                <a:lnTo>
                  <a:pt x="37693" y="353402"/>
                </a:lnTo>
                <a:lnTo>
                  <a:pt x="38684" y="367220"/>
                </a:lnTo>
                <a:lnTo>
                  <a:pt x="50139" y="354774"/>
                </a:lnTo>
                <a:lnTo>
                  <a:pt x="64363" y="368020"/>
                </a:lnTo>
                <a:lnTo>
                  <a:pt x="96558" y="389242"/>
                </a:lnTo>
                <a:lnTo>
                  <a:pt x="132600" y="402463"/>
                </a:lnTo>
                <a:lnTo>
                  <a:pt x="170980" y="407022"/>
                </a:lnTo>
                <a:lnTo>
                  <a:pt x="190436" y="406184"/>
                </a:lnTo>
                <a:close/>
              </a:path>
              <a:path w="821054" h="527685" extrusionOk="0">
                <a:moveTo>
                  <a:pt x="204660" y="41338"/>
                </a:moveTo>
                <a:lnTo>
                  <a:pt x="196392" y="32550"/>
                </a:lnTo>
                <a:lnTo>
                  <a:pt x="187274" y="24180"/>
                </a:lnTo>
                <a:lnTo>
                  <a:pt x="177266" y="16306"/>
                </a:lnTo>
                <a:lnTo>
                  <a:pt x="166344" y="8991"/>
                </a:lnTo>
                <a:lnTo>
                  <a:pt x="167894" y="25908"/>
                </a:lnTo>
                <a:lnTo>
                  <a:pt x="148475" y="29768"/>
                </a:lnTo>
                <a:lnTo>
                  <a:pt x="111086" y="43726"/>
                </a:lnTo>
                <a:lnTo>
                  <a:pt x="77101" y="65633"/>
                </a:lnTo>
                <a:lnTo>
                  <a:pt x="47879" y="94322"/>
                </a:lnTo>
                <a:lnTo>
                  <a:pt x="35572" y="110705"/>
                </a:lnTo>
                <a:lnTo>
                  <a:pt x="61582" y="129311"/>
                </a:lnTo>
                <a:lnTo>
                  <a:pt x="71869" y="115925"/>
                </a:lnTo>
                <a:lnTo>
                  <a:pt x="83375" y="103530"/>
                </a:lnTo>
                <a:lnTo>
                  <a:pt x="123799" y="74333"/>
                </a:lnTo>
                <a:lnTo>
                  <a:pt x="170243" y="59423"/>
                </a:lnTo>
                <a:lnTo>
                  <a:pt x="171780" y="76339"/>
                </a:lnTo>
                <a:lnTo>
                  <a:pt x="178650" y="66967"/>
                </a:lnTo>
                <a:lnTo>
                  <a:pt x="186436" y="58013"/>
                </a:lnTo>
                <a:lnTo>
                  <a:pt x="195122" y="49479"/>
                </a:lnTo>
                <a:lnTo>
                  <a:pt x="204660" y="41338"/>
                </a:lnTo>
                <a:close/>
              </a:path>
              <a:path w="821054" h="527685" extrusionOk="0">
                <a:moveTo>
                  <a:pt x="228892" y="397713"/>
                </a:moveTo>
                <a:lnTo>
                  <a:pt x="220865" y="365201"/>
                </a:lnTo>
                <a:lnTo>
                  <a:pt x="215582" y="367106"/>
                </a:lnTo>
                <a:lnTo>
                  <a:pt x="210477" y="368604"/>
                </a:lnTo>
                <a:lnTo>
                  <a:pt x="205193" y="369557"/>
                </a:lnTo>
                <a:lnTo>
                  <a:pt x="210134" y="403047"/>
                </a:lnTo>
                <a:lnTo>
                  <a:pt x="216509" y="401650"/>
                </a:lnTo>
                <a:lnTo>
                  <a:pt x="222516" y="400075"/>
                </a:lnTo>
                <a:lnTo>
                  <a:pt x="228892" y="397713"/>
                </a:lnTo>
                <a:close/>
              </a:path>
              <a:path w="821054" h="527685" extrusionOk="0">
                <a:moveTo>
                  <a:pt x="265137" y="380784"/>
                </a:moveTo>
                <a:lnTo>
                  <a:pt x="250875" y="351536"/>
                </a:lnTo>
                <a:lnTo>
                  <a:pt x="246138" y="354203"/>
                </a:lnTo>
                <a:lnTo>
                  <a:pt x="241046" y="356692"/>
                </a:lnTo>
                <a:lnTo>
                  <a:pt x="236308" y="359346"/>
                </a:lnTo>
                <a:lnTo>
                  <a:pt x="247472" y="390563"/>
                </a:lnTo>
                <a:lnTo>
                  <a:pt x="253669" y="387591"/>
                </a:lnTo>
                <a:lnTo>
                  <a:pt x="259486" y="384467"/>
                </a:lnTo>
                <a:lnTo>
                  <a:pt x="265137" y="380784"/>
                </a:lnTo>
                <a:close/>
              </a:path>
              <a:path w="821054" h="527685" extrusionOk="0">
                <a:moveTo>
                  <a:pt x="298018" y="356730"/>
                </a:moveTo>
                <a:lnTo>
                  <a:pt x="277787" y="331533"/>
                </a:lnTo>
                <a:lnTo>
                  <a:pt x="269024" y="339102"/>
                </a:lnTo>
                <a:lnTo>
                  <a:pt x="264452" y="342315"/>
                </a:lnTo>
                <a:lnTo>
                  <a:pt x="282308" y="369798"/>
                </a:lnTo>
                <a:lnTo>
                  <a:pt x="287604" y="365950"/>
                </a:lnTo>
                <a:lnTo>
                  <a:pt x="292900" y="361149"/>
                </a:lnTo>
                <a:lnTo>
                  <a:pt x="298018" y="356730"/>
                </a:lnTo>
                <a:close/>
              </a:path>
              <a:path w="821054" h="527685" extrusionOk="0">
                <a:moveTo>
                  <a:pt x="325374" y="325907"/>
                </a:moveTo>
                <a:lnTo>
                  <a:pt x="299974" y="306603"/>
                </a:lnTo>
                <a:lnTo>
                  <a:pt x="297065" y="311023"/>
                </a:lnTo>
                <a:lnTo>
                  <a:pt x="289458" y="319976"/>
                </a:lnTo>
                <a:lnTo>
                  <a:pt x="312127" y="342341"/>
                </a:lnTo>
                <a:lnTo>
                  <a:pt x="316852" y="336842"/>
                </a:lnTo>
                <a:lnTo>
                  <a:pt x="321386" y="331736"/>
                </a:lnTo>
                <a:lnTo>
                  <a:pt x="325374" y="325907"/>
                </a:lnTo>
                <a:close/>
              </a:path>
              <a:path w="821054" h="527685" extrusionOk="0">
                <a:moveTo>
                  <a:pt x="346189" y="290487"/>
                </a:moveTo>
                <a:lnTo>
                  <a:pt x="317093" y="277152"/>
                </a:lnTo>
                <a:lnTo>
                  <a:pt x="314744" y="282295"/>
                </a:lnTo>
                <a:lnTo>
                  <a:pt x="309283" y="292227"/>
                </a:lnTo>
                <a:lnTo>
                  <a:pt x="336931" y="308737"/>
                </a:lnTo>
                <a:lnTo>
                  <a:pt x="343471" y="296418"/>
                </a:lnTo>
                <a:lnTo>
                  <a:pt x="346189" y="290487"/>
                </a:lnTo>
                <a:close/>
              </a:path>
              <a:path w="821054" h="527685" extrusionOk="0">
                <a:moveTo>
                  <a:pt x="429653" y="110578"/>
                </a:moveTo>
                <a:lnTo>
                  <a:pt x="408025" y="86334"/>
                </a:lnTo>
                <a:lnTo>
                  <a:pt x="394373" y="101104"/>
                </a:lnTo>
                <a:lnTo>
                  <a:pt x="381787" y="116814"/>
                </a:lnTo>
                <a:lnTo>
                  <a:pt x="359918" y="150736"/>
                </a:lnTo>
                <a:lnTo>
                  <a:pt x="343369" y="187693"/>
                </a:lnTo>
                <a:lnTo>
                  <a:pt x="332295" y="226441"/>
                </a:lnTo>
                <a:lnTo>
                  <a:pt x="316230" y="223850"/>
                </a:lnTo>
                <a:lnTo>
                  <a:pt x="318071" y="227558"/>
                </a:lnTo>
                <a:lnTo>
                  <a:pt x="319354" y="229577"/>
                </a:lnTo>
                <a:lnTo>
                  <a:pt x="320636" y="232562"/>
                </a:lnTo>
                <a:lnTo>
                  <a:pt x="321183" y="233286"/>
                </a:lnTo>
                <a:lnTo>
                  <a:pt x="321564" y="234416"/>
                </a:lnTo>
                <a:lnTo>
                  <a:pt x="324307" y="238061"/>
                </a:lnTo>
                <a:lnTo>
                  <a:pt x="332384" y="251320"/>
                </a:lnTo>
                <a:lnTo>
                  <a:pt x="335876" y="258178"/>
                </a:lnTo>
                <a:lnTo>
                  <a:pt x="339013" y="265823"/>
                </a:lnTo>
                <a:lnTo>
                  <a:pt x="344385" y="262470"/>
                </a:lnTo>
                <a:lnTo>
                  <a:pt x="354774" y="255054"/>
                </a:lnTo>
                <a:lnTo>
                  <a:pt x="359943" y="251053"/>
                </a:lnTo>
                <a:lnTo>
                  <a:pt x="363207" y="247777"/>
                </a:lnTo>
                <a:lnTo>
                  <a:pt x="366674" y="245071"/>
                </a:lnTo>
                <a:lnTo>
                  <a:pt x="371398" y="240550"/>
                </a:lnTo>
                <a:lnTo>
                  <a:pt x="372491" y="240093"/>
                </a:lnTo>
                <a:lnTo>
                  <a:pt x="376123" y="236982"/>
                </a:lnTo>
                <a:lnTo>
                  <a:pt x="377952" y="235902"/>
                </a:lnTo>
                <a:lnTo>
                  <a:pt x="379399" y="234657"/>
                </a:lnTo>
                <a:lnTo>
                  <a:pt x="363702" y="232244"/>
                </a:lnTo>
                <a:lnTo>
                  <a:pt x="367919" y="215112"/>
                </a:lnTo>
                <a:lnTo>
                  <a:pt x="387718" y="166344"/>
                </a:lnTo>
                <a:lnTo>
                  <a:pt x="417779" y="123304"/>
                </a:lnTo>
                <a:lnTo>
                  <a:pt x="429653" y="110578"/>
                </a:lnTo>
                <a:close/>
              </a:path>
              <a:path w="821054" h="527685" extrusionOk="0">
                <a:moveTo>
                  <a:pt x="455447" y="87642"/>
                </a:moveTo>
                <a:lnTo>
                  <a:pt x="437908" y="60553"/>
                </a:lnTo>
                <a:lnTo>
                  <a:pt x="432650" y="64338"/>
                </a:lnTo>
                <a:lnTo>
                  <a:pt x="422503" y="73012"/>
                </a:lnTo>
                <a:lnTo>
                  <a:pt x="442036" y="98640"/>
                </a:lnTo>
                <a:lnTo>
                  <a:pt x="446392" y="94919"/>
                </a:lnTo>
                <a:lnTo>
                  <a:pt x="451104" y="91363"/>
                </a:lnTo>
                <a:lnTo>
                  <a:pt x="455447" y="87642"/>
                </a:lnTo>
                <a:close/>
              </a:path>
              <a:path w="821054" h="527685" extrusionOk="0">
                <a:moveTo>
                  <a:pt x="484619" y="69507"/>
                </a:moveTo>
                <a:lnTo>
                  <a:pt x="471436" y="39725"/>
                </a:lnTo>
                <a:lnTo>
                  <a:pt x="459854" y="45808"/>
                </a:lnTo>
                <a:lnTo>
                  <a:pt x="454596" y="49580"/>
                </a:lnTo>
                <a:lnTo>
                  <a:pt x="469773" y="77901"/>
                </a:lnTo>
                <a:lnTo>
                  <a:pt x="479552" y="71932"/>
                </a:lnTo>
                <a:lnTo>
                  <a:pt x="484619" y="69507"/>
                </a:lnTo>
                <a:close/>
              </a:path>
              <a:path w="821054" h="527685" extrusionOk="0">
                <a:moveTo>
                  <a:pt x="515683" y="56083"/>
                </a:moveTo>
                <a:lnTo>
                  <a:pt x="507034" y="23698"/>
                </a:lnTo>
                <a:lnTo>
                  <a:pt x="489026" y="31064"/>
                </a:lnTo>
                <a:lnTo>
                  <a:pt x="500037" y="62166"/>
                </a:lnTo>
                <a:lnTo>
                  <a:pt x="505129" y="59766"/>
                </a:lnTo>
                <a:lnTo>
                  <a:pt x="515683" y="56083"/>
                </a:lnTo>
                <a:close/>
              </a:path>
              <a:path w="821054" h="527685" extrusionOk="0">
                <a:moveTo>
                  <a:pt x="548513" y="47688"/>
                </a:moveTo>
                <a:lnTo>
                  <a:pt x="544715" y="14109"/>
                </a:lnTo>
                <a:lnTo>
                  <a:pt x="538302" y="15443"/>
                </a:lnTo>
                <a:lnTo>
                  <a:pt x="532066" y="16383"/>
                </a:lnTo>
                <a:lnTo>
                  <a:pt x="525462" y="18122"/>
                </a:lnTo>
                <a:lnTo>
                  <a:pt x="531825" y="50977"/>
                </a:lnTo>
                <a:lnTo>
                  <a:pt x="542823" y="48412"/>
                </a:lnTo>
                <a:lnTo>
                  <a:pt x="548513" y="47688"/>
                </a:lnTo>
                <a:close/>
              </a:path>
              <a:path w="821054" h="527685" extrusionOk="0">
                <a:moveTo>
                  <a:pt x="557110" y="493585"/>
                </a:moveTo>
                <a:lnTo>
                  <a:pt x="551840" y="493547"/>
                </a:lnTo>
                <a:lnTo>
                  <a:pt x="546201" y="493331"/>
                </a:lnTo>
                <a:lnTo>
                  <a:pt x="540740" y="492734"/>
                </a:lnTo>
                <a:lnTo>
                  <a:pt x="536168" y="526757"/>
                </a:lnTo>
                <a:lnTo>
                  <a:pt x="542175" y="527138"/>
                </a:lnTo>
                <a:lnTo>
                  <a:pt x="548716" y="527278"/>
                </a:lnTo>
                <a:lnTo>
                  <a:pt x="554723" y="527659"/>
                </a:lnTo>
                <a:lnTo>
                  <a:pt x="557110" y="493585"/>
                </a:lnTo>
                <a:close/>
              </a:path>
              <a:path w="821054" h="527685" extrusionOk="0">
                <a:moveTo>
                  <a:pt x="582472" y="10579"/>
                </a:moveTo>
                <a:lnTo>
                  <a:pt x="576300" y="10604"/>
                </a:lnTo>
                <a:lnTo>
                  <a:pt x="563613" y="11442"/>
                </a:lnTo>
                <a:lnTo>
                  <a:pt x="564451" y="45085"/>
                </a:lnTo>
                <a:lnTo>
                  <a:pt x="575335" y="44373"/>
                </a:lnTo>
                <a:lnTo>
                  <a:pt x="580961" y="44577"/>
                </a:lnTo>
                <a:lnTo>
                  <a:pt x="582472" y="10579"/>
                </a:lnTo>
                <a:close/>
              </a:path>
              <a:path w="821054" h="527685" extrusionOk="0">
                <a:moveTo>
                  <a:pt x="592912" y="525322"/>
                </a:moveTo>
                <a:lnTo>
                  <a:pt x="590169" y="491744"/>
                </a:lnTo>
                <a:lnTo>
                  <a:pt x="584517" y="492480"/>
                </a:lnTo>
                <a:lnTo>
                  <a:pt x="573582" y="493166"/>
                </a:lnTo>
                <a:lnTo>
                  <a:pt x="573963" y="527088"/>
                </a:lnTo>
                <a:lnTo>
                  <a:pt x="580339" y="526681"/>
                </a:lnTo>
                <a:lnTo>
                  <a:pt x="586359" y="526110"/>
                </a:lnTo>
                <a:lnTo>
                  <a:pt x="592912" y="525322"/>
                </a:lnTo>
                <a:close/>
              </a:path>
              <a:path w="821054" h="527685" extrusionOk="0">
                <a:moveTo>
                  <a:pt x="630021" y="516470"/>
                </a:moveTo>
                <a:lnTo>
                  <a:pt x="622401" y="484035"/>
                </a:lnTo>
                <a:lnTo>
                  <a:pt x="611695" y="487197"/>
                </a:lnTo>
                <a:lnTo>
                  <a:pt x="606247" y="488492"/>
                </a:lnTo>
                <a:lnTo>
                  <a:pt x="611873" y="521436"/>
                </a:lnTo>
                <a:lnTo>
                  <a:pt x="623862" y="518388"/>
                </a:lnTo>
                <a:lnTo>
                  <a:pt x="630021" y="516470"/>
                </a:lnTo>
                <a:close/>
              </a:path>
              <a:path w="821054" h="527685" extrusionOk="0">
                <a:moveTo>
                  <a:pt x="666737" y="501815"/>
                </a:moveTo>
                <a:lnTo>
                  <a:pt x="654100" y="471144"/>
                </a:lnTo>
                <a:lnTo>
                  <a:pt x="643864" y="476021"/>
                </a:lnTo>
                <a:lnTo>
                  <a:pt x="638378" y="478282"/>
                </a:lnTo>
                <a:lnTo>
                  <a:pt x="648817" y="509854"/>
                </a:lnTo>
                <a:lnTo>
                  <a:pt x="660895" y="504863"/>
                </a:lnTo>
                <a:lnTo>
                  <a:pt x="666737" y="501815"/>
                </a:lnTo>
                <a:close/>
              </a:path>
              <a:path w="821054" h="527685" extrusionOk="0">
                <a:moveTo>
                  <a:pt x="700341" y="481761"/>
                </a:moveTo>
                <a:lnTo>
                  <a:pt x="683374" y="453313"/>
                </a:lnTo>
                <a:lnTo>
                  <a:pt x="678637" y="456907"/>
                </a:lnTo>
                <a:lnTo>
                  <a:pt x="674077" y="460108"/>
                </a:lnTo>
                <a:lnTo>
                  <a:pt x="668794" y="462965"/>
                </a:lnTo>
                <a:lnTo>
                  <a:pt x="683577" y="492340"/>
                </a:lnTo>
                <a:lnTo>
                  <a:pt x="689051" y="489077"/>
                </a:lnTo>
                <a:lnTo>
                  <a:pt x="700341" y="481761"/>
                </a:lnTo>
                <a:close/>
              </a:path>
              <a:path w="821054" h="527685" extrusionOk="0">
                <a:moveTo>
                  <a:pt x="764019" y="95580"/>
                </a:moveTo>
                <a:lnTo>
                  <a:pt x="723315" y="56210"/>
                </a:lnTo>
                <a:lnTo>
                  <a:pt x="674522" y="28016"/>
                </a:lnTo>
                <a:lnTo>
                  <a:pt x="638657" y="16586"/>
                </a:lnTo>
                <a:lnTo>
                  <a:pt x="643153" y="0"/>
                </a:lnTo>
                <a:lnTo>
                  <a:pt x="631367" y="6248"/>
                </a:lnTo>
                <a:lnTo>
                  <a:pt x="620153" y="13004"/>
                </a:lnTo>
                <a:lnTo>
                  <a:pt x="609485" y="20205"/>
                </a:lnTo>
                <a:lnTo>
                  <a:pt x="599363" y="27736"/>
                </a:lnTo>
                <a:lnTo>
                  <a:pt x="606856" y="37109"/>
                </a:lnTo>
                <a:lnTo>
                  <a:pt x="613816" y="46672"/>
                </a:lnTo>
                <a:lnTo>
                  <a:pt x="620090" y="56464"/>
                </a:lnTo>
                <a:lnTo>
                  <a:pt x="625538" y="66509"/>
                </a:lnTo>
                <a:lnTo>
                  <a:pt x="630034" y="49923"/>
                </a:lnTo>
                <a:lnTo>
                  <a:pt x="675779" y="66802"/>
                </a:lnTo>
                <a:lnTo>
                  <a:pt x="716064" y="94627"/>
                </a:lnTo>
                <a:lnTo>
                  <a:pt x="738873" y="118465"/>
                </a:lnTo>
                <a:lnTo>
                  <a:pt x="764019" y="95580"/>
                </a:lnTo>
                <a:close/>
              </a:path>
              <a:path w="821054" h="527685" extrusionOk="0">
                <a:moveTo>
                  <a:pt x="785152" y="127114"/>
                </a:moveTo>
                <a:lnTo>
                  <a:pt x="782027" y="121348"/>
                </a:lnTo>
                <a:lnTo>
                  <a:pt x="778725" y="115989"/>
                </a:lnTo>
                <a:lnTo>
                  <a:pt x="775246" y="111023"/>
                </a:lnTo>
                <a:lnTo>
                  <a:pt x="748372" y="131914"/>
                </a:lnTo>
                <a:lnTo>
                  <a:pt x="751674" y="136321"/>
                </a:lnTo>
                <a:lnTo>
                  <a:pt x="754430" y="140944"/>
                </a:lnTo>
                <a:lnTo>
                  <a:pt x="756996" y="145973"/>
                </a:lnTo>
                <a:lnTo>
                  <a:pt x="785152" y="127114"/>
                </a:lnTo>
                <a:close/>
              </a:path>
              <a:path w="821054" h="527685" extrusionOk="0">
                <a:moveTo>
                  <a:pt x="802093" y="162242"/>
                </a:moveTo>
                <a:lnTo>
                  <a:pt x="794321" y="144449"/>
                </a:lnTo>
                <a:lnTo>
                  <a:pt x="765073" y="160921"/>
                </a:lnTo>
                <a:lnTo>
                  <a:pt x="767651" y="165900"/>
                </a:lnTo>
                <a:lnTo>
                  <a:pt x="771740" y="176314"/>
                </a:lnTo>
                <a:lnTo>
                  <a:pt x="802093" y="162242"/>
                </a:lnTo>
                <a:close/>
              </a:path>
              <a:path w="821054" h="527685" extrusionOk="0">
                <a:moveTo>
                  <a:pt x="812838" y="199809"/>
                </a:moveTo>
                <a:lnTo>
                  <a:pt x="811695" y="193560"/>
                </a:lnTo>
                <a:lnTo>
                  <a:pt x="808139" y="180949"/>
                </a:lnTo>
                <a:lnTo>
                  <a:pt x="777049" y="192468"/>
                </a:lnTo>
                <a:lnTo>
                  <a:pt x="780046" y="203390"/>
                </a:lnTo>
                <a:lnTo>
                  <a:pt x="780999" y="209080"/>
                </a:lnTo>
                <a:lnTo>
                  <a:pt x="812838" y="199809"/>
                </a:lnTo>
                <a:close/>
              </a:path>
              <a:path w="821054" h="527685" extrusionOk="0">
                <a:moveTo>
                  <a:pt x="818146" y="239229"/>
                </a:moveTo>
                <a:lnTo>
                  <a:pt x="817727" y="232333"/>
                </a:lnTo>
                <a:lnTo>
                  <a:pt x="817130" y="225831"/>
                </a:lnTo>
                <a:lnTo>
                  <a:pt x="816165" y="219163"/>
                </a:lnTo>
                <a:lnTo>
                  <a:pt x="783805" y="225399"/>
                </a:lnTo>
                <a:lnTo>
                  <a:pt x="784580" y="231508"/>
                </a:lnTo>
                <a:lnTo>
                  <a:pt x="785177" y="237045"/>
                </a:lnTo>
                <a:lnTo>
                  <a:pt x="785583" y="242976"/>
                </a:lnTo>
                <a:lnTo>
                  <a:pt x="818146" y="239229"/>
                </a:lnTo>
                <a:close/>
              </a:path>
              <a:path w="821054" h="527685" extrusionOk="0">
                <a:moveTo>
                  <a:pt x="818349" y="265811"/>
                </a:moveTo>
                <a:lnTo>
                  <a:pt x="818311" y="259092"/>
                </a:lnTo>
                <a:lnTo>
                  <a:pt x="785583" y="260362"/>
                </a:lnTo>
                <a:lnTo>
                  <a:pt x="785622" y="266128"/>
                </a:lnTo>
                <a:lnTo>
                  <a:pt x="785291" y="271729"/>
                </a:lnTo>
                <a:lnTo>
                  <a:pt x="784771" y="277710"/>
                </a:lnTo>
                <a:lnTo>
                  <a:pt x="817143" y="279146"/>
                </a:lnTo>
                <a:lnTo>
                  <a:pt x="818019" y="272364"/>
                </a:lnTo>
                <a:lnTo>
                  <a:pt x="818349" y="265811"/>
                </a:lnTo>
                <a:close/>
              </a:path>
              <a:path w="821054" h="527685" extrusionOk="0">
                <a:moveTo>
                  <a:pt x="820610" y="342569"/>
                </a:moveTo>
                <a:lnTo>
                  <a:pt x="815936" y="330187"/>
                </a:lnTo>
                <a:lnTo>
                  <a:pt x="810729" y="318516"/>
                </a:lnTo>
                <a:lnTo>
                  <a:pt x="805014" y="307416"/>
                </a:lnTo>
                <a:lnTo>
                  <a:pt x="798804" y="296760"/>
                </a:lnTo>
                <a:lnTo>
                  <a:pt x="789279" y="304723"/>
                </a:lnTo>
                <a:lnTo>
                  <a:pt x="779526" y="312089"/>
                </a:lnTo>
                <a:lnTo>
                  <a:pt x="769607" y="318757"/>
                </a:lnTo>
                <a:lnTo>
                  <a:pt x="759561" y="324612"/>
                </a:lnTo>
                <a:lnTo>
                  <a:pt x="774687" y="329158"/>
                </a:lnTo>
                <a:lnTo>
                  <a:pt x="753478" y="377177"/>
                </a:lnTo>
                <a:lnTo>
                  <a:pt x="722718" y="419392"/>
                </a:lnTo>
                <a:lnTo>
                  <a:pt x="697649" y="443293"/>
                </a:lnTo>
                <a:lnTo>
                  <a:pt x="716470" y="469595"/>
                </a:lnTo>
                <a:lnTo>
                  <a:pt x="745299" y="442099"/>
                </a:lnTo>
                <a:lnTo>
                  <a:pt x="770013" y="410578"/>
                </a:lnTo>
                <a:lnTo>
                  <a:pt x="790270" y="375627"/>
                </a:lnTo>
                <a:lnTo>
                  <a:pt x="805484" y="338023"/>
                </a:lnTo>
                <a:lnTo>
                  <a:pt x="820610" y="342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5" name="Google Shape;835;g2fa75c13599_0_102"/>
          <p:cNvGrpSpPr/>
          <p:nvPr/>
        </p:nvGrpSpPr>
        <p:grpSpPr>
          <a:xfrm>
            <a:off x="6309446" y="4256610"/>
            <a:ext cx="589755" cy="634141"/>
            <a:chOff x="6175252" y="4021835"/>
            <a:chExt cx="742297" cy="774192"/>
          </a:xfrm>
        </p:grpSpPr>
        <p:sp>
          <p:nvSpPr>
            <p:cNvPr id="836" name="Google Shape;836;g2fa75c13599_0_102"/>
            <p:cNvSpPr/>
            <p:nvPr/>
          </p:nvSpPr>
          <p:spPr>
            <a:xfrm>
              <a:off x="6175870" y="4091939"/>
              <a:ext cx="741679" cy="350520"/>
            </a:xfrm>
            <a:custGeom>
              <a:avLst/>
              <a:gdLst/>
              <a:ahLst/>
              <a:cxnLst/>
              <a:rect l="l" t="t" r="r" b="b"/>
              <a:pathLst>
                <a:path w="741679" h="350520" extrusionOk="0">
                  <a:moveTo>
                    <a:pt x="270649" y="0"/>
                  </a:moveTo>
                  <a:lnTo>
                    <a:pt x="33629" y="39624"/>
                  </a:lnTo>
                  <a:lnTo>
                    <a:pt x="89103" y="91440"/>
                  </a:lnTo>
                  <a:lnTo>
                    <a:pt x="56502" y="127355"/>
                  </a:lnTo>
                  <a:lnTo>
                    <a:pt x="30048" y="168402"/>
                  </a:lnTo>
                  <a:lnTo>
                    <a:pt x="10845" y="214033"/>
                  </a:lnTo>
                  <a:lnTo>
                    <a:pt x="0" y="263652"/>
                  </a:lnTo>
                  <a:lnTo>
                    <a:pt x="10744" y="293039"/>
                  </a:lnTo>
                  <a:lnTo>
                    <a:pt x="42392" y="307428"/>
                  </a:lnTo>
                  <a:lnTo>
                    <a:pt x="81940" y="308648"/>
                  </a:lnTo>
                  <a:lnTo>
                    <a:pt x="116408" y="298526"/>
                  </a:lnTo>
                  <a:lnTo>
                    <a:pt x="132803" y="278892"/>
                  </a:lnTo>
                  <a:lnTo>
                    <a:pt x="139052" y="250367"/>
                  </a:lnTo>
                  <a:lnTo>
                    <a:pt x="150025" y="224409"/>
                  </a:lnTo>
                  <a:lnTo>
                    <a:pt x="165417" y="201320"/>
                  </a:lnTo>
                  <a:lnTo>
                    <a:pt x="184912" y="181356"/>
                  </a:lnTo>
                  <a:lnTo>
                    <a:pt x="240385" y="233172"/>
                  </a:lnTo>
                  <a:lnTo>
                    <a:pt x="270649" y="0"/>
                  </a:lnTo>
                  <a:close/>
                </a:path>
                <a:path w="741679" h="350520" extrusionOk="0">
                  <a:moveTo>
                    <a:pt x="741553" y="126492"/>
                  </a:moveTo>
                  <a:lnTo>
                    <a:pt x="671220" y="156972"/>
                  </a:lnTo>
                  <a:lnTo>
                    <a:pt x="648411" y="114020"/>
                  </a:lnTo>
                  <a:lnTo>
                    <a:pt x="618045" y="75057"/>
                  </a:lnTo>
                  <a:lnTo>
                    <a:pt x="580783" y="41249"/>
                  </a:lnTo>
                  <a:lnTo>
                    <a:pt x="537235" y="13716"/>
                  </a:lnTo>
                  <a:lnTo>
                    <a:pt x="504583" y="11671"/>
                  </a:lnTo>
                  <a:lnTo>
                    <a:pt x="478904" y="33909"/>
                  </a:lnTo>
                  <a:lnTo>
                    <a:pt x="463207" y="68148"/>
                  </a:lnTo>
                  <a:lnTo>
                    <a:pt x="460451" y="102095"/>
                  </a:lnTo>
                  <a:lnTo>
                    <a:pt x="473595" y="123444"/>
                  </a:lnTo>
                  <a:lnTo>
                    <a:pt x="498322" y="139979"/>
                  </a:lnTo>
                  <a:lnTo>
                    <a:pt x="519442" y="159639"/>
                  </a:lnTo>
                  <a:lnTo>
                    <a:pt x="536486" y="182168"/>
                  </a:lnTo>
                  <a:lnTo>
                    <a:pt x="548957" y="207264"/>
                  </a:lnTo>
                  <a:lnTo>
                    <a:pt x="476948" y="236220"/>
                  </a:lnTo>
                  <a:lnTo>
                    <a:pt x="691311" y="350520"/>
                  </a:lnTo>
                  <a:lnTo>
                    <a:pt x="741553" y="126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37" name="Google Shape;837;g2fa75c13599_0_10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57185" y="4021835"/>
              <a:ext cx="152399" cy="2164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8" name="Google Shape;838;g2fa75c13599_0_102"/>
            <p:cNvSpPr/>
            <p:nvPr/>
          </p:nvSpPr>
          <p:spPr>
            <a:xfrm>
              <a:off x="6312407" y="4521707"/>
              <a:ext cx="401954" cy="274320"/>
            </a:xfrm>
            <a:custGeom>
              <a:avLst/>
              <a:gdLst/>
              <a:ahLst/>
              <a:cxnLst/>
              <a:rect l="l" t="t" r="r" b="b"/>
              <a:pathLst>
                <a:path w="401954" h="274320" extrusionOk="0">
                  <a:moveTo>
                    <a:pt x="213499" y="0"/>
                  </a:moveTo>
                  <a:lnTo>
                    <a:pt x="0" y="118871"/>
                  </a:lnTo>
                  <a:lnTo>
                    <a:pt x="174828" y="274319"/>
                  </a:lnTo>
                  <a:lnTo>
                    <a:pt x="186601" y="199643"/>
                  </a:lnTo>
                  <a:lnTo>
                    <a:pt x="236242" y="203382"/>
                  </a:lnTo>
                  <a:lnTo>
                    <a:pt x="286200" y="198691"/>
                  </a:lnTo>
                  <a:lnTo>
                    <a:pt x="335530" y="185713"/>
                  </a:lnTo>
                  <a:lnTo>
                    <a:pt x="383286" y="164591"/>
                  </a:lnTo>
                  <a:lnTo>
                    <a:pt x="401788" y="138988"/>
                  </a:lnTo>
                  <a:lnTo>
                    <a:pt x="394954" y="106436"/>
                  </a:lnTo>
                  <a:lnTo>
                    <a:pt x="372145" y="75712"/>
                  </a:lnTo>
                  <a:lnTo>
                    <a:pt x="342720" y="55595"/>
                  </a:lnTo>
                  <a:lnTo>
                    <a:pt x="316039" y="54863"/>
                  </a:lnTo>
                  <a:lnTo>
                    <a:pt x="288746" y="67175"/>
                  </a:lnTo>
                  <a:lnTo>
                    <a:pt x="260350" y="74485"/>
                  </a:lnTo>
                  <a:lnTo>
                    <a:pt x="231639" y="76938"/>
                  </a:lnTo>
                  <a:lnTo>
                    <a:pt x="203403" y="74675"/>
                  </a:lnTo>
                  <a:lnTo>
                    <a:pt x="213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39" name="Google Shape;839;g2fa75c13599_0_10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13213" y="4419599"/>
              <a:ext cx="153924" cy="2164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0" name="Google Shape;840;g2fa75c13599_0_10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75252" y="4419599"/>
              <a:ext cx="153924" cy="2164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1" name="Google Shape;841;g2fa75c13599_0_102"/>
          <p:cNvSpPr/>
          <p:nvPr/>
        </p:nvSpPr>
        <p:spPr>
          <a:xfrm>
            <a:off x="712848" y="1789600"/>
            <a:ext cx="547410" cy="567622"/>
          </a:xfrm>
          <a:custGeom>
            <a:avLst/>
            <a:gdLst/>
            <a:ahLst/>
            <a:cxnLst/>
            <a:rect l="l" t="t" r="r" b="b"/>
            <a:pathLst>
              <a:path w="673735" h="673735" extrusionOk="0">
                <a:moveTo>
                  <a:pt x="341376" y="203200"/>
                </a:moveTo>
                <a:lnTo>
                  <a:pt x="319836" y="172491"/>
                </a:lnTo>
                <a:lnTo>
                  <a:pt x="294233" y="135953"/>
                </a:lnTo>
                <a:lnTo>
                  <a:pt x="292811" y="133032"/>
                </a:lnTo>
                <a:lnTo>
                  <a:pt x="289953" y="130098"/>
                </a:lnTo>
                <a:lnTo>
                  <a:pt x="285673" y="130098"/>
                </a:lnTo>
                <a:lnTo>
                  <a:pt x="284238" y="128638"/>
                </a:lnTo>
                <a:lnTo>
                  <a:pt x="277101" y="128638"/>
                </a:lnTo>
                <a:lnTo>
                  <a:pt x="272808" y="130098"/>
                </a:lnTo>
                <a:lnTo>
                  <a:pt x="269963" y="131572"/>
                </a:lnTo>
                <a:lnTo>
                  <a:pt x="265671" y="135953"/>
                </a:lnTo>
                <a:lnTo>
                  <a:pt x="265671" y="137414"/>
                </a:lnTo>
                <a:lnTo>
                  <a:pt x="264248" y="137414"/>
                </a:lnTo>
                <a:lnTo>
                  <a:pt x="264248" y="140335"/>
                </a:lnTo>
                <a:lnTo>
                  <a:pt x="262813" y="140335"/>
                </a:lnTo>
                <a:lnTo>
                  <a:pt x="262813" y="143256"/>
                </a:lnTo>
                <a:lnTo>
                  <a:pt x="232816" y="172491"/>
                </a:lnTo>
                <a:lnTo>
                  <a:pt x="225679" y="172491"/>
                </a:lnTo>
                <a:lnTo>
                  <a:pt x="189966" y="149110"/>
                </a:lnTo>
                <a:lnTo>
                  <a:pt x="188544" y="141795"/>
                </a:lnTo>
                <a:lnTo>
                  <a:pt x="188544" y="134493"/>
                </a:lnTo>
                <a:lnTo>
                  <a:pt x="209969" y="97942"/>
                </a:lnTo>
                <a:lnTo>
                  <a:pt x="215684" y="95021"/>
                </a:lnTo>
                <a:lnTo>
                  <a:pt x="235673" y="95021"/>
                </a:lnTo>
                <a:lnTo>
                  <a:pt x="237109" y="93560"/>
                </a:lnTo>
                <a:lnTo>
                  <a:pt x="238531" y="93560"/>
                </a:lnTo>
                <a:lnTo>
                  <a:pt x="239966" y="92100"/>
                </a:lnTo>
                <a:lnTo>
                  <a:pt x="241388" y="92100"/>
                </a:lnTo>
                <a:lnTo>
                  <a:pt x="245681" y="87718"/>
                </a:lnTo>
                <a:lnTo>
                  <a:pt x="248526" y="83324"/>
                </a:lnTo>
                <a:lnTo>
                  <a:pt x="248526" y="73088"/>
                </a:lnTo>
                <a:lnTo>
                  <a:pt x="245681" y="67246"/>
                </a:lnTo>
                <a:lnTo>
                  <a:pt x="198539" y="0"/>
                </a:lnTo>
                <a:lnTo>
                  <a:pt x="0" y="146189"/>
                </a:lnTo>
                <a:lnTo>
                  <a:pt x="142836" y="349377"/>
                </a:lnTo>
                <a:lnTo>
                  <a:pt x="208534" y="301129"/>
                </a:lnTo>
                <a:lnTo>
                  <a:pt x="212826" y="298208"/>
                </a:lnTo>
                <a:lnTo>
                  <a:pt x="219964" y="295287"/>
                </a:lnTo>
                <a:lnTo>
                  <a:pt x="225679" y="295287"/>
                </a:lnTo>
                <a:lnTo>
                  <a:pt x="254241" y="318681"/>
                </a:lnTo>
                <a:lnTo>
                  <a:pt x="254241" y="336219"/>
                </a:lnTo>
                <a:lnTo>
                  <a:pt x="255676" y="342061"/>
                </a:lnTo>
                <a:lnTo>
                  <a:pt x="258533" y="346456"/>
                </a:lnTo>
                <a:lnTo>
                  <a:pt x="264248" y="353758"/>
                </a:lnTo>
                <a:lnTo>
                  <a:pt x="272808" y="358140"/>
                </a:lnTo>
                <a:lnTo>
                  <a:pt x="285673" y="358140"/>
                </a:lnTo>
                <a:lnTo>
                  <a:pt x="291388" y="356679"/>
                </a:lnTo>
                <a:lnTo>
                  <a:pt x="295668" y="352298"/>
                </a:lnTo>
                <a:lnTo>
                  <a:pt x="304241" y="347916"/>
                </a:lnTo>
                <a:lnTo>
                  <a:pt x="307098" y="339140"/>
                </a:lnTo>
                <a:lnTo>
                  <a:pt x="307098" y="324523"/>
                </a:lnTo>
                <a:lnTo>
                  <a:pt x="305663" y="318681"/>
                </a:lnTo>
                <a:lnTo>
                  <a:pt x="302806" y="314286"/>
                </a:lnTo>
                <a:lnTo>
                  <a:pt x="298526" y="308444"/>
                </a:lnTo>
                <a:lnTo>
                  <a:pt x="292811" y="304063"/>
                </a:lnTo>
                <a:lnTo>
                  <a:pt x="285673" y="304063"/>
                </a:lnTo>
                <a:lnTo>
                  <a:pt x="274243" y="298208"/>
                </a:lnTo>
                <a:lnTo>
                  <a:pt x="272097" y="295287"/>
                </a:lnTo>
                <a:lnTo>
                  <a:pt x="265671" y="286512"/>
                </a:lnTo>
                <a:lnTo>
                  <a:pt x="264248" y="280670"/>
                </a:lnTo>
                <a:lnTo>
                  <a:pt x="264248" y="274828"/>
                </a:lnTo>
                <a:lnTo>
                  <a:pt x="265023" y="268287"/>
                </a:lnTo>
                <a:lnTo>
                  <a:pt x="267271" y="262026"/>
                </a:lnTo>
                <a:lnTo>
                  <a:pt x="270865" y="256324"/>
                </a:lnTo>
                <a:lnTo>
                  <a:pt x="275666" y="251434"/>
                </a:lnTo>
                <a:lnTo>
                  <a:pt x="341376" y="203200"/>
                </a:lnTo>
                <a:close/>
              </a:path>
              <a:path w="673735" h="673735" extrusionOk="0">
                <a:moveTo>
                  <a:pt x="507492" y="548614"/>
                </a:moveTo>
                <a:lnTo>
                  <a:pt x="480250" y="520674"/>
                </a:lnTo>
                <a:lnTo>
                  <a:pt x="473087" y="520674"/>
                </a:lnTo>
                <a:lnTo>
                  <a:pt x="467347" y="523608"/>
                </a:lnTo>
                <a:lnTo>
                  <a:pt x="461606" y="528027"/>
                </a:lnTo>
                <a:lnTo>
                  <a:pt x="457314" y="532434"/>
                </a:lnTo>
                <a:lnTo>
                  <a:pt x="450138" y="533908"/>
                </a:lnTo>
                <a:lnTo>
                  <a:pt x="442976" y="533908"/>
                </a:lnTo>
                <a:lnTo>
                  <a:pt x="431838" y="531596"/>
                </a:lnTo>
                <a:lnTo>
                  <a:pt x="422719" y="525272"/>
                </a:lnTo>
                <a:lnTo>
                  <a:pt x="417753" y="517728"/>
                </a:lnTo>
                <a:lnTo>
                  <a:pt x="416560" y="515924"/>
                </a:lnTo>
                <a:lnTo>
                  <a:pt x="414299" y="504494"/>
                </a:lnTo>
                <a:lnTo>
                  <a:pt x="414299" y="422148"/>
                </a:lnTo>
                <a:lnTo>
                  <a:pt x="329717" y="422148"/>
                </a:lnTo>
                <a:lnTo>
                  <a:pt x="323989" y="425094"/>
                </a:lnTo>
                <a:lnTo>
                  <a:pt x="319684" y="428028"/>
                </a:lnTo>
                <a:lnTo>
                  <a:pt x="316814" y="433908"/>
                </a:lnTo>
                <a:lnTo>
                  <a:pt x="315391" y="439788"/>
                </a:lnTo>
                <a:lnTo>
                  <a:pt x="315391" y="441261"/>
                </a:lnTo>
                <a:lnTo>
                  <a:pt x="316814" y="441261"/>
                </a:lnTo>
                <a:lnTo>
                  <a:pt x="316814" y="447141"/>
                </a:lnTo>
                <a:lnTo>
                  <a:pt x="318249" y="447141"/>
                </a:lnTo>
                <a:lnTo>
                  <a:pt x="318249" y="450088"/>
                </a:lnTo>
                <a:lnTo>
                  <a:pt x="319684" y="450088"/>
                </a:lnTo>
                <a:lnTo>
                  <a:pt x="319684" y="451561"/>
                </a:lnTo>
                <a:lnTo>
                  <a:pt x="321119" y="451561"/>
                </a:lnTo>
                <a:lnTo>
                  <a:pt x="324878" y="457352"/>
                </a:lnTo>
                <a:lnTo>
                  <a:pt x="327571" y="463689"/>
                </a:lnTo>
                <a:lnTo>
                  <a:pt x="329184" y="470585"/>
                </a:lnTo>
                <a:lnTo>
                  <a:pt x="329717" y="478028"/>
                </a:lnTo>
                <a:lnTo>
                  <a:pt x="326720" y="493344"/>
                </a:lnTo>
                <a:lnTo>
                  <a:pt x="318604" y="505612"/>
                </a:lnTo>
                <a:lnTo>
                  <a:pt x="306730" y="514019"/>
                </a:lnTo>
                <a:lnTo>
                  <a:pt x="292442" y="517728"/>
                </a:lnTo>
                <a:lnTo>
                  <a:pt x="277317" y="514019"/>
                </a:lnTo>
                <a:lnTo>
                  <a:pt x="265023" y="505612"/>
                </a:lnTo>
                <a:lnTo>
                  <a:pt x="256768" y="493344"/>
                </a:lnTo>
                <a:lnTo>
                  <a:pt x="253746" y="478028"/>
                </a:lnTo>
                <a:lnTo>
                  <a:pt x="253758" y="470585"/>
                </a:lnTo>
                <a:lnTo>
                  <a:pt x="255181" y="463321"/>
                </a:lnTo>
                <a:lnTo>
                  <a:pt x="259473" y="457441"/>
                </a:lnTo>
                <a:lnTo>
                  <a:pt x="262343" y="454494"/>
                </a:lnTo>
                <a:lnTo>
                  <a:pt x="262343" y="453034"/>
                </a:lnTo>
                <a:lnTo>
                  <a:pt x="263779" y="451561"/>
                </a:lnTo>
                <a:lnTo>
                  <a:pt x="263779" y="450088"/>
                </a:lnTo>
                <a:lnTo>
                  <a:pt x="265214" y="450088"/>
                </a:lnTo>
                <a:lnTo>
                  <a:pt x="265214" y="447141"/>
                </a:lnTo>
                <a:lnTo>
                  <a:pt x="266649" y="447141"/>
                </a:lnTo>
                <a:lnTo>
                  <a:pt x="266649" y="444207"/>
                </a:lnTo>
                <a:lnTo>
                  <a:pt x="249440" y="422148"/>
                </a:lnTo>
                <a:lnTo>
                  <a:pt x="169164" y="422148"/>
                </a:lnTo>
                <a:lnTo>
                  <a:pt x="169164" y="673608"/>
                </a:lnTo>
                <a:lnTo>
                  <a:pt x="414299" y="673608"/>
                </a:lnTo>
                <a:lnTo>
                  <a:pt x="414299" y="591261"/>
                </a:lnTo>
                <a:lnTo>
                  <a:pt x="415302" y="583844"/>
                </a:lnTo>
                <a:lnTo>
                  <a:pt x="437235" y="561848"/>
                </a:lnTo>
                <a:lnTo>
                  <a:pt x="450138" y="561848"/>
                </a:lnTo>
                <a:lnTo>
                  <a:pt x="457314" y="564794"/>
                </a:lnTo>
                <a:lnTo>
                  <a:pt x="461606" y="569201"/>
                </a:lnTo>
                <a:lnTo>
                  <a:pt x="467398" y="573646"/>
                </a:lnTo>
                <a:lnTo>
                  <a:pt x="473087" y="576554"/>
                </a:lnTo>
                <a:lnTo>
                  <a:pt x="480250" y="576554"/>
                </a:lnTo>
                <a:lnTo>
                  <a:pt x="491159" y="573646"/>
                </a:lnTo>
                <a:lnTo>
                  <a:pt x="499783" y="567550"/>
                </a:lnTo>
                <a:lnTo>
                  <a:pt x="503555" y="561848"/>
                </a:lnTo>
                <a:lnTo>
                  <a:pt x="505447" y="558977"/>
                </a:lnTo>
                <a:lnTo>
                  <a:pt x="507492" y="548614"/>
                </a:lnTo>
                <a:close/>
              </a:path>
              <a:path w="673735" h="673735" extrusionOk="0">
                <a:moveTo>
                  <a:pt x="673608" y="421843"/>
                </a:moveTo>
                <a:lnTo>
                  <a:pt x="591273" y="421843"/>
                </a:lnTo>
                <a:lnTo>
                  <a:pt x="580059" y="419519"/>
                </a:lnTo>
                <a:lnTo>
                  <a:pt x="570877" y="413194"/>
                </a:lnTo>
                <a:lnTo>
                  <a:pt x="564667" y="403834"/>
                </a:lnTo>
                <a:lnTo>
                  <a:pt x="562394" y="392391"/>
                </a:lnTo>
                <a:lnTo>
                  <a:pt x="562394" y="386499"/>
                </a:lnTo>
                <a:lnTo>
                  <a:pt x="563841" y="386499"/>
                </a:lnTo>
                <a:lnTo>
                  <a:pt x="563841" y="380619"/>
                </a:lnTo>
                <a:lnTo>
                  <a:pt x="565277" y="380619"/>
                </a:lnTo>
                <a:lnTo>
                  <a:pt x="565277" y="377672"/>
                </a:lnTo>
                <a:lnTo>
                  <a:pt x="566724" y="377672"/>
                </a:lnTo>
                <a:lnTo>
                  <a:pt x="566724" y="376199"/>
                </a:lnTo>
                <a:lnTo>
                  <a:pt x="569620" y="373253"/>
                </a:lnTo>
                <a:lnTo>
                  <a:pt x="569620" y="371779"/>
                </a:lnTo>
                <a:lnTo>
                  <a:pt x="571055" y="371779"/>
                </a:lnTo>
                <a:lnTo>
                  <a:pt x="571055" y="370306"/>
                </a:lnTo>
                <a:lnTo>
                  <a:pt x="573951" y="367360"/>
                </a:lnTo>
                <a:lnTo>
                  <a:pt x="573951" y="364413"/>
                </a:lnTo>
                <a:lnTo>
                  <a:pt x="575386" y="362940"/>
                </a:lnTo>
                <a:lnTo>
                  <a:pt x="575386" y="358533"/>
                </a:lnTo>
                <a:lnTo>
                  <a:pt x="576834" y="357060"/>
                </a:lnTo>
                <a:lnTo>
                  <a:pt x="576834" y="354114"/>
                </a:lnTo>
                <a:lnTo>
                  <a:pt x="574573" y="343535"/>
                </a:lnTo>
                <a:lnTo>
                  <a:pt x="568528" y="334606"/>
                </a:lnTo>
                <a:lnTo>
                  <a:pt x="559777" y="328434"/>
                </a:lnTo>
                <a:lnTo>
                  <a:pt x="549402" y="326136"/>
                </a:lnTo>
                <a:lnTo>
                  <a:pt x="543623" y="326136"/>
                </a:lnTo>
                <a:lnTo>
                  <a:pt x="537845" y="329082"/>
                </a:lnTo>
                <a:lnTo>
                  <a:pt x="533514" y="332028"/>
                </a:lnTo>
                <a:lnTo>
                  <a:pt x="526288" y="336448"/>
                </a:lnTo>
                <a:lnTo>
                  <a:pt x="521957" y="345274"/>
                </a:lnTo>
                <a:lnTo>
                  <a:pt x="521957" y="361467"/>
                </a:lnTo>
                <a:lnTo>
                  <a:pt x="524840" y="367360"/>
                </a:lnTo>
                <a:lnTo>
                  <a:pt x="529170" y="371779"/>
                </a:lnTo>
                <a:lnTo>
                  <a:pt x="529170" y="373253"/>
                </a:lnTo>
                <a:lnTo>
                  <a:pt x="530618" y="374726"/>
                </a:lnTo>
                <a:lnTo>
                  <a:pt x="530618" y="376199"/>
                </a:lnTo>
                <a:lnTo>
                  <a:pt x="532066" y="377672"/>
                </a:lnTo>
                <a:lnTo>
                  <a:pt x="532066" y="379145"/>
                </a:lnTo>
                <a:lnTo>
                  <a:pt x="533514" y="379145"/>
                </a:lnTo>
                <a:lnTo>
                  <a:pt x="533514" y="382079"/>
                </a:lnTo>
                <a:lnTo>
                  <a:pt x="534949" y="383552"/>
                </a:lnTo>
                <a:lnTo>
                  <a:pt x="534949" y="389445"/>
                </a:lnTo>
                <a:lnTo>
                  <a:pt x="536397" y="390918"/>
                </a:lnTo>
                <a:lnTo>
                  <a:pt x="536397" y="392391"/>
                </a:lnTo>
                <a:lnTo>
                  <a:pt x="534949" y="395338"/>
                </a:lnTo>
                <a:lnTo>
                  <a:pt x="534949" y="401231"/>
                </a:lnTo>
                <a:lnTo>
                  <a:pt x="533514" y="402704"/>
                </a:lnTo>
                <a:lnTo>
                  <a:pt x="533514" y="404164"/>
                </a:lnTo>
                <a:lnTo>
                  <a:pt x="532066" y="405638"/>
                </a:lnTo>
                <a:lnTo>
                  <a:pt x="532066" y="407111"/>
                </a:lnTo>
                <a:lnTo>
                  <a:pt x="530618" y="408584"/>
                </a:lnTo>
                <a:lnTo>
                  <a:pt x="530618" y="410057"/>
                </a:lnTo>
                <a:lnTo>
                  <a:pt x="529170" y="411530"/>
                </a:lnTo>
                <a:lnTo>
                  <a:pt x="527735" y="411530"/>
                </a:lnTo>
                <a:lnTo>
                  <a:pt x="527735" y="413004"/>
                </a:lnTo>
                <a:lnTo>
                  <a:pt x="524840" y="415950"/>
                </a:lnTo>
                <a:lnTo>
                  <a:pt x="521957" y="417423"/>
                </a:lnTo>
                <a:lnTo>
                  <a:pt x="520509" y="418896"/>
                </a:lnTo>
                <a:lnTo>
                  <a:pt x="517626" y="418896"/>
                </a:lnTo>
                <a:lnTo>
                  <a:pt x="517626" y="420370"/>
                </a:lnTo>
                <a:lnTo>
                  <a:pt x="513283" y="420370"/>
                </a:lnTo>
                <a:lnTo>
                  <a:pt x="511848" y="421843"/>
                </a:lnTo>
                <a:lnTo>
                  <a:pt x="425196" y="421843"/>
                </a:lnTo>
                <a:lnTo>
                  <a:pt x="425196" y="504291"/>
                </a:lnTo>
                <a:lnTo>
                  <a:pt x="426681" y="511632"/>
                </a:lnTo>
                <a:lnTo>
                  <a:pt x="430606" y="517728"/>
                </a:lnTo>
                <a:lnTo>
                  <a:pt x="436156" y="521893"/>
                </a:lnTo>
                <a:lnTo>
                  <a:pt x="442518" y="523430"/>
                </a:lnTo>
                <a:lnTo>
                  <a:pt x="446849" y="523430"/>
                </a:lnTo>
                <a:lnTo>
                  <a:pt x="451180" y="521957"/>
                </a:lnTo>
                <a:lnTo>
                  <a:pt x="454075" y="519010"/>
                </a:lnTo>
                <a:lnTo>
                  <a:pt x="459765" y="514921"/>
                </a:lnTo>
                <a:lnTo>
                  <a:pt x="465988" y="511657"/>
                </a:lnTo>
                <a:lnTo>
                  <a:pt x="472757" y="509498"/>
                </a:lnTo>
                <a:lnTo>
                  <a:pt x="480072" y="508711"/>
                </a:lnTo>
                <a:lnTo>
                  <a:pt x="495300" y="511822"/>
                </a:lnTo>
                <a:lnTo>
                  <a:pt x="507695" y="520306"/>
                </a:lnTo>
                <a:lnTo>
                  <a:pt x="516013" y="532942"/>
                </a:lnTo>
                <a:lnTo>
                  <a:pt x="519061" y="548462"/>
                </a:lnTo>
                <a:lnTo>
                  <a:pt x="516013" y="563143"/>
                </a:lnTo>
                <a:lnTo>
                  <a:pt x="507695" y="575335"/>
                </a:lnTo>
                <a:lnTo>
                  <a:pt x="495300" y="583666"/>
                </a:lnTo>
                <a:lnTo>
                  <a:pt x="480072" y="586740"/>
                </a:lnTo>
                <a:lnTo>
                  <a:pt x="472846" y="586740"/>
                </a:lnTo>
                <a:lnTo>
                  <a:pt x="471411" y="585266"/>
                </a:lnTo>
                <a:lnTo>
                  <a:pt x="468515" y="585266"/>
                </a:lnTo>
                <a:lnTo>
                  <a:pt x="465632" y="583793"/>
                </a:lnTo>
                <a:lnTo>
                  <a:pt x="464185" y="583793"/>
                </a:lnTo>
                <a:lnTo>
                  <a:pt x="462737" y="582320"/>
                </a:lnTo>
                <a:lnTo>
                  <a:pt x="461302" y="582320"/>
                </a:lnTo>
                <a:lnTo>
                  <a:pt x="459854" y="580847"/>
                </a:lnTo>
                <a:lnTo>
                  <a:pt x="458406" y="580847"/>
                </a:lnTo>
                <a:lnTo>
                  <a:pt x="458406" y="579374"/>
                </a:lnTo>
                <a:lnTo>
                  <a:pt x="456958" y="579374"/>
                </a:lnTo>
                <a:lnTo>
                  <a:pt x="455510" y="577900"/>
                </a:lnTo>
                <a:lnTo>
                  <a:pt x="454075" y="576440"/>
                </a:lnTo>
                <a:lnTo>
                  <a:pt x="454075" y="577900"/>
                </a:lnTo>
                <a:lnTo>
                  <a:pt x="451180" y="574967"/>
                </a:lnTo>
                <a:lnTo>
                  <a:pt x="446849" y="573493"/>
                </a:lnTo>
                <a:lnTo>
                  <a:pt x="436740" y="573493"/>
                </a:lnTo>
                <a:lnTo>
                  <a:pt x="430961" y="576440"/>
                </a:lnTo>
                <a:lnTo>
                  <a:pt x="428078" y="580847"/>
                </a:lnTo>
                <a:lnTo>
                  <a:pt x="428078" y="582320"/>
                </a:lnTo>
                <a:lnTo>
                  <a:pt x="426631" y="582320"/>
                </a:lnTo>
                <a:lnTo>
                  <a:pt x="426631" y="585266"/>
                </a:lnTo>
                <a:lnTo>
                  <a:pt x="425196" y="586740"/>
                </a:lnTo>
                <a:lnTo>
                  <a:pt x="425196" y="673608"/>
                </a:lnTo>
                <a:lnTo>
                  <a:pt x="673608" y="673608"/>
                </a:lnTo>
                <a:lnTo>
                  <a:pt x="673608" y="586740"/>
                </a:lnTo>
                <a:lnTo>
                  <a:pt x="673608" y="508711"/>
                </a:lnTo>
                <a:lnTo>
                  <a:pt x="673608" y="421843"/>
                </a:lnTo>
                <a:close/>
              </a:path>
              <a:path w="673735" h="673735" extrusionOk="0">
                <a:moveTo>
                  <a:pt x="673608" y="158496"/>
                </a:moveTo>
                <a:lnTo>
                  <a:pt x="425856" y="158496"/>
                </a:lnTo>
                <a:lnTo>
                  <a:pt x="425856" y="240842"/>
                </a:lnTo>
                <a:lnTo>
                  <a:pt x="423583" y="252272"/>
                </a:lnTo>
                <a:lnTo>
                  <a:pt x="417385" y="261620"/>
                </a:lnTo>
                <a:lnTo>
                  <a:pt x="408228" y="267944"/>
                </a:lnTo>
                <a:lnTo>
                  <a:pt x="397052" y="270256"/>
                </a:lnTo>
                <a:lnTo>
                  <a:pt x="389851" y="270256"/>
                </a:lnTo>
                <a:lnTo>
                  <a:pt x="389851" y="268782"/>
                </a:lnTo>
                <a:lnTo>
                  <a:pt x="385521" y="268782"/>
                </a:lnTo>
                <a:lnTo>
                  <a:pt x="385521" y="267309"/>
                </a:lnTo>
                <a:lnTo>
                  <a:pt x="384086" y="267309"/>
                </a:lnTo>
                <a:lnTo>
                  <a:pt x="382638" y="265849"/>
                </a:lnTo>
                <a:lnTo>
                  <a:pt x="381203" y="265849"/>
                </a:lnTo>
                <a:lnTo>
                  <a:pt x="379768" y="264375"/>
                </a:lnTo>
                <a:lnTo>
                  <a:pt x="378320" y="264375"/>
                </a:lnTo>
                <a:lnTo>
                  <a:pt x="378320" y="262902"/>
                </a:lnTo>
                <a:lnTo>
                  <a:pt x="376885" y="262902"/>
                </a:lnTo>
                <a:lnTo>
                  <a:pt x="372567" y="258495"/>
                </a:lnTo>
                <a:lnTo>
                  <a:pt x="366801" y="257022"/>
                </a:lnTo>
                <a:lnTo>
                  <a:pt x="359600" y="257022"/>
                </a:lnTo>
                <a:lnTo>
                  <a:pt x="349250" y="259092"/>
                </a:lnTo>
                <a:lnTo>
                  <a:pt x="340512" y="264744"/>
                </a:lnTo>
                <a:lnTo>
                  <a:pt x="334479" y="273151"/>
                </a:lnTo>
                <a:lnTo>
                  <a:pt x="332232" y="283489"/>
                </a:lnTo>
                <a:lnTo>
                  <a:pt x="334479" y="294690"/>
                </a:lnTo>
                <a:lnTo>
                  <a:pt x="340512" y="303530"/>
                </a:lnTo>
                <a:lnTo>
                  <a:pt x="349250" y="309346"/>
                </a:lnTo>
                <a:lnTo>
                  <a:pt x="359600" y="311429"/>
                </a:lnTo>
                <a:lnTo>
                  <a:pt x="366801" y="311429"/>
                </a:lnTo>
                <a:lnTo>
                  <a:pt x="372567" y="309956"/>
                </a:lnTo>
                <a:lnTo>
                  <a:pt x="378320" y="305549"/>
                </a:lnTo>
                <a:lnTo>
                  <a:pt x="378320" y="304076"/>
                </a:lnTo>
                <a:lnTo>
                  <a:pt x="379768" y="304076"/>
                </a:lnTo>
                <a:lnTo>
                  <a:pt x="379768" y="302602"/>
                </a:lnTo>
                <a:lnTo>
                  <a:pt x="381203" y="302602"/>
                </a:lnTo>
                <a:lnTo>
                  <a:pt x="382638" y="301142"/>
                </a:lnTo>
                <a:lnTo>
                  <a:pt x="384086" y="301142"/>
                </a:lnTo>
                <a:lnTo>
                  <a:pt x="385521" y="299669"/>
                </a:lnTo>
                <a:lnTo>
                  <a:pt x="388404" y="299669"/>
                </a:lnTo>
                <a:lnTo>
                  <a:pt x="391287" y="298196"/>
                </a:lnTo>
                <a:lnTo>
                  <a:pt x="397052" y="298196"/>
                </a:lnTo>
                <a:lnTo>
                  <a:pt x="408228" y="300520"/>
                </a:lnTo>
                <a:lnTo>
                  <a:pt x="417385" y="306844"/>
                </a:lnTo>
                <a:lnTo>
                  <a:pt x="423583" y="316191"/>
                </a:lnTo>
                <a:lnTo>
                  <a:pt x="425856" y="327609"/>
                </a:lnTo>
                <a:lnTo>
                  <a:pt x="425856" y="409956"/>
                </a:lnTo>
                <a:lnTo>
                  <a:pt x="512279" y="409956"/>
                </a:lnTo>
                <a:lnTo>
                  <a:pt x="513715" y="408482"/>
                </a:lnTo>
                <a:lnTo>
                  <a:pt x="516597" y="408482"/>
                </a:lnTo>
                <a:lnTo>
                  <a:pt x="516597" y="407009"/>
                </a:lnTo>
                <a:lnTo>
                  <a:pt x="518045" y="407009"/>
                </a:lnTo>
                <a:lnTo>
                  <a:pt x="520928" y="404075"/>
                </a:lnTo>
                <a:lnTo>
                  <a:pt x="520928" y="402602"/>
                </a:lnTo>
                <a:lnTo>
                  <a:pt x="522363" y="402602"/>
                </a:lnTo>
                <a:lnTo>
                  <a:pt x="522363" y="401129"/>
                </a:lnTo>
                <a:lnTo>
                  <a:pt x="523798" y="399656"/>
                </a:lnTo>
                <a:lnTo>
                  <a:pt x="523798" y="396722"/>
                </a:lnTo>
                <a:lnTo>
                  <a:pt x="525246" y="396722"/>
                </a:lnTo>
                <a:lnTo>
                  <a:pt x="525246" y="387896"/>
                </a:lnTo>
                <a:lnTo>
                  <a:pt x="523798" y="383489"/>
                </a:lnTo>
                <a:lnTo>
                  <a:pt x="520928" y="380542"/>
                </a:lnTo>
                <a:lnTo>
                  <a:pt x="516915" y="374764"/>
                </a:lnTo>
                <a:lnTo>
                  <a:pt x="513715" y="368414"/>
                </a:lnTo>
                <a:lnTo>
                  <a:pt x="511606" y="361530"/>
                </a:lnTo>
                <a:lnTo>
                  <a:pt x="510844" y="354076"/>
                </a:lnTo>
                <a:lnTo>
                  <a:pt x="512864" y="341718"/>
                </a:lnTo>
                <a:lnTo>
                  <a:pt x="518401" y="331292"/>
                </a:lnTo>
                <a:lnTo>
                  <a:pt x="526630" y="323062"/>
                </a:lnTo>
                <a:lnTo>
                  <a:pt x="536765" y="317309"/>
                </a:lnTo>
                <a:lnTo>
                  <a:pt x="541083" y="315836"/>
                </a:lnTo>
                <a:lnTo>
                  <a:pt x="549732" y="315836"/>
                </a:lnTo>
                <a:lnTo>
                  <a:pt x="564083" y="318719"/>
                </a:lnTo>
                <a:lnTo>
                  <a:pt x="576021" y="326694"/>
                </a:lnTo>
                <a:lnTo>
                  <a:pt x="584161" y="338797"/>
                </a:lnTo>
                <a:lnTo>
                  <a:pt x="587184" y="354076"/>
                </a:lnTo>
                <a:lnTo>
                  <a:pt x="587184" y="362902"/>
                </a:lnTo>
                <a:lnTo>
                  <a:pt x="585736" y="364375"/>
                </a:lnTo>
                <a:lnTo>
                  <a:pt x="585736" y="368782"/>
                </a:lnTo>
                <a:lnTo>
                  <a:pt x="584301" y="368782"/>
                </a:lnTo>
                <a:lnTo>
                  <a:pt x="584301" y="371716"/>
                </a:lnTo>
                <a:lnTo>
                  <a:pt x="581418" y="374662"/>
                </a:lnTo>
                <a:lnTo>
                  <a:pt x="581418" y="376135"/>
                </a:lnTo>
                <a:lnTo>
                  <a:pt x="579983" y="379069"/>
                </a:lnTo>
                <a:lnTo>
                  <a:pt x="575652" y="383489"/>
                </a:lnTo>
                <a:lnTo>
                  <a:pt x="575652" y="384962"/>
                </a:lnTo>
                <a:lnTo>
                  <a:pt x="574217" y="384962"/>
                </a:lnTo>
                <a:lnTo>
                  <a:pt x="574217" y="402602"/>
                </a:lnTo>
                <a:lnTo>
                  <a:pt x="581418" y="409956"/>
                </a:lnTo>
                <a:lnTo>
                  <a:pt x="673608" y="409956"/>
                </a:lnTo>
                <a:lnTo>
                  <a:pt x="673608" y="315836"/>
                </a:lnTo>
                <a:lnTo>
                  <a:pt x="673608" y="298196"/>
                </a:lnTo>
                <a:lnTo>
                  <a:pt x="673608" y="270256"/>
                </a:lnTo>
                <a:lnTo>
                  <a:pt x="673608" y="158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2" name="Google Shape;842;g2fa75c13599_0_102"/>
          <p:cNvGrpSpPr/>
          <p:nvPr/>
        </p:nvGrpSpPr>
        <p:grpSpPr>
          <a:xfrm>
            <a:off x="3497085" y="1829563"/>
            <a:ext cx="547378" cy="527651"/>
            <a:chOff x="3360242" y="1719072"/>
            <a:chExt cx="707389" cy="678738"/>
          </a:xfrm>
        </p:grpSpPr>
        <p:sp>
          <p:nvSpPr>
            <p:cNvPr id="843" name="Google Shape;843;g2fa75c13599_0_102"/>
            <p:cNvSpPr/>
            <p:nvPr/>
          </p:nvSpPr>
          <p:spPr>
            <a:xfrm>
              <a:off x="3360242" y="1803450"/>
              <a:ext cx="707389" cy="594360"/>
            </a:xfrm>
            <a:custGeom>
              <a:avLst/>
              <a:gdLst/>
              <a:ahLst/>
              <a:cxnLst/>
              <a:rect l="l" t="t" r="r" b="b"/>
              <a:pathLst>
                <a:path w="707389" h="594360" extrusionOk="0">
                  <a:moveTo>
                    <a:pt x="612813" y="255993"/>
                  </a:moveTo>
                  <a:lnTo>
                    <a:pt x="609866" y="253263"/>
                  </a:lnTo>
                  <a:lnTo>
                    <a:pt x="520065" y="253263"/>
                  </a:lnTo>
                  <a:lnTo>
                    <a:pt x="511225" y="226060"/>
                  </a:lnTo>
                  <a:lnTo>
                    <a:pt x="509752" y="223342"/>
                  </a:lnTo>
                  <a:lnTo>
                    <a:pt x="506818" y="221983"/>
                  </a:lnTo>
                  <a:lnTo>
                    <a:pt x="502399" y="221983"/>
                  </a:lnTo>
                  <a:lnTo>
                    <a:pt x="499452" y="223342"/>
                  </a:lnTo>
                  <a:lnTo>
                    <a:pt x="497979" y="226060"/>
                  </a:lnTo>
                  <a:lnTo>
                    <a:pt x="484733" y="268236"/>
                  </a:lnTo>
                  <a:lnTo>
                    <a:pt x="480314" y="262788"/>
                  </a:lnTo>
                  <a:lnTo>
                    <a:pt x="477367" y="260070"/>
                  </a:lnTo>
                  <a:lnTo>
                    <a:pt x="453809" y="260070"/>
                  </a:lnTo>
                  <a:lnTo>
                    <a:pt x="450862" y="261429"/>
                  </a:lnTo>
                  <a:lnTo>
                    <a:pt x="450862" y="264147"/>
                  </a:lnTo>
                  <a:lnTo>
                    <a:pt x="443509" y="295440"/>
                  </a:lnTo>
                  <a:lnTo>
                    <a:pt x="428790" y="177088"/>
                  </a:lnTo>
                  <a:lnTo>
                    <a:pt x="428790" y="174371"/>
                  </a:lnTo>
                  <a:lnTo>
                    <a:pt x="425843" y="171653"/>
                  </a:lnTo>
                  <a:lnTo>
                    <a:pt x="419950" y="171653"/>
                  </a:lnTo>
                  <a:lnTo>
                    <a:pt x="417004" y="173012"/>
                  </a:lnTo>
                  <a:lnTo>
                    <a:pt x="417004" y="175729"/>
                  </a:lnTo>
                  <a:lnTo>
                    <a:pt x="399338" y="251904"/>
                  </a:lnTo>
                  <a:lnTo>
                    <a:pt x="394919" y="238302"/>
                  </a:lnTo>
                  <a:lnTo>
                    <a:pt x="394919" y="235585"/>
                  </a:lnTo>
                  <a:lnTo>
                    <a:pt x="391972" y="234226"/>
                  </a:lnTo>
                  <a:lnTo>
                    <a:pt x="390512" y="234226"/>
                  </a:lnTo>
                  <a:lnTo>
                    <a:pt x="387565" y="232867"/>
                  </a:lnTo>
                  <a:lnTo>
                    <a:pt x="384619" y="234226"/>
                  </a:lnTo>
                  <a:lnTo>
                    <a:pt x="383146" y="236943"/>
                  </a:lnTo>
                  <a:lnTo>
                    <a:pt x="368427" y="257352"/>
                  </a:lnTo>
                  <a:lnTo>
                    <a:pt x="261073" y="257352"/>
                  </a:lnTo>
                  <a:lnTo>
                    <a:pt x="249034" y="217703"/>
                  </a:lnTo>
                  <a:lnTo>
                    <a:pt x="248754" y="209740"/>
                  </a:lnTo>
                  <a:lnTo>
                    <a:pt x="259232" y="160350"/>
                  </a:lnTo>
                  <a:lnTo>
                    <a:pt x="286359" y="123088"/>
                  </a:lnTo>
                  <a:lnTo>
                    <a:pt x="323672" y="98844"/>
                  </a:lnTo>
                  <a:lnTo>
                    <a:pt x="364680" y="88531"/>
                  </a:lnTo>
                  <a:lnTo>
                    <a:pt x="381838" y="59753"/>
                  </a:lnTo>
                  <a:lnTo>
                    <a:pt x="396240" y="34048"/>
                  </a:lnTo>
                  <a:lnTo>
                    <a:pt x="405142" y="13449"/>
                  </a:lnTo>
                  <a:lnTo>
                    <a:pt x="405777" y="0"/>
                  </a:lnTo>
                  <a:lnTo>
                    <a:pt x="378536" y="5905"/>
                  </a:lnTo>
                  <a:lnTo>
                    <a:pt x="350723" y="26784"/>
                  </a:lnTo>
                  <a:lnTo>
                    <a:pt x="319570" y="55156"/>
                  </a:lnTo>
                  <a:lnTo>
                    <a:pt x="282295" y="83540"/>
                  </a:lnTo>
                  <a:lnTo>
                    <a:pt x="236131" y="104419"/>
                  </a:lnTo>
                  <a:lnTo>
                    <a:pt x="178308" y="110324"/>
                  </a:lnTo>
                  <a:lnTo>
                    <a:pt x="140589" y="118859"/>
                  </a:lnTo>
                  <a:lnTo>
                    <a:pt x="104406" y="144881"/>
                  </a:lnTo>
                  <a:lnTo>
                    <a:pt x="71285" y="182905"/>
                  </a:lnTo>
                  <a:lnTo>
                    <a:pt x="42748" y="227444"/>
                  </a:lnTo>
                  <a:lnTo>
                    <a:pt x="20332" y="273011"/>
                  </a:lnTo>
                  <a:lnTo>
                    <a:pt x="5575" y="314096"/>
                  </a:lnTo>
                  <a:lnTo>
                    <a:pt x="0" y="345236"/>
                  </a:lnTo>
                  <a:lnTo>
                    <a:pt x="5130" y="360921"/>
                  </a:lnTo>
                  <a:lnTo>
                    <a:pt x="33413" y="352234"/>
                  </a:lnTo>
                  <a:lnTo>
                    <a:pt x="61887" y="317271"/>
                  </a:lnTo>
                  <a:lnTo>
                    <a:pt x="87985" y="274523"/>
                  </a:lnTo>
                  <a:lnTo>
                    <a:pt x="109067" y="242493"/>
                  </a:lnTo>
                  <a:lnTo>
                    <a:pt x="122542" y="239699"/>
                  </a:lnTo>
                  <a:lnTo>
                    <a:pt x="125844" y="265887"/>
                  </a:lnTo>
                  <a:lnTo>
                    <a:pt x="125069" y="315137"/>
                  </a:lnTo>
                  <a:lnTo>
                    <a:pt x="121158" y="378498"/>
                  </a:lnTo>
                  <a:lnTo>
                    <a:pt x="115062" y="447001"/>
                  </a:lnTo>
                  <a:lnTo>
                    <a:pt x="107734" y="511695"/>
                  </a:lnTo>
                  <a:lnTo>
                    <a:pt x="100139" y="563613"/>
                  </a:lnTo>
                  <a:lnTo>
                    <a:pt x="93192" y="593813"/>
                  </a:lnTo>
                  <a:lnTo>
                    <a:pt x="139166" y="551992"/>
                  </a:lnTo>
                  <a:lnTo>
                    <a:pt x="170065" y="498208"/>
                  </a:lnTo>
                  <a:lnTo>
                    <a:pt x="189141" y="444360"/>
                  </a:lnTo>
                  <a:lnTo>
                    <a:pt x="199605" y="402348"/>
                  </a:lnTo>
                  <a:lnTo>
                    <a:pt x="204724" y="384073"/>
                  </a:lnTo>
                  <a:lnTo>
                    <a:pt x="222681" y="377342"/>
                  </a:lnTo>
                  <a:lnTo>
                    <a:pt x="235000" y="378282"/>
                  </a:lnTo>
                  <a:lnTo>
                    <a:pt x="245389" y="384835"/>
                  </a:lnTo>
                  <a:lnTo>
                    <a:pt x="257556" y="394970"/>
                  </a:lnTo>
                  <a:lnTo>
                    <a:pt x="273342" y="425526"/>
                  </a:lnTo>
                  <a:lnTo>
                    <a:pt x="281647" y="471119"/>
                  </a:lnTo>
                  <a:lnTo>
                    <a:pt x="287350" y="519010"/>
                  </a:lnTo>
                  <a:lnTo>
                    <a:pt x="295313" y="556437"/>
                  </a:lnTo>
                  <a:lnTo>
                    <a:pt x="310388" y="570661"/>
                  </a:lnTo>
                  <a:lnTo>
                    <a:pt x="336486" y="512826"/>
                  </a:lnTo>
                  <a:lnTo>
                    <a:pt x="348361" y="462305"/>
                  </a:lnTo>
                  <a:lnTo>
                    <a:pt x="349377" y="417283"/>
                  </a:lnTo>
                  <a:lnTo>
                    <a:pt x="342938" y="375932"/>
                  </a:lnTo>
                  <a:lnTo>
                    <a:pt x="332397" y="336397"/>
                  </a:lnTo>
                  <a:lnTo>
                    <a:pt x="318274" y="325602"/>
                  </a:lnTo>
                  <a:lnTo>
                    <a:pt x="303060" y="313410"/>
                  </a:lnTo>
                  <a:lnTo>
                    <a:pt x="287832" y="299440"/>
                  </a:lnTo>
                  <a:lnTo>
                    <a:pt x="273697" y="283286"/>
                  </a:lnTo>
                  <a:lnTo>
                    <a:pt x="267030" y="269595"/>
                  </a:lnTo>
                  <a:lnTo>
                    <a:pt x="374307" y="269595"/>
                  </a:lnTo>
                  <a:lnTo>
                    <a:pt x="377253" y="268236"/>
                  </a:lnTo>
                  <a:lnTo>
                    <a:pt x="377253" y="266877"/>
                  </a:lnTo>
                  <a:lnTo>
                    <a:pt x="386092" y="254635"/>
                  </a:lnTo>
                  <a:lnTo>
                    <a:pt x="393446" y="280479"/>
                  </a:lnTo>
                  <a:lnTo>
                    <a:pt x="394919" y="281838"/>
                  </a:lnTo>
                  <a:lnTo>
                    <a:pt x="396392" y="284556"/>
                  </a:lnTo>
                  <a:lnTo>
                    <a:pt x="402285" y="284556"/>
                  </a:lnTo>
                  <a:lnTo>
                    <a:pt x="405231" y="281838"/>
                  </a:lnTo>
                  <a:lnTo>
                    <a:pt x="406704" y="279107"/>
                  </a:lnTo>
                  <a:lnTo>
                    <a:pt x="419950" y="215176"/>
                  </a:lnTo>
                  <a:lnTo>
                    <a:pt x="434670" y="332168"/>
                  </a:lnTo>
                  <a:lnTo>
                    <a:pt x="434670" y="334886"/>
                  </a:lnTo>
                  <a:lnTo>
                    <a:pt x="437616" y="336245"/>
                  </a:lnTo>
                  <a:lnTo>
                    <a:pt x="440563" y="336245"/>
                  </a:lnTo>
                  <a:lnTo>
                    <a:pt x="443509" y="336245"/>
                  </a:lnTo>
                  <a:lnTo>
                    <a:pt x="446455" y="334886"/>
                  </a:lnTo>
                  <a:lnTo>
                    <a:pt x="446455" y="332168"/>
                  </a:lnTo>
                  <a:lnTo>
                    <a:pt x="461175" y="270954"/>
                  </a:lnTo>
                  <a:lnTo>
                    <a:pt x="471474" y="270954"/>
                  </a:lnTo>
                  <a:lnTo>
                    <a:pt x="480314" y="284556"/>
                  </a:lnTo>
                  <a:lnTo>
                    <a:pt x="481787" y="285915"/>
                  </a:lnTo>
                  <a:lnTo>
                    <a:pt x="484733" y="287274"/>
                  </a:lnTo>
                  <a:lnTo>
                    <a:pt x="489153" y="287274"/>
                  </a:lnTo>
                  <a:lnTo>
                    <a:pt x="492086" y="285915"/>
                  </a:lnTo>
                  <a:lnTo>
                    <a:pt x="492086" y="283197"/>
                  </a:lnTo>
                  <a:lnTo>
                    <a:pt x="505345" y="246468"/>
                  </a:lnTo>
                  <a:lnTo>
                    <a:pt x="509752" y="261429"/>
                  </a:lnTo>
                  <a:lnTo>
                    <a:pt x="511225" y="264147"/>
                  </a:lnTo>
                  <a:lnTo>
                    <a:pt x="512699" y="265506"/>
                  </a:lnTo>
                  <a:lnTo>
                    <a:pt x="609866" y="265506"/>
                  </a:lnTo>
                  <a:lnTo>
                    <a:pt x="612813" y="262788"/>
                  </a:lnTo>
                  <a:lnTo>
                    <a:pt x="612813" y="255993"/>
                  </a:lnTo>
                  <a:close/>
                </a:path>
                <a:path w="707389" h="594360" extrusionOk="0">
                  <a:moveTo>
                    <a:pt x="707313" y="216319"/>
                  </a:moveTo>
                  <a:lnTo>
                    <a:pt x="696836" y="169837"/>
                  </a:lnTo>
                  <a:lnTo>
                    <a:pt x="669937" y="135204"/>
                  </a:lnTo>
                  <a:lnTo>
                    <a:pt x="633374" y="113588"/>
                  </a:lnTo>
                  <a:lnTo>
                    <a:pt x="593915" y="106121"/>
                  </a:lnTo>
                  <a:lnTo>
                    <a:pt x="559346" y="110909"/>
                  </a:lnTo>
                  <a:lnTo>
                    <a:pt x="530580" y="123990"/>
                  </a:lnTo>
                  <a:lnTo>
                    <a:pt x="507339" y="143433"/>
                  </a:lnTo>
                  <a:lnTo>
                    <a:pt x="489356" y="167347"/>
                  </a:lnTo>
                  <a:lnTo>
                    <a:pt x="471335" y="143433"/>
                  </a:lnTo>
                  <a:lnTo>
                    <a:pt x="447929" y="123990"/>
                  </a:lnTo>
                  <a:lnTo>
                    <a:pt x="418731" y="110909"/>
                  </a:lnTo>
                  <a:lnTo>
                    <a:pt x="383324" y="106121"/>
                  </a:lnTo>
                  <a:lnTo>
                    <a:pt x="344474" y="113588"/>
                  </a:lnTo>
                  <a:lnTo>
                    <a:pt x="307835" y="135204"/>
                  </a:lnTo>
                  <a:lnTo>
                    <a:pt x="280593" y="169837"/>
                  </a:lnTo>
                  <a:lnTo>
                    <a:pt x="269925" y="216319"/>
                  </a:lnTo>
                  <a:lnTo>
                    <a:pt x="270408" y="223469"/>
                  </a:lnTo>
                  <a:lnTo>
                    <a:pt x="271576" y="230606"/>
                  </a:lnTo>
                  <a:lnTo>
                    <a:pt x="274345" y="244894"/>
                  </a:lnTo>
                  <a:lnTo>
                    <a:pt x="361226" y="244894"/>
                  </a:lnTo>
                  <a:lnTo>
                    <a:pt x="371538" y="228561"/>
                  </a:lnTo>
                  <a:lnTo>
                    <a:pt x="375958" y="223126"/>
                  </a:lnTo>
                  <a:lnTo>
                    <a:pt x="384797" y="219036"/>
                  </a:lnTo>
                  <a:lnTo>
                    <a:pt x="392163" y="220408"/>
                  </a:lnTo>
                  <a:lnTo>
                    <a:pt x="402463" y="172783"/>
                  </a:lnTo>
                  <a:lnTo>
                    <a:pt x="405053" y="167005"/>
                  </a:lnTo>
                  <a:lnTo>
                    <a:pt x="410006" y="162242"/>
                  </a:lnTo>
                  <a:lnTo>
                    <a:pt x="416344" y="159016"/>
                  </a:lnTo>
                  <a:lnTo>
                    <a:pt x="423087" y="157822"/>
                  </a:lnTo>
                  <a:lnTo>
                    <a:pt x="430441" y="159829"/>
                  </a:lnTo>
                  <a:lnTo>
                    <a:pt x="436702" y="163614"/>
                  </a:lnTo>
                  <a:lnTo>
                    <a:pt x="441299" y="168922"/>
                  </a:lnTo>
                  <a:lnTo>
                    <a:pt x="443699" y="175501"/>
                  </a:lnTo>
                  <a:lnTo>
                    <a:pt x="451065" y="247611"/>
                  </a:lnTo>
                  <a:lnTo>
                    <a:pt x="454012" y="246253"/>
                  </a:lnTo>
                  <a:lnTo>
                    <a:pt x="476097" y="246253"/>
                  </a:lnTo>
                  <a:lnTo>
                    <a:pt x="487883" y="213601"/>
                  </a:lnTo>
                  <a:lnTo>
                    <a:pt x="495249" y="208153"/>
                  </a:lnTo>
                  <a:lnTo>
                    <a:pt x="512914" y="208153"/>
                  </a:lnTo>
                  <a:lnTo>
                    <a:pt x="521754" y="213601"/>
                  </a:lnTo>
                  <a:lnTo>
                    <a:pt x="524700" y="221767"/>
                  </a:lnTo>
                  <a:lnTo>
                    <a:pt x="530593" y="240817"/>
                  </a:lnTo>
                  <a:lnTo>
                    <a:pt x="607174" y="240817"/>
                  </a:lnTo>
                  <a:lnTo>
                    <a:pt x="615353" y="242265"/>
                  </a:lnTo>
                  <a:lnTo>
                    <a:pt x="621893" y="246265"/>
                  </a:lnTo>
                  <a:lnTo>
                    <a:pt x="626211" y="252298"/>
                  </a:lnTo>
                  <a:lnTo>
                    <a:pt x="627786" y="259854"/>
                  </a:lnTo>
                  <a:lnTo>
                    <a:pt x="626211" y="266852"/>
                  </a:lnTo>
                  <a:lnTo>
                    <a:pt x="621893" y="272961"/>
                  </a:lnTo>
                  <a:lnTo>
                    <a:pt x="615353" y="277279"/>
                  </a:lnTo>
                  <a:lnTo>
                    <a:pt x="607174" y="278904"/>
                  </a:lnTo>
                  <a:lnTo>
                    <a:pt x="514388" y="278904"/>
                  </a:lnTo>
                  <a:lnTo>
                    <a:pt x="511441" y="277545"/>
                  </a:lnTo>
                  <a:lnTo>
                    <a:pt x="509968" y="277545"/>
                  </a:lnTo>
                  <a:lnTo>
                    <a:pt x="505548" y="287070"/>
                  </a:lnTo>
                  <a:lnTo>
                    <a:pt x="504075" y="293865"/>
                  </a:lnTo>
                  <a:lnTo>
                    <a:pt x="496722" y="299313"/>
                  </a:lnTo>
                  <a:lnTo>
                    <a:pt x="489356" y="299313"/>
                  </a:lnTo>
                  <a:lnTo>
                    <a:pt x="481990" y="300672"/>
                  </a:lnTo>
                  <a:lnTo>
                    <a:pt x="476097" y="297954"/>
                  </a:lnTo>
                  <a:lnTo>
                    <a:pt x="471678" y="293865"/>
                  </a:lnTo>
                  <a:lnTo>
                    <a:pt x="461378" y="334683"/>
                  </a:lnTo>
                  <a:lnTo>
                    <a:pt x="458355" y="341045"/>
                  </a:lnTo>
                  <a:lnTo>
                    <a:pt x="453821" y="345744"/>
                  </a:lnTo>
                  <a:lnTo>
                    <a:pt x="447903" y="348665"/>
                  </a:lnTo>
                  <a:lnTo>
                    <a:pt x="440753" y="349656"/>
                  </a:lnTo>
                  <a:lnTo>
                    <a:pt x="430441" y="349656"/>
                  </a:lnTo>
                  <a:lnTo>
                    <a:pt x="421614" y="341490"/>
                  </a:lnTo>
                  <a:lnTo>
                    <a:pt x="420141" y="333324"/>
                  </a:lnTo>
                  <a:lnTo>
                    <a:pt x="415721" y="291147"/>
                  </a:lnTo>
                  <a:lnTo>
                    <a:pt x="411302" y="295236"/>
                  </a:lnTo>
                  <a:lnTo>
                    <a:pt x="406882" y="296595"/>
                  </a:lnTo>
                  <a:lnTo>
                    <a:pt x="400989" y="296595"/>
                  </a:lnTo>
                  <a:lnTo>
                    <a:pt x="393623" y="296202"/>
                  </a:lnTo>
                  <a:lnTo>
                    <a:pt x="387362" y="293370"/>
                  </a:lnTo>
                  <a:lnTo>
                    <a:pt x="382765" y="288747"/>
                  </a:lnTo>
                  <a:lnTo>
                    <a:pt x="380377" y="282981"/>
                  </a:lnTo>
                  <a:lnTo>
                    <a:pt x="378904" y="281622"/>
                  </a:lnTo>
                  <a:lnTo>
                    <a:pt x="377431" y="281622"/>
                  </a:lnTo>
                  <a:lnTo>
                    <a:pt x="374484" y="282981"/>
                  </a:lnTo>
                  <a:lnTo>
                    <a:pt x="293484" y="282981"/>
                  </a:lnTo>
                  <a:lnTo>
                    <a:pt x="311340" y="302488"/>
                  </a:lnTo>
                  <a:lnTo>
                    <a:pt x="330301" y="318541"/>
                  </a:lnTo>
                  <a:lnTo>
                    <a:pt x="348157" y="331787"/>
                  </a:lnTo>
                  <a:lnTo>
                    <a:pt x="362699" y="342849"/>
                  </a:lnTo>
                  <a:lnTo>
                    <a:pt x="420179" y="384505"/>
                  </a:lnTo>
                  <a:lnTo>
                    <a:pt x="452539" y="410718"/>
                  </a:lnTo>
                  <a:lnTo>
                    <a:pt x="471639" y="432587"/>
                  </a:lnTo>
                  <a:lnTo>
                    <a:pt x="489356" y="461213"/>
                  </a:lnTo>
                  <a:lnTo>
                    <a:pt x="521703" y="422643"/>
                  </a:lnTo>
                  <a:lnTo>
                    <a:pt x="567029" y="384187"/>
                  </a:lnTo>
                  <a:lnTo>
                    <a:pt x="607390" y="354660"/>
                  </a:lnTo>
                  <a:lnTo>
                    <a:pt x="624840" y="342849"/>
                  </a:lnTo>
                  <a:lnTo>
                    <a:pt x="650773" y="321945"/>
                  </a:lnTo>
                  <a:lnTo>
                    <a:pt x="677672" y="295922"/>
                  </a:lnTo>
                  <a:lnTo>
                    <a:pt x="698766" y="261734"/>
                  </a:lnTo>
                  <a:lnTo>
                    <a:pt x="707313" y="2163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4" name="Google Shape;844;g2fa75c13599_0_10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36619" y="1719072"/>
              <a:ext cx="193548" cy="1798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45" name="Google Shape;845;g2fa75c13599_0_10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15201" y="1912448"/>
            <a:ext cx="547400" cy="539393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g2fa75c13599_0_102"/>
          <p:cNvSpPr/>
          <p:nvPr/>
        </p:nvSpPr>
        <p:spPr>
          <a:xfrm>
            <a:off x="712853" y="4359432"/>
            <a:ext cx="673735" cy="532129"/>
          </a:xfrm>
          <a:custGeom>
            <a:avLst/>
            <a:gdLst/>
            <a:ahLst/>
            <a:cxnLst/>
            <a:rect l="l" t="t" r="r" b="b"/>
            <a:pathLst>
              <a:path w="673735" h="532129" extrusionOk="0">
                <a:moveTo>
                  <a:pt x="257556" y="76784"/>
                </a:moveTo>
                <a:lnTo>
                  <a:pt x="178308" y="0"/>
                </a:lnTo>
                <a:lnTo>
                  <a:pt x="170383" y="0"/>
                </a:lnTo>
                <a:lnTo>
                  <a:pt x="166420" y="5765"/>
                </a:lnTo>
                <a:lnTo>
                  <a:pt x="3962" y="161251"/>
                </a:lnTo>
                <a:lnTo>
                  <a:pt x="0" y="167005"/>
                </a:lnTo>
                <a:lnTo>
                  <a:pt x="0" y="174688"/>
                </a:lnTo>
                <a:lnTo>
                  <a:pt x="79248" y="251460"/>
                </a:lnTo>
                <a:lnTo>
                  <a:pt x="87172" y="251460"/>
                </a:lnTo>
                <a:lnTo>
                  <a:pt x="91135" y="245706"/>
                </a:lnTo>
                <a:lnTo>
                  <a:pt x="101041" y="236105"/>
                </a:lnTo>
                <a:lnTo>
                  <a:pt x="136702" y="203479"/>
                </a:lnTo>
                <a:lnTo>
                  <a:pt x="215950" y="126695"/>
                </a:lnTo>
                <a:lnTo>
                  <a:pt x="253593" y="90220"/>
                </a:lnTo>
                <a:lnTo>
                  <a:pt x="257556" y="84467"/>
                </a:lnTo>
                <a:lnTo>
                  <a:pt x="257556" y="76784"/>
                </a:lnTo>
                <a:close/>
              </a:path>
              <a:path w="673735" h="532129" extrusionOk="0">
                <a:moveTo>
                  <a:pt x="557771" y="244360"/>
                </a:moveTo>
                <a:lnTo>
                  <a:pt x="445439" y="137007"/>
                </a:lnTo>
                <a:lnTo>
                  <a:pt x="423367" y="115925"/>
                </a:lnTo>
                <a:lnTo>
                  <a:pt x="417436" y="115925"/>
                </a:lnTo>
                <a:lnTo>
                  <a:pt x="405574" y="119761"/>
                </a:lnTo>
                <a:lnTo>
                  <a:pt x="366052" y="127431"/>
                </a:lnTo>
                <a:lnTo>
                  <a:pt x="360121" y="129349"/>
                </a:lnTo>
                <a:lnTo>
                  <a:pt x="352209" y="133172"/>
                </a:lnTo>
                <a:lnTo>
                  <a:pt x="346278" y="137007"/>
                </a:lnTo>
                <a:lnTo>
                  <a:pt x="344309" y="137007"/>
                </a:lnTo>
                <a:lnTo>
                  <a:pt x="344309" y="135089"/>
                </a:lnTo>
                <a:lnTo>
                  <a:pt x="342328" y="135089"/>
                </a:lnTo>
                <a:lnTo>
                  <a:pt x="325005" y="123228"/>
                </a:lnTo>
                <a:lnTo>
                  <a:pt x="306019" y="113525"/>
                </a:lnTo>
                <a:lnTo>
                  <a:pt x="285902" y="105981"/>
                </a:lnTo>
                <a:lnTo>
                  <a:pt x="265239" y="100596"/>
                </a:lnTo>
                <a:lnTo>
                  <a:pt x="245478" y="121678"/>
                </a:lnTo>
                <a:lnTo>
                  <a:pt x="267906" y="123748"/>
                </a:lnTo>
                <a:lnTo>
                  <a:pt x="289966" y="129578"/>
                </a:lnTo>
                <a:lnTo>
                  <a:pt x="310527" y="138658"/>
                </a:lnTo>
                <a:lnTo>
                  <a:pt x="328498" y="150431"/>
                </a:lnTo>
                <a:lnTo>
                  <a:pt x="328498" y="152349"/>
                </a:lnTo>
                <a:lnTo>
                  <a:pt x="213855" y="263525"/>
                </a:lnTo>
                <a:lnTo>
                  <a:pt x="207746" y="273494"/>
                </a:lnTo>
                <a:lnTo>
                  <a:pt x="219786" y="301866"/>
                </a:lnTo>
                <a:lnTo>
                  <a:pt x="221754" y="301866"/>
                </a:lnTo>
                <a:lnTo>
                  <a:pt x="225717" y="303771"/>
                </a:lnTo>
                <a:lnTo>
                  <a:pt x="233616" y="303771"/>
                </a:lnTo>
                <a:lnTo>
                  <a:pt x="243636" y="301345"/>
                </a:lnTo>
                <a:lnTo>
                  <a:pt x="252895" y="297307"/>
                </a:lnTo>
                <a:lnTo>
                  <a:pt x="261416" y="292188"/>
                </a:lnTo>
                <a:lnTo>
                  <a:pt x="276618" y="281076"/>
                </a:lnTo>
                <a:lnTo>
                  <a:pt x="291439" y="270891"/>
                </a:lnTo>
                <a:lnTo>
                  <a:pt x="298843" y="265442"/>
                </a:lnTo>
                <a:lnTo>
                  <a:pt x="302793" y="261607"/>
                </a:lnTo>
                <a:lnTo>
                  <a:pt x="309689" y="257086"/>
                </a:lnTo>
                <a:lnTo>
                  <a:pt x="317868" y="252742"/>
                </a:lnTo>
                <a:lnTo>
                  <a:pt x="326428" y="249466"/>
                </a:lnTo>
                <a:lnTo>
                  <a:pt x="334429" y="248183"/>
                </a:lnTo>
                <a:lnTo>
                  <a:pt x="381863" y="246265"/>
                </a:lnTo>
                <a:lnTo>
                  <a:pt x="383832" y="246265"/>
                </a:lnTo>
                <a:lnTo>
                  <a:pt x="486613" y="345948"/>
                </a:lnTo>
                <a:lnTo>
                  <a:pt x="491401" y="351396"/>
                </a:lnTo>
                <a:lnTo>
                  <a:pt x="496747" y="356489"/>
                </a:lnTo>
                <a:lnTo>
                  <a:pt x="502462" y="361581"/>
                </a:lnTo>
                <a:lnTo>
                  <a:pt x="508355" y="367030"/>
                </a:lnTo>
                <a:lnTo>
                  <a:pt x="512305" y="370865"/>
                </a:lnTo>
                <a:lnTo>
                  <a:pt x="514286" y="376618"/>
                </a:lnTo>
                <a:lnTo>
                  <a:pt x="514286" y="388124"/>
                </a:lnTo>
                <a:lnTo>
                  <a:pt x="512305" y="393865"/>
                </a:lnTo>
                <a:lnTo>
                  <a:pt x="502424" y="403453"/>
                </a:lnTo>
                <a:lnTo>
                  <a:pt x="498475" y="405371"/>
                </a:lnTo>
                <a:lnTo>
                  <a:pt x="492544" y="405371"/>
                </a:lnTo>
                <a:lnTo>
                  <a:pt x="439178" y="353618"/>
                </a:lnTo>
                <a:lnTo>
                  <a:pt x="433247" y="353618"/>
                </a:lnTo>
                <a:lnTo>
                  <a:pt x="429298" y="359371"/>
                </a:lnTo>
                <a:lnTo>
                  <a:pt x="425348" y="363194"/>
                </a:lnTo>
                <a:lnTo>
                  <a:pt x="425348" y="368947"/>
                </a:lnTo>
                <a:lnTo>
                  <a:pt x="429298" y="374700"/>
                </a:lnTo>
                <a:lnTo>
                  <a:pt x="478713" y="422617"/>
                </a:lnTo>
                <a:lnTo>
                  <a:pt x="474751" y="430288"/>
                </a:lnTo>
                <a:lnTo>
                  <a:pt x="466852" y="437959"/>
                </a:lnTo>
                <a:lnTo>
                  <a:pt x="458939" y="441794"/>
                </a:lnTo>
                <a:lnTo>
                  <a:pt x="456971" y="441794"/>
                </a:lnTo>
                <a:lnTo>
                  <a:pt x="403606" y="390029"/>
                </a:lnTo>
                <a:lnTo>
                  <a:pt x="397675" y="390029"/>
                </a:lnTo>
                <a:lnTo>
                  <a:pt x="393725" y="393865"/>
                </a:lnTo>
                <a:lnTo>
                  <a:pt x="387794" y="397700"/>
                </a:lnTo>
                <a:lnTo>
                  <a:pt x="387794" y="405371"/>
                </a:lnTo>
                <a:lnTo>
                  <a:pt x="393725" y="409206"/>
                </a:lnTo>
                <a:lnTo>
                  <a:pt x="443128" y="457123"/>
                </a:lnTo>
                <a:lnTo>
                  <a:pt x="437197" y="468630"/>
                </a:lnTo>
                <a:lnTo>
                  <a:pt x="431279" y="474383"/>
                </a:lnTo>
                <a:lnTo>
                  <a:pt x="427316" y="476288"/>
                </a:lnTo>
                <a:lnTo>
                  <a:pt x="421386" y="476288"/>
                </a:lnTo>
                <a:lnTo>
                  <a:pt x="368020" y="424535"/>
                </a:lnTo>
                <a:lnTo>
                  <a:pt x="362089" y="424535"/>
                </a:lnTo>
                <a:lnTo>
                  <a:pt x="356158" y="428371"/>
                </a:lnTo>
                <a:lnTo>
                  <a:pt x="352209" y="432206"/>
                </a:lnTo>
                <a:lnTo>
                  <a:pt x="352209" y="439877"/>
                </a:lnTo>
                <a:lnTo>
                  <a:pt x="356158" y="443712"/>
                </a:lnTo>
                <a:lnTo>
                  <a:pt x="407555" y="491629"/>
                </a:lnTo>
                <a:lnTo>
                  <a:pt x="403606" y="499300"/>
                </a:lnTo>
                <a:lnTo>
                  <a:pt x="393725" y="508876"/>
                </a:lnTo>
                <a:lnTo>
                  <a:pt x="387794" y="510794"/>
                </a:lnTo>
                <a:lnTo>
                  <a:pt x="375932" y="510794"/>
                </a:lnTo>
                <a:lnTo>
                  <a:pt x="371983" y="508876"/>
                </a:lnTo>
                <a:lnTo>
                  <a:pt x="366052" y="505040"/>
                </a:lnTo>
                <a:lnTo>
                  <a:pt x="366052" y="503135"/>
                </a:lnTo>
                <a:lnTo>
                  <a:pt x="359791" y="497382"/>
                </a:lnTo>
                <a:lnTo>
                  <a:pt x="357505" y="495465"/>
                </a:lnTo>
                <a:lnTo>
                  <a:pt x="352958" y="491629"/>
                </a:lnTo>
                <a:lnTo>
                  <a:pt x="345757" y="485876"/>
                </a:lnTo>
                <a:lnTo>
                  <a:pt x="338378" y="480123"/>
                </a:lnTo>
                <a:lnTo>
                  <a:pt x="338378" y="478205"/>
                </a:lnTo>
                <a:lnTo>
                  <a:pt x="343941" y="471525"/>
                </a:lnTo>
                <a:lnTo>
                  <a:pt x="345795" y="463588"/>
                </a:lnTo>
                <a:lnTo>
                  <a:pt x="331000" y="441794"/>
                </a:lnTo>
                <a:lnTo>
                  <a:pt x="329857" y="440982"/>
                </a:lnTo>
                <a:lnTo>
                  <a:pt x="322567" y="438683"/>
                </a:lnTo>
                <a:lnTo>
                  <a:pt x="315277" y="438886"/>
                </a:lnTo>
                <a:lnTo>
                  <a:pt x="308724" y="441794"/>
                </a:lnTo>
                <a:lnTo>
                  <a:pt x="310896" y="435444"/>
                </a:lnTo>
                <a:lnTo>
                  <a:pt x="311200" y="428371"/>
                </a:lnTo>
                <a:lnTo>
                  <a:pt x="309295" y="421309"/>
                </a:lnTo>
                <a:lnTo>
                  <a:pt x="307492" y="418782"/>
                </a:lnTo>
                <a:lnTo>
                  <a:pt x="304774" y="414959"/>
                </a:lnTo>
                <a:lnTo>
                  <a:pt x="300824" y="413042"/>
                </a:lnTo>
                <a:lnTo>
                  <a:pt x="296087" y="409206"/>
                </a:lnTo>
                <a:lnTo>
                  <a:pt x="295427" y="408673"/>
                </a:lnTo>
                <a:lnTo>
                  <a:pt x="288721" y="406806"/>
                </a:lnTo>
                <a:lnTo>
                  <a:pt x="281647" y="407111"/>
                </a:lnTo>
                <a:lnTo>
                  <a:pt x="275132" y="409206"/>
                </a:lnTo>
                <a:lnTo>
                  <a:pt x="277291" y="402856"/>
                </a:lnTo>
                <a:lnTo>
                  <a:pt x="277609" y="395782"/>
                </a:lnTo>
                <a:lnTo>
                  <a:pt x="275691" y="388721"/>
                </a:lnTo>
                <a:lnTo>
                  <a:pt x="271170" y="382371"/>
                </a:lnTo>
                <a:lnTo>
                  <a:pt x="269201" y="378536"/>
                </a:lnTo>
                <a:lnTo>
                  <a:pt x="265633" y="376618"/>
                </a:lnTo>
                <a:lnTo>
                  <a:pt x="262623" y="375005"/>
                </a:lnTo>
                <a:lnTo>
                  <a:pt x="255117" y="373265"/>
                </a:lnTo>
                <a:lnTo>
                  <a:pt x="247243" y="373684"/>
                </a:lnTo>
                <a:lnTo>
                  <a:pt x="239547" y="376618"/>
                </a:lnTo>
                <a:lnTo>
                  <a:pt x="242862" y="369455"/>
                </a:lnTo>
                <a:lnTo>
                  <a:pt x="218554" y="340194"/>
                </a:lnTo>
                <a:lnTo>
                  <a:pt x="209994" y="341630"/>
                </a:lnTo>
                <a:lnTo>
                  <a:pt x="201993" y="345948"/>
                </a:lnTo>
                <a:lnTo>
                  <a:pt x="196062" y="351701"/>
                </a:lnTo>
                <a:lnTo>
                  <a:pt x="179489" y="335584"/>
                </a:lnTo>
                <a:lnTo>
                  <a:pt x="148628" y="303771"/>
                </a:lnTo>
                <a:lnTo>
                  <a:pt x="127508" y="254444"/>
                </a:lnTo>
                <a:lnTo>
                  <a:pt x="124904" y="238607"/>
                </a:lnTo>
                <a:lnTo>
                  <a:pt x="105143" y="257771"/>
                </a:lnTo>
                <a:lnTo>
                  <a:pt x="121551" y="300901"/>
                </a:lnTo>
                <a:lnTo>
                  <a:pt x="148882" y="336118"/>
                </a:lnTo>
                <a:lnTo>
                  <a:pt x="180251" y="367030"/>
                </a:lnTo>
                <a:lnTo>
                  <a:pt x="164439" y="382371"/>
                </a:lnTo>
                <a:lnTo>
                  <a:pt x="160007" y="390118"/>
                </a:lnTo>
                <a:lnTo>
                  <a:pt x="158521" y="398424"/>
                </a:lnTo>
                <a:lnTo>
                  <a:pt x="160007" y="406361"/>
                </a:lnTo>
                <a:lnTo>
                  <a:pt x="164439" y="413042"/>
                </a:lnTo>
                <a:lnTo>
                  <a:pt x="168389" y="416877"/>
                </a:lnTo>
                <a:lnTo>
                  <a:pt x="174663" y="421220"/>
                </a:lnTo>
                <a:lnTo>
                  <a:pt x="181495" y="422859"/>
                </a:lnTo>
                <a:lnTo>
                  <a:pt x="188683" y="421982"/>
                </a:lnTo>
                <a:lnTo>
                  <a:pt x="196062" y="418782"/>
                </a:lnTo>
                <a:lnTo>
                  <a:pt x="193040" y="426237"/>
                </a:lnTo>
                <a:lnTo>
                  <a:pt x="192709" y="432206"/>
                </a:lnTo>
                <a:lnTo>
                  <a:pt x="192671" y="434124"/>
                </a:lnTo>
                <a:lnTo>
                  <a:pt x="194398" y="441159"/>
                </a:lnTo>
                <a:lnTo>
                  <a:pt x="198043" y="447535"/>
                </a:lnTo>
                <a:lnTo>
                  <a:pt x="201993" y="449453"/>
                </a:lnTo>
                <a:lnTo>
                  <a:pt x="208267" y="453821"/>
                </a:lnTo>
                <a:lnTo>
                  <a:pt x="215099" y="455688"/>
                </a:lnTo>
                <a:lnTo>
                  <a:pt x="222288" y="455383"/>
                </a:lnTo>
                <a:lnTo>
                  <a:pt x="229666" y="453288"/>
                </a:lnTo>
                <a:lnTo>
                  <a:pt x="226364" y="459638"/>
                </a:lnTo>
                <a:lnTo>
                  <a:pt x="225475" y="466712"/>
                </a:lnTo>
                <a:lnTo>
                  <a:pt x="227177" y="473773"/>
                </a:lnTo>
                <a:lnTo>
                  <a:pt x="231648" y="480123"/>
                </a:lnTo>
                <a:lnTo>
                  <a:pt x="235597" y="482041"/>
                </a:lnTo>
                <a:lnTo>
                  <a:pt x="242150" y="486689"/>
                </a:lnTo>
                <a:lnTo>
                  <a:pt x="249440" y="488988"/>
                </a:lnTo>
                <a:lnTo>
                  <a:pt x="256730" y="488784"/>
                </a:lnTo>
                <a:lnTo>
                  <a:pt x="263271" y="485876"/>
                </a:lnTo>
                <a:lnTo>
                  <a:pt x="261112" y="492226"/>
                </a:lnTo>
                <a:lnTo>
                  <a:pt x="285762" y="521817"/>
                </a:lnTo>
                <a:lnTo>
                  <a:pt x="293941" y="520026"/>
                </a:lnTo>
                <a:lnTo>
                  <a:pt x="300824" y="514629"/>
                </a:lnTo>
                <a:lnTo>
                  <a:pt x="322567" y="495465"/>
                </a:lnTo>
                <a:lnTo>
                  <a:pt x="333324" y="504748"/>
                </a:lnTo>
                <a:lnTo>
                  <a:pt x="341845" y="512229"/>
                </a:lnTo>
                <a:lnTo>
                  <a:pt x="348145" y="517563"/>
                </a:lnTo>
                <a:lnTo>
                  <a:pt x="352209" y="520382"/>
                </a:lnTo>
                <a:lnTo>
                  <a:pt x="358521" y="525411"/>
                </a:lnTo>
                <a:lnTo>
                  <a:pt x="365556" y="529005"/>
                </a:lnTo>
                <a:lnTo>
                  <a:pt x="373341" y="531164"/>
                </a:lnTo>
                <a:lnTo>
                  <a:pt x="381863" y="531888"/>
                </a:lnTo>
                <a:lnTo>
                  <a:pt x="390702" y="531164"/>
                </a:lnTo>
                <a:lnTo>
                  <a:pt x="399161" y="529005"/>
                </a:lnTo>
                <a:lnTo>
                  <a:pt x="406882" y="525411"/>
                </a:lnTo>
                <a:lnTo>
                  <a:pt x="413486" y="520382"/>
                </a:lnTo>
                <a:lnTo>
                  <a:pt x="415455" y="516547"/>
                </a:lnTo>
                <a:lnTo>
                  <a:pt x="421386" y="510794"/>
                </a:lnTo>
                <a:lnTo>
                  <a:pt x="425348" y="505040"/>
                </a:lnTo>
                <a:lnTo>
                  <a:pt x="427316" y="497382"/>
                </a:lnTo>
                <a:lnTo>
                  <a:pt x="437197" y="495465"/>
                </a:lnTo>
                <a:lnTo>
                  <a:pt x="443128" y="491629"/>
                </a:lnTo>
                <a:lnTo>
                  <a:pt x="458939" y="476288"/>
                </a:lnTo>
                <a:lnTo>
                  <a:pt x="462902" y="470547"/>
                </a:lnTo>
                <a:lnTo>
                  <a:pt x="464870" y="460959"/>
                </a:lnTo>
                <a:lnTo>
                  <a:pt x="472782" y="459041"/>
                </a:lnTo>
                <a:lnTo>
                  <a:pt x="484644" y="451370"/>
                </a:lnTo>
                <a:lnTo>
                  <a:pt x="494525" y="441794"/>
                </a:lnTo>
                <a:lnTo>
                  <a:pt x="498475" y="434124"/>
                </a:lnTo>
                <a:lnTo>
                  <a:pt x="500456" y="426453"/>
                </a:lnTo>
                <a:lnTo>
                  <a:pt x="508355" y="424535"/>
                </a:lnTo>
                <a:lnTo>
                  <a:pt x="536968" y="390931"/>
                </a:lnTo>
                <a:lnTo>
                  <a:pt x="538010" y="382371"/>
                </a:lnTo>
                <a:lnTo>
                  <a:pt x="536968" y="373799"/>
                </a:lnTo>
                <a:lnTo>
                  <a:pt x="518236" y="347865"/>
                </a:lnTo>
                <a:lnTo>
                  <a:pt x="516267" y="345948"/>
                </a:lnTo>
                <a:lnTo>
                  <a:pt x="514286" y="342112"/>
                </a:lnTo>
                <a:lnTo>
                  <a:pt x="510336" y="338277"/>
                </a:lnTo>
                <a:lnTo>
                  <a:pt x="522757" y="323062"/>
                </a:lnTo>
                <a:lnTo>
                  <a:pt x="537032" y="301345"/>
                </a:lnTo>
                <a:lnTo>
                  <a:pt x="549808" y="274662"/>
                </a:lnTo>
                <a:lnTo>
                  <a:pt x="557276" y="246265"/>
                </a:lnTo>
                <a:lnTo>
                  <a:pt x="557771" y="244360"/>
                </a:lnTo>
                <a:close/>
              </a:path>
              <a:path w="673735" h="532129" extrusionOk="0">
                <a:moveTo>
                  <a:pt x="673608" y="167005"/>
                </a:moveTo>
                <a:lnTo>
                  <a:pt x="669645" y="161251"/>
                </a:lnTo>
                <a:lnTo>
                  <a:pt x="507187" y="5765"/>
                </a:lnTo>
                <a:lnTo>
                  <a:pt x="503224" y="12"/>
                </a:lnTo>
                <a:lnTo>
                  <a:pt x="495300" y="12"/>
                </a:lnTo>
                <a:lnTo>
                  <a:pt x="416052" y="76796"/>
                </a:lnTo>
                <a:lnTo>
                  <a:pt x="416052" y="84467"/>
                </a:lnTo>
                <a:lnTo>
                  <a:pt x="420014" y="90233"/>
                </a:lnTo>
                <a:lnTo>
                  <a:pt x="421995" y="90233"/>
                </a:lnTo>
                <a:lnTo>
                  <a:pt x="449732" y="119024"/>
                </a:lnTo>
                <a:lnTo>
                  <a:pt x="556717" y="222681"/>
                </a:lnTo>
                <a:lnTo>
                  <a:pt x="582472" y="245706"/>
                </a:lnTo>
                <a:lnTo>
                  <a:pt x="586435" y="251472"/>
                </a:lnTo>
                <a:lnTo>
                  <a:pt x="594360" y="251472"/>
                </a:lnTo>
                <a:lnTo>
                  <a:pt x="673608" y="174688"/>
                </a:lnTo>
                <a:lnTo>
                  <a:pt x="673608" y="1670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g2fa75c13599_0_102"/>
          <p:cNvSpPr txBox="1">
            <a:spLocks noGrp="1"/>
          </p:cNvSpPr>
          <p:nvPr>
            <p:ph type="sldNum" idx="12"/>
          </p:nvPr>
        </p:nvSpPr>
        <p:spPr>
          <a:xfrm>
            <a:off x="6652187" y="6444636"/>
            <a:ext cx="246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g2fa75c13599_0_102"/>
          <p:cNvSpPr txBox="1">
            <a:spLocks noGrp="1"/>
          </p:cNvSpPr>
          <p:nvPr>
            <p:ph type="ftr" idx="11"/>
          </p:nvPr>
        </p:nvSpPr>
        <p:spPr>
          <a:xfrm>
            <a:off x="535940" y="6465411"/>
            <a:ext cx="3147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2023 COPE Health Solutions. All rights reserved</a:t>
            </a: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g2fa75c13599_0_102"/>
          <p:cNvSpPr txBox="1"/>
          <p:nvPr/>
        </p:nvSpPr>
        <p:spPr>
          <a:xfrm>
            <a:off x="6083300" y="4993575"/>
            <a:ext cx="26028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6677" marR="9906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Engaging in meaningful activities or  strategies that provide recipients  with a sense of ownership in health  care increasing the likelihood of  adherence and improved outcomes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g2fa75c13599_0_102"/>
          <p:cNvSpPr txBox="1"/>
          <p:nvPr/>
        </p:nvSpPr>
        <p:spPr>
          <a:xfrm>
            <a:off x="866600" y="7228400"/>
            <a:ext cx="609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05205" marR="1676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Comprehensive  traditional Care  and Follow-Up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g2fa75c13599_0_102"/>
          <p:cNvSpPr txBox="1"/>
          <p:nvPr/>
        </p:nvSpPr>
        <p:spPr>
          <a:xfrm>
            <a:off x="1534575" y="4081063"/>
            <a:ext cx="1323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Community Referrals &amp; Social Support Services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g2fa75c13599_0_102"/>
          <p:cNvSpPr txBox="1"/>
          <p:nvPr/>
        </p:nvSpPr>
        <p:spPr>
          <a:xfrm>
            <a:off x="7098175" y="1789600"/>
            <a:ext cx="1418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Comprehensive Traditional Care &amp; Follow-Up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2fa75c13599_0_127"/>
          <p:cNvSpPr txBox="1">
            <a:spLocks noGrp="1"/>
          </p:cNvSpPr>
          <p:nvPr>
            <p:ph type="ctrTitle"/>
          </p:nvPr>
        </p:nvSpPr>
        <p:spPr>
          <a:xfrm>
            <a:off x="685800" y="458250"/>
            <a:ext cx="72591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2900" b="1" u="sng"/>
              <a:t>Why the COPE Care Navigator Program?</a:t>
            </a:r>
            <a:endParaRPr sz="2900" b="1" u="sng"/>
          </a:p>
        </p:txBody>
      </p:sp>
      <p:sp>
        <p:nvSpPr>
          <p:cNvPr id="858" name="Google Shape;858;g2fa75c13599_0_12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2023 COPE Health Solutions. All rights reserved</a:t>
            </a:r>
            <a:endParaRPr/>
          </a:p>
        </p:txBody>
      </p:sp>
      <p:sp>
        <p:nvSpPr>
          <p:cNvPr id="859" name="Google Shape;859;g2fa75c13599_0_127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860" name="Google Shape;860;g2fa75c13599_0_127"/>
          <p:cNvSpPr txBox="1"/>
          <p:nvPr/>
        </p:nvSpPr>
        <p:spPr>
          <a:xfrm>
            <a:off x="0" y="1100550"/>
            <a:ext cx="9021000" cy="54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 about </a:t>
            </a:r>
            <a:r>
              <a:rPr lang="en-US" sz="1800" b="1" i="0" u="none" strike="noStrike" cap="none">
                <a:solidFill>
                  <a:schemeClr val="dk2"/>
                </a:solidFill>
              </a:rPr>
              <a:t>population health management</a:t>
            </a: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across the care continuum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Increase knowledge of the impact of </a:t>
            </a:r>
            <a:r>
              <a:rPr lang="en-US" sz="1800" b="1" i="0" u="none" strike="noStrike" cap="none">
                <a:solidFill>
                  <a:schemeClr val="dk2"/>
                </a:solidFill>
              </a:rPr>
              <a:t>social determinants </a:t>
            </a: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 health outcomes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Increase knowledge of the </a:t>
            </a:r>
            <a:r>
              <a:rPr lang="en-US" sz="1800" b="1" i="0" u="none" strike="noStrike" cap="none">
                <a:solidFill>
                  <a:schemeClr val="dk2"/>
                </a:solidFill>
              </a:rPr>
              <a:t>changing health care landscape</a:t>
            </a:r>
            <a:endParaRPr sz="1800" b="1" i="0" u="none" strike="noStrike" cap="none">
              <a:solidFill>
                <a:schemeClr val="dk2"/>
              </a:solidFill>
            </a:endParaRPr>
          </a:p>
          <a:p>
            <a:pPr marL="6350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Assist in</a:t>
            </a:r>
            <a:r>
              <a:rPr lang="en-US" sz="1800" b="1" i="0" u="none" strike="noStrike" cap="none">
                <a:solidFill>
                  <a:schemeClr val="dk2"/>
                </a:solidFill>
              </a:rPr>
              <a:t> educating patients</a:t>
            </a: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about their conditions and care options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Improve care by leveraging both </a:t>
            </a:r>
            <a:r>
              <a:rPr lang="en-US" sz="1800" b="1" i="0" u="none" strike="noStrike" cap="none">
                <a:solidFill>
                  <a:schemeClr val="dk2"/>
                </a:solidFill>
              </a:rPr>
              <a:t>health system and community-based resources</a:t>
            </a:r>
            <a:endParaRPr sz="1800" b="1" i="0" u="none" strike="noStrike" cap="none">
              <a:solidFill>
                <a:schemeClr val="dk2"/>
              </a:solidFill>
            </a:endParaRPr>
          </a:p>
          <a:p>
            <a:pPr marL="6350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 important </a:t>
            </a:r>
            <a:r>
              <a:rPr lang="en-US" sz="1800" b="1" i="0" u="none" strike="noStrike" cap="none">
                <a:solidFill>
                  <a:schemeClr val="dk2"/>
                </a:solidFill>
              </a:rPr>
              <a:t>administration skills</a:t>
            </a: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necessary for documentation in a health care setting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Enhance health care industry knowledge by engaging in </a:t>
            </a:r>
            <a:r>
              <a:rPr lang="en-US" sz="1800" b="1" i="0" u="none" strike="noStrike" cap="none">
                <a:solidFill>
                  <a:schemeClr val="dk2"/>
                </a:solidFill>
              </a:rPr>
              <a:t>outpatient and inpatient settings</a:t>
            </a:r>
            <a:endParaRPr sz="1800" b="1" i="0" u="none" strike="noStrike" cap="none">
              <a:solidFill>
                <a:schemeClr val="dk2"/>
              </a:solidFill>
            </a:endParaRPr>
          </a:p>
          <a:p>
            <a:pPr marL="6350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Develop communication and </a:t>
            </a:r>
            <a:r>
              <a:rPr lang="en-US" sz="1800" b="1" i="0" u="none" strike="noStrike" cap="none">
                <a:solidFill>
                  <a:schemeClr val="dk2"/>
                </a:solidFill>
              </a:rPr>
              <a:t>customer service skills</a:t>
            </a:r>
            <a:endParaRPr sz="1800" b="1" i="0" u="none" strike="noStrike" cap="none">
              <a:solidFill>
                <a:schemeClr val="dk2"/>
              </a:solidFill>
            </a:endParaRPr>
          </a:p>
          <a:p>
            <a:pPr marL="6350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Prepare yourself for a </a:t>
            </a:r>
            <a:r>
              <a:rPr lang="en-US" sz="1800" b="1" i="0" u="none" strike="noStrike" cap="none">
                <a:solidFill>
                  <a:schemeClr val="dk2"/>
                </a:solidFill>
              </a:rPr>
              <a:t>healthcare administration career path</a:t>
            </a:r>
            <a:endParaRPr sz="1800" b="1" i="0" u="none" strike="noStrike" cap="none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1" name="Google Shape;861;g2fa75c13599_0_127" title="UCR QR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2fa75c13599_0_134"/>
          <p:cNvSpPr txBox="1">
            <a:spLocks noGrp="1"/>
          </p:cNvSpPr>
          <p:nvPr>
            <p:ph type="title"/>
          </p:nvPr>
        </p:nvSpPr>
        <p:spPr>
          <a:xfrm>
            <a:off x="459150" y="312800"/>
            <a:ext cx="74508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500" b="1" u="sng"/>
              <a:t>Core Care Navigator Curriculum</a:t>
            </a:r>
            <a:endParaRPr sz="3500" b="1" u="sng"/>
          </a:p>
        </p:txBody>
      </p:sp>
      <p:grpSp>
        <p:nvGrpSpPr>
          <p:cNvPr id="867" name="Google Shape;867;g2fa75c13599_0_134"/>
          <p:cNvGrpSpPr/>
          <p:nvPr/>
        </p:nvGrpSpPr>
        <p:grpSpPr>
          <a:xfrm>
            <a:off x="384810" y="1637540"/>
            <a:ext cx="8229600" cy="4495799"/>
            <a:chOff x="384810" y="1637540"/>
            <a:chExt cx="8229600" cy="4495799"/>
          </a:xfrm>
        </p:grpSpPr>
        <p:sp>
          <p:nvSpPr>
            <p:cNvPr id="868" name="Google Shape;868;g2fa75c13599_0_134"/>
            <p:cNvSpPr/>
            <p:nvPr/>
          </p:nvSpPr>
          <p:spPr>
            <a:xfrm>
              <a:off x="384810" y="1637540"/>
              <a:ext cx="8229600" cy="640080"/>
            </a:xfrm>
            <a:custGeom>
              <a:avLst/>
              <a:gdLst/>
              <a:ahLst/>
              <a:cxnLst/>
              <a:rect l="l" t="t" r="r" b="b"/>
              <a:pathLst>
                <a:path w="8229600" h="640080" extrusionOk="0">
                  <a:moveTo>
                    <a:pt x="8145360" y="0"/>
                  </a:moveTo>
                  <a:lnTo>
                    <a:pt x="84239" y="0"/>
                  </a:lnTo>
                  <a:lnTo>
                    <a:pt x="51451" y="8383"/>
                  </a:lnTo>
                  <a:lnTo>
                    <a:pt x="24674" y="31246"/>
                  </a:lnTo>
                  <a:lnTo>
                    <a:pt x="6620" y="65156"/>
                  </a:lnTo>
                  <a:lnTo>
                    <a:pt x="0" y="106679"/>
                  </a:lnTo>
                  <a:lnTo>
                    <a:pt x="0" y="533399"/>
                  </a:lnTo>
                  <a:lnTo>
                    <a:pt x="6620" y="574923"/>
                  </a:lnTo>
                  <a:lnTo>
                    <a:pt x="24674" y="608833"/>
                  </a:lnTo>
                  <a:lnTo>
                    <a:pt x="51451" y="631696"/>
                  </a:lnTo>
                  <a:lnTo>
                    <a:pt x="84239" y="640079"/>
                  </a:lnTo>
                  <a:lnTo>
                    <a:pt x="8145360" y="640079"/>
                  </a:lnTo>
                  <a:lnTo>
                    <a:pt x="8178148" y="631696"/>
                  </a:lnTo>
                  <a:lnTo>
                    <a:pt x="8204925" y="608833"/>
                  </a:lnTo>
                  <a:lnTo>
                    <a:pt x="8222979" y="574923"/>
                  </a:lnTo>
                  <a:lnTo>
                    <a:pt x="8229600" y="533399"/>
                  </a:lnTo>
                  <a:lnTo>
                    <a:pt x="8229600" y="106679"/>
                  </a:lnTo>
                  <a:lnTo>
                    <a:pt x="8222979" y="65156"/>
                  </a:lnTo>
                  <a:lnTo>
                    <a:pt x="8204925" y="31246"/>
                  </a:lnTo>
                  <a:lnTo>
                    <a:pt x="8178148" y="8383"/>
                  </a:lnTo>
                  <a:lnTo>
                    <a:pt x="8145360" y="0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g2fa75c13599_0_134"/>
            <p:cNvSpPr/>
            <p:nvPr/>
          </p:nvSpPr>
          <p:spPr>
            <a:xfrm>
              <a:off x="384810" y="1637540"/>
              <a:ext cx="8229600" cy="640080"/>
            </a:xfrm>
            <a:custGeom>
              <a:avLst/>
              <a:gdLst/>
              <a:ahLst/>
              <a:cxnLst/>
              <a:rect l="l" t="t" r="r" b="b"/>
              <a:pathLst>
                <a:path w="8229600" h="640080" extrusionOk="0">
                  <a:moveTo>
                    <a:pt x="0" y="106679"/>
                  </a:moveTo>
                  <a:lnTo>
                    <a:pt x="6620" y="65156"/>
                  </a:lnTo>
                  <a:lnTo>
                    <a:pt x="24674" y="31246"/>
                  </a:lnTo>
                  <a:lnTo>
                    <a:pt x="51451" y="8383"/>
                  </a:lnTo>
                  <a:lnTo>
                    <a:pt x="84239" y="0"/>
                  </a:lnTo>
                  <a:lnTo>
                    <a:pt x="8145360" y="0"/>
                  </a:lnTo>
                  <a:lnTo>
                    <a:pt x="8178148" y="8383"/>
                  </a:lnTo>
                  <a:lnTo>
                    <a:pt x="8204925" y="31246"/>
                  </a:lnTo>
                  <a:lnTo>
                    <a:pt x="8222979" y="65156"/>
                  </a:lnTo>
                  <a:lnTo>
                    <a:pt x="8229600" y="106679"/>
                  </a:lnTo>
                  <a:lnTo>
                    <a:pt x="8229600" y="533399"/>
                  </a:lnTo>
                  <a:lnTo>
                    <a:pt x="8222979" y="574923"/>
                  </a:lnTo>
                  <a:lnTo>
                    <a:pt x="8204925" y="608833"/>
                  </a:lnTo>
                  <a:lnTo>
                    <a:pt x="8178148" y="631696"/>
                  </a:lnTo>
                  <a:lnTo>
                    <a:pt x="8145360" y="640079"/>
                  </a:lnTo>
                  <a:lnTo>
                    <a:pt x="84239" y="640079"/>
                  </a:lnTo>
                  <a:lnTo>
                    <a:pt x="51451" y="631696"/>
                  </a:lnTo>
                  <a:lnTo>
                    <a:pt x="24674" y="608833"/>
                  </a:lnTo>
                  <a:lnTo>
                    <a:pt x="6620" y="574923"/>
                  </a:lnTo>
                  <a:lnTo>
                    <a:pt x="0" y="533399"/>
                  </a:lnTo>
                  <a:lnTo>
                    <a:pt x="0" y="106679"/>
                  </a:lnTo>
                  <a:close/>
                </a:path>
              </a:pathLst>
            </a:custGeom>
            <a:noFill/>
            <a:ln w="25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g2fa75c13599_0_134"/>
            <p:cNvSpPr/>
            <p:nvPr/>
          </p:nvSpPr>
          <p:spPr>
            <a:xfrm>
              <a:off x="384810" y="2279144"/>
              <a:ext cx="8229600" cy="640080"/>
            </a:xfrm>
            <a:custGeom>
              <a:avLst/>
              <a:gdLst/>
              <a:ahLst/>
              <a:cxnLst/>
              <a:rect l="l" t="t" r="r" b="b"/>
              <a:pathLst>
                <a:path w="8229600" h="640080" extrusionOk="0">
                  <a:moveTo>
                    <a:pt x="8145360" y="0"/>
                  </a:moveTo>
                  <a:lnTo>
                    <a:pt x="84239" y="0"/>
                  </a:lnTo>
                  <a:lnTo>
                    <a:pt x="51451" y="8383"/>
                  </a:lnTo>
                  <a:lnTo>
                    <a:pt x="24674" y="31246"/>
                  </a:lnTo>
                  <a:lnTo>
                    <a:pt x="6620" y="65156"/>
                  </a:lnTo>
                  <a:lnTo>
                    <a:pt x="0" y="106679"/>
                  </a:lnTo>
                  <a:lnTo>
                    <a:pt x="0" y="533399"/>
                  </a:lnTo>
                  <a:lnTo>
                    <a:pt x="6620" y="574923"/>
                  </a:lnTo>
                  <a:lnTo>
                    <a:pt x="24674" y="608833"/>
                  </a:lnTo>
                  <a:lnTo>
                    <a:pt x="51451" y="631696"/>
                  </a:lnTo>
                  <a:lnTo>
                    <a:pt x="84239" y="640079"/>
                  </a:lnTo>
                  <a:lnTo>
                    <a:pt x="8145360" y="640079"/>
                  </a:lnTo>
                  <a:lnTo>
                    <a:pt x="8178148" y="631696"/>
                  </a:lnTo>
                  <a:lnTo>
                    <a:pt x="8204925" y="608833"/>
                  </a:lnTo>
                  <a:lnTo>
                    <a:pt x="8222979" y="574923"/>
                  </a:lnTo>
                  <a:lnTo>
                    <a:pt x="8229600" y="533399"/>
                  </a:lnTo>
                  <a:lnTo>
                    <a:pt x="8229600" y="106679"/>
                  </a:lnTo>
                  <a:lnTo>
                    <a:pt x="8222979" y="65156"/>
                  </a:lnTo>
                  <a:lnTo>
                    <a:pt x="8204925" y="31246"/>
                  </a:lnTo>
                  <a:lnTo>
                    <a:pt x="8178148" y="8383"/>
                  </a:lnTo>
                  <a:lnTo>
                    <a:pt x="8145360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g2fa75c13599_0_134"/>
            <p:cNvSpPr/>
            <p:nvPr/>
          </p:nvSpPr>
          <p:spPr>
            <a:xfrm>
              <a:off x="384810" y="2279144"/>
              <a:ext cx="8229600" cy="640080"/>
            </a:xfrm>
            <a:custGeom>
              <a:avLst/>
              <a:gdLst/>
              <a:ahLst/>
              <a:cxnLst/>
              <a:rect l="l" t="t" r="r" b="b"/>
              <a:pathLst>
                <a:path w="8229600" h="640080" extrusionOk="0">
                  <a:moveTo>
                    <a:pt x="0" y="106679"/>
                  </a:moveTo>
                  <a:lnTo>
                    <a:pt x="6620" y="65156"/>
                  </a:lnTo>
                  <a:lnTo>
                    <a:pt x="24674" y="31246"/>
                  </a:lnTo>
                  <a:lnTo>
                    <a:pt x="51451" y="8383"/>
                  </a:lnTo>
                  <a:lnTo>
                    <a:pt x="84239" y="0"/>
                  </a:lnTo>
                  <a:lnTo>
                    <a:pt x="8145360" y="0"/>
                  </a:lnTo>
                  <a:lnTo>
                    <a:pt x="8178148" y="8383"/>
                  </a:lnTo>
                  <a:lnTo>
                    <a:pt x="8204925" y="31246"/>
                  </a:lnTo>
                  <a:lnTo>
                    <a:pt x="8222979" y="65156"/>
                  </a:lnTo>
                  <a:lnTo>
                    <a:pt x="8229600" y="106679"/>
                  </a:lnTo>
                  <a:lnTo>
                    <a:pt x="8229600" y="533399"/>
                  </a:lnTo>
                  <a:lnTo>
                    <a:pt x="8222979" y="574923"/>
                  </a:lnTo>
                  <a:lnTo>
                    <a:pt x="8204925" y="608833"/>
                  </a:lnTo>
                  <a:lnTo>
                    <a:pt x="8178148" y="631696"/>
                  </a:lnTo>
                  <a:lnTo>
                    <a:pt x="8145360" y="640079"/>
                  </a:lnTo>
                  <a:lnTo>
                    <a:pt x="84239" y="640079"/>
                  </a:lnTo>
                  <a:lnTo>
                    <a:pt x="51451" y="631696"/>
                  </a:lnTo>
                  <a:lnTo>
                    <a:pt x="24674" y="608833"/>
                  </a:lnTo>
                  <a:lnTo>
                    <a:pt x="6620" y="574923"/>
                  </a:lnTo>
                  <a:lnTo>
                    <a:pt x="0" y="533399"/>
                  </a:lnTo>
                  <a:lnTo>
                    <a:pt x="0" y="106679"/>
                  </a:lnTo>
                  <a:close/>
                </a:path>
              </a:pathLst>
            </a:custGeom>
            <a:noFill/>
            <a:ln w="25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g2fa75c13599_0_134"/>
            <p:cNvSpPr/>
            <p:nvPr/>
          </p:nvSpPr>
          <p:spPr>
            <a:xfrm>
              <a:off x="384810" y="2922272"/>
              <a:ext cx="8229600" cy="640079"/>
            </a:xfrm>
            <a:custGeom>
              <a:avLst/>
              <a:gdLst/>
              <a:ahLst/>
              <a:cxnLst/>
              <a:rect l="l" t="t" r="r" b="b"/>
              <a:pathLst>
                <a:path w="8229600" h="640079" extrusionOk="0">
                  <a:moveTo>
                    <a:pt x="8145360" y="0"/>
                  </a:moveTo>
                  <a:lnTo>
                    <a:pt x="84239" y="0"/>
                  </a:lnTo>
                  <a:lnTo>
                    <a:pt x="51451" y="8383"/>
                  </a:lnTo>
                  <a:lnTo>
                    <a:pt x="24674" y="31246"/>
                  </a:lnTo>
                  <a:lnTo>
                    <a:pt x="6620" y="65156"/>
                  </a:lnTo>
                  <a:lnTo>
                    <a:pt x="0" y="106679"/>
                  </a:lnTo>
                  <a:lnTo>
                    <a:pt x="0" y="533399"/>
                  </a:lnTo>
                  <a:lnTo>
                    <a:pt x="6620" y="574923"/>
                  </a:lnTo>
                  <a:lnTo>
                    <a:pt x="24674" y="608833"/>
                  </a:lnTo>
                  <a:lnTo>
                    <a:pt x="51451" y="631696"/>
                  </a:lnTo>
                  <a:lnTo>
                    <a:pt x="84239" y="640079"/>
                  </a:lnTo>
                  <a:lnTo>
                    <a:pt x="8145360" y="640079"/>
                  </a:lnTo>
                  <a:lnTo>
                    <a:pt x="8178148" y="631696"/>
                  </a:lnTo>
                  <a:lnTo>
                    <a:pt x="8204925" y="608833"/>
                  </a:lnTo>
                  <a:lnTo>
                    <a:pt x="8222979" y="574923"/>
                  </a:lnTo>
                  <a:lnTo>
                    <a:pt x="8229600" y="533399"/>
                  </a:lnTo>
                  <a:lnTo>
                    <a:pt x="8229600" y="106679"/>
                  </a:lnTo>
                  <a:lnTo>
                    <a:pt x="8222979" y="65156"/>
                  </a:lnTo>
                  <a:lnTo>
                    <a:pt x="8204925" y="31246"/>
                  </a:lnTo>
                  <a:lnTo>
                    <a:pt x="8178148" y="8383"/>
                  </a:lnTo>
                  <a:lnTo>
                    <a:pt x="8145360" y="0"/>
                  </a:lnTo>
                  <a:close/>
                </a:path>
              </a:pathLst>
            </a:custGeom>
            <a:solidFill>
              <a:srgbClr val="007DC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g2fa75c13599_0_134"/>
            <p:cNvSpPr/>
            <p:nvPr/>
          </p:nvSpPr>
          <p:spPr>
            <a:xfrm>
              <a:off x="384810" y="2922272"/>
              <a:ext cx="8229600" cy="640079"/>
            </a:xfrm>
            <a:custGeom>
              <a:avLst/>
              <a:gdLst/>
              <a:ahLst/>
              <a:cxnLst/>
              <a:rect l="l" t="t" r="r" b="b"/>
              <a:pathLst>
                <a:path w="8229600" h="640079" extrusionOk="0">
                  <a:moveTo>
                    <a:pt x="0" y="106679"/>
                  </a:moveTo>
                  <a:lnTo>
                    <a:pt x="6620" y="65156"/>
                  </a:lnTo>
                  <a:lnTo>
                    <a:pt x="24674" y="31246"/>
                  </a:lnTo>
                  <a:lnTo>
                    <a:pt x="51451" y="8383"/>
                  </a:lnTo>
                  <a:lnTo>
                    <a:pt x="84239" y="0"/>
                  </a:lnTo>
                  <a:lnTo>
                    <a:pt x="8145360" y="0"/>
                  </a:lnTo>
                  <a:lnTo>
                    <a:pt x="8178148" y="8383"/>
                  </a:lnTo>
                  <a:lnTo>
                    <a:pt x="8204925" y="31246"/>
                  </a:lnTo>
                  <a:lnTo>
                    <a:pt x="8222979" y="65156"/>
                  </a:lnTo>
                  <a:lnTo>
                    <a:pt x="8229600" y="106679"/>
                  </a:lnTo>
                  <a:lnTo>
                    <a:pt x="8229600" y="533399"/>
                  </a:lnTo>
                  <a:lnTo>
                    <a:pt x="8222979" y="574923"/>
                  </a:lnTo>
                  <a:lnTo>
                    <a:pt x="8204925" y="608833"/>
                  </a:lnTo>
                  <a:lnTo>
                    <a:pt x="8178148" y="631696"/>
                  </a:lnTo>
                  <a:lnTo>
                    <a:pt x="8145360" y="640079"/>
                  </a:lnTo>
                  <a:lnTo>
                    <a:pt x="84239" y="640079"/>
                  </a:lnTo>
                  <a:lnTo>
                    <a:pt x="51451" y="631696"/>
                  </a:lnTo>
                  <a:lnTo>
                    <a:pt x="24674" y="608833"/>
                  </a:lnTo>
                  <a:lnTo>
                    <a:pt x="6620" y="574923"/>
                  </a:lnTo>
                  <a:lnTo>
                    <a:pt x="0" y="533399"/>
                  </a:lnTo>
                  <a:lnTo>
                    <a:pt x="0" y="106679"/>
                  </a:lnTo>
                  <a:close/>
                </a:path>
              </a:pathLst>
            </a:custGeom>
            <a:noFill/>
            <a:ln w="25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g2fa75c13599_0_134"/>
            <p:cNvSpPr/>
            <p:nvPr/>
          </p:nvSpPr>
          <p:spPr>
            <a:xfrm>
              <a:off x="384810" y="3565400"/>
              <a:ext cx="8229600" cy="640079"/>
            </a:xfrm>
            <a:custGeom>
              <a:avLst/>
              <a:gdLst/>
              <a:ahLst/>
              <a:cxnLst/>
              <a:rect l="l" t="t" r="r" b="b"/>
              <a:pathLst>
                <a:path w="8229600" h="640079" extrusionOk="0">
                  <a:moveTo>
                    <a:pt x="8145360" y="0"/>
                  </a:moveTo>
                  <a:lnTo>
                    <a:pt x="84239" y="0"/>
                  </a:lnTo>
                  <a:lnTo>
                    <a:pt x="51451" y="8383"/>
                  </a:lnTo>
                  <a:lnTo>
                    <a:pt x="24674" y="31246"/>
                  </a:lnTo>
                  <a:lnTo>
                    <a:pt x="6620" y="65156"/>
                  </a:lnTo>
                  <a:lnTo>
                    <a:pt x="0" y="106679"/>
                  </a:lnTo>
                  <a:lnTo>
                    <a:pt x="0" y="533399"/>
                  </a:lnTo>
                  <a:lnTo>
                    <a:pt x="6620" y="574923"/>
                  </a:lnTo>
                  <a:lnTo>
                    <a:pt x="24674" y="608833"/>
                  </a:lnTo>
                  <a:lnTo>
                    <a:pt x="51451" y="631696"/>
                  </a:lnTo>
                  <a:lnTo>
                    <a:pt x="84239" y="640079"/>
                  </a:lnTo>
                  <a:lnTo>
                    <a:pt x="8145360" y="640079"/>
                  </a:lnTo>
                  <a:lnTo>
                    <a:pt x="8178148" y="631696"/>
                  </a:lnTo>
                  <a:lnTo>
                    <a:pt x="8204925" y="608833"/>
                  </a:lnTo>
                  <a:lnTo>
                    <a:pt x="8222979" y="574923"/>
                  </a:lnTo>
                  <a:lnTo>
                    <a:pt x="8229600" y="533399"/>
                  </a:lnTo>
                  <a:lnTo>
                    <a:pt x="8229600" y="106679"/>
                  </a:lnTo>
                  <a:lnTo>
                    <a:pt x="8222979" y="65156"/>
                  </a:lnTo>
                  <a:lnTo>
                    <a:pt x="8204925" y="31246"/>
                  </a:lnTo>
                  <a:lnTo>
                    <a:pt x="8178148" y="8383"/>
                  </a:lnTo>
                  <a:lnTo>
                    <a:pt x="8145360" y="0"/>
                  </a:lnTo>
                  <a:close/>
                </a:path>
              </a:pathLst>
            </a:custGeom>
            <a:solidFill>
              <a:srgbClr val="007DC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g2fa75c13599_0_134"/>
            <p:cNvSpPr/>
            <p:nvPr/>
          </p:nvSpPr>
          <p:spPr>
            <a:xfrm>
              <a:off x="384810" y="3565400"/>
              <a:ext cx="8229600" cy="640079"/>
            </a:xfrm>
            <a:custGeom>
              <a:avLst/>
              <a:gdLst/>
              <a:ahLst/>
              <a:cxnLst/>
              <a:rect l="l" t="t" r="r" b="b"/>
              <a:pathLst>
                <a:path w="8229600" h="640079" extrusionOk="0">
                  <a:moveTo>
                    <a:pt x="0" y="106679"/>
                  </a:moveTo>
                  <a:lnTo>
                    <a:pt x="6620" y="65156"/>
                  </a:lnTo>
                  <a:lnTo>
                    <a:pt x="24674" y="31246"/>
                  </a:lnTo>
                  <a:lnTo>
                    <a:pt x="51451" y="8383"/>
                  </a:lnTo>
                  <a:lnTo>
                    <a:pt x="84239" y="0"/>
                  </a:lnTo>
                  <a:lnTo>
                    <a:pt x="8145360" y="0"/>
                  </a:lnTo>
                  <a:lnTo>
                    <a:pt x="8178148" y="8383"/>
                  </a:lnTo>
                  <a:lnTo>
                    <a:pt x="8204925" y="31246"/>
                  </a:lnTo>
                  <a:lnTo>
                    <a:pt x="8222979" y="65156"/>
                  </a:lnTo>
                  <a:lnTo>
                    <a:pt x="8229600" y="106679"/>
                  </a:lnTo>
                  <a:lnTo>
                    <a:pt x="8229600" y="533399"/>
                  </a:lnTo>
                  <a:lnTo>
                    <a:pt x="8222979" y="574923"/>
                  </a:lnTo>
                  <a:lnTo>
                    <a:pt x="8204925" y="608833"/>
                  </a:lnTo>
                  <a:lnTo>
                    <a:pt x="8178148" y="631696"/>
                  </a:lnTo>
                  <a:lnTo>
                    <a:pt x="8145360" y="640079"/>
                  </a:lnTo>
                  <a:lnTo>
                    <a:pt x="84239" y="640079"/>
                  </a:lnTo>
                  <a:lnTo>
                    <a:pt x="51451" y="631696"/>
                  </a:lnTo>
                  <a:lnTo>
                    <a:pt x="24674" y="608833"/>
                  </a:lnTo>
                  <a:lnTo>
                    <a:pt x="6620" y="574923"/>
                  </a:lnTo>
                  <a:lnTo>
                    <a:pt x="0" y="533399"/>
                  </a:lnTo>
                  <a:lnTo>
                    <a:pt x="0" y="106679"/>
                  </a:lnTo>
                  <a:close/>
                </a:path>
              </a:pathLst>
            </a:custGeom>
            <a:noFill/>
            <a:ln w="25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g2fa75c13599_0_134"/>
            <p:cNvSpPr/>
            <p:nvPr/>
          </p:nvSpPr>
          <p:spPr>
            <a:xfrm>
              <a:off x="384810" y="4207004"/>
              <a:ext cx="8229600" cy="640079"/>
            </a:xfrm>
            <a:custGeom>
              <a:avLst/>
              <a:gdLst/>
              <a:ahLst/>
              <a:cxnLst/>
              <a:rect l="l" t="t" r="r" b="b"/>
              <a:pathLst>
                <a:path w="8229600" h="640079" extrusionOk="0">
                  <a:moveTo>
                    <a:pt x="8145360" y="0"/>
                  </a:moveTo>
                  <a:lnTo>
                    <a:pt x="84239" y="0"/>
                  </a:lnTo>
                  <a:lnTo>
                    <a:pt x="51451" y="8383"/>
                  </a:lnTo>
                  <a:lnTo>
                    <a:pt x="24674" y="31246"/>
                  </a:lnTo>
                  <a:lnTo>
                    <a:pt x="6620" y="65156"/>
                  </a:lnTo>
                  <a:lnTo>
                    <a:pt x="0" y="106680"/>
                  </a:lnTo>
                  <a:lnTo>
                    <a:pt x="0" y="533400"/>
                  </a:lnTo>
                  <a:lnTo>
                    <a:pt x="6620" y="574923"/>
                  </a:lnTo>
                  <a:lnTo>
                    <a:pt x="24674" y="608833"/>
                  </a:lnTo>
                  <a:lnTo>
                    <a:pt x="51451" y="631696"/>
                  </a:lnTo>
                  <a:lnTo>
                    <a:pt x="84239" y="640080"/>
                  </a:lnTo>
                  <a:lnTo>
                    <a:pt x="8145360" y="640080"/>
                  </a:lnTo>
                  <a:lnTo>
                    <a:pt x="8178148" y="631696"/>
                  </a:lnTo>
                  <a:lnTo>
                    <a:pt x="8204925" y="608833"/>
                  </a:lnTo>
                  <a:lnTo>
                    <a:pt x="8222979" y="574923"/>
                  </a:lnTo>
                  <a:lnTo>
                    <a:pt x="8229600" y="533400"/>
                  </a:lnTo>
                  <a:lnTo>
                    <a:pt x="8229600" y="106680"/>
                  </a:lnTo>
                  <a:lnTo>
                    <a:pt x="8222979" y="65156"/>
                  </a:lnTo>
                  <a:lnTo>
                    <a:pt x="8204925" y="31246"/>
                  </a:lnTo>
                  <a:lnTo>
                    <a:pt x="8178148" y="8383"/>
                  </a:lnTo>
                  <a:lnTo>
                    <a:pt x="8145360" y="0"/>
                  </a:lnTo>
                  <a:close/>
                </a:path>
              </a:pathLst>
            </a:custGeom>
            <a:solidFill>
              <a:srgbClr val="1C3F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g2fa75c13599_0_134"/>
            <p:cNvSpPr/>
            <p:nvPr/>
          </p:nvSpPr>
          <p:spPr>
            <a:xfrm>
              <a:off x="384810" y="4207004"/>
              <a:ext cx="8229600" cy="640079"/>
            </a:xfrm>
            <a:custGeom>
              <a:avLst/>
              <a:gdLst/>
              <a:ahLst/>
              <a:cxnLst/>
              <a:rect l="l" t="t" r="r" b="b"/>
              <a:pathLst>
                <a:path w="8229600" h="640079" extrusionOk="0">
                  <a:moveTo>
                    <a:pt x="0" y="106680"/>
                  </a:moveTo>
                  <a:lnTo>
                    <a:pt x="6620" y="65156"/>
                  </a:lnTo>
                  <a:lnTo>
                    <a:pt x="24674" y="31246"/>
                  </a:lnTo>
                  <a:lnTo>
                    <a:pt x="51451" y="8383"/>
                  </a:lnTo>
                  <a:lnTo>
                    <a:pt x="84239" y="0"/>
                  </a:lnTo>
                  <a:lnTo>
                    <a:pt x="8145360" y="0"/>
                  </a:lnTo>
                  <a:lnTo>
                    <a:pt x="8178148" y="8383"/>
                  </a:lnTo>
                  <a:lnTo>
                    <a:pt x="8204925" y="31246"/>
                  </a:lnTo>
                  <a:lnTo>
                    <a:pt x="8222979" y="65156"/>
                  </a:lnTo>
                  <a:lnTo>
                    <a:pt x="8229600" y="106680"/>
                  </a:lnTo>
                  <a:lnTo>
                    <a:pt x="8229600" y="533400"/>
                  </a:lnTo>
                  <a:lnTo>
                    <a:pt x="8222979" y="574923"/>
                  </a:lnTo>
                  <a:lnTo>
                    <a:pt x="8204925" y="608833"/>
                  </a:lnTo>
                  <a:lnTo>
                    <a:pt x="8178148" y="631696"/>
                  </a:lnTo>
                  <a:lnTo>
                    <a:pt x="8145360" y="640080"/>
                  </a:lnTo>
                  <a:lnTo>
                    <a:pt x="84239" y="640080"/>
                  </a:lnTo>
                  <a:lnTo>
                    <a:pt x="51451" y="631696"/>
                  </a:lnTo>
                  <a:lnTo>
                    <a:pt x="24674" y="608833"/>
                  </a:lnTo>
                  <a:lnTo>
                    <a:pt x="6620" y="574923"/>
                  </a:lnTo>
                  <a:lnTo>
                    <a:pt x="0" y="533400"/>
                  </a:lnTo>
                  <a:lnTo>
                    <a:pt x="0" y="106680"/>
                  </a:lnTo>
                  <a:close/>
                </a:path>
              </a:pathLst>
            </a:custGeom>
            <a:noFill/>
            <a:ln w="25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g2fa75c13599_0_134"/>
            <p:cNvSpPr/>
            <p:nvPr/>
          </p:nvSpPr>
          <p:spPr>
            <a:xfrm>
              <a:off x="384810" y="4850132"/>
              <a:ext cx="8229600" cy="640079"/>
            </a:xfrm>
            <a:custGeom>
              <a:avLst/>
              <a:gdLst/>
              <a:ahLst/>
              <a:cxnLst/>
              <a:rect l="l" t="t" r="r" b="b"/>
              <a:pathLst>
                <a:path w="8229600" h="640079" extrusionOk="0">
                  <a:moveTo>
                    <a:pt x="8145360" y="0"/>
                  </a:moveTo>
                  <a:lnTo>
                    <a:pt x="84239" y="0"/>
                  </a:lnTo>
                  <a:lnTo>
                    <a:pt x="51451" y="8383"/>
                  </a:lnTo>
                  <a:lnTo>
                    <a:pt x="24674" y="31246"/>
                  </a:lnTo>
                  <a:lnTo>
                    <a:pt x="6620" y="65156"/>
                  </a:lnTo>
                  <a:lnTo>
                    <a:pt x="0" y="106680"/>
                  </a:lnTo>
                  <a:lnTo>
                    <a:pt x="0" y="533400"/>
                  </a:lnTo>
                  <a:lnTo>
                    <a:pt x="6620" y="574923"/>
                  </a:lnTo>
                  <a:lnTo>
                    <a:pt x="24674" y="608833"/>
                  </a:lnTo>
                  <a:lnTo>
                    <a:pt x="51451" y="631696"/>
                  </a:lnTo>
                  <a:lnTo>
                    <a:pt x="84239" y="640080"/>
                  </a:lnTo>
                  <a:lnTo>
                    <a:pt x="8145360" y="640080"/>
                  </a:lnTo>
                  <a:lnTo>
                    <a:pt x="8178148" y="631696"/>
                  </a:lnTo>
                  <a:lnTo>
                    <a:pt x="8204925" y="608833"/>
                  </a:lnTo>
                  <a:lnTo>
                    <a:pt x="8222979" y="574923"/>
                  </a:lnTo>
                  <a:lnTo>
                    <a:pt x="8229600" y="533400"/>
                  </a:lnTo>
                  <a:lnTo>
                    <a:pt x="8229600" y="106680"/>
                  </a:lnTo>
                  <a:lnTo>
                    <a:pt x="8222979" y="65156"/>
                  </a:lnTo>
                  <a:lnTo>
                    <a:pt x="8204925" y="31246"/>
                  </a:lnTo>
                  <a:lnTo>
                    <a:pt x="8178148" y="8383"/>
                  </a:lnTo>
                  <a:lnTo>
                    <a:pt x="8145360" y="0"/>
                  </a:lnTo>
                  <a:close/>
                </a:path>
              </a:pathLst>
            </a:custGeom>
            <a:solidFill>
              <a:srgbClr val="1C3F9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g2fa75c13599_0_134"/>
            <p:cNvSpPr/>
            <p:nvPr/>
          </p:nvSpPr>
          <p:spPr>
            <a:xfrm>
              <a:off x="384810" y="4850132"/>
              <a:ext cx="8229600" cy="640079"/>
            </a:xfrm>
            <a:custGeom>
              <a:avLst/>
              <a:gdLst/>
              <a:ahLst/>
              <a:cxnLst/>
              <a:rect l="l" t="t" r="r" b="b"/>
              <a:pathLst>
                <a:path w="8229600" h="640079" extrusionOk="0">
                  <a:moveTo>
                    <a:pt x="0" y="106680"/>
                  </a:moveTo>
                  <a:lnTo>
                    <a:pt x="6620" y="65156"/>
                  </a:lnTo>
                  <a:lnTo>
                    <a:pt x="24674" y="31246"/>
                  </a:lnTo>
                  <a:lnTo>
                    <a:pt x="51451" y="8383"/>
                  </a:lnTo>
                  <a:lnTo>
                    <a:pt x="84239" y="0"/>
                  </a:lnTo>
                  <a:lnTo>
                    <a:pt x="8145360" y="0"/>
                  </a:lnTo>
                  <a:lnTo>
                    <a:pt x="8178148" y="8383"/>
                  </a:lnTo>
                  <a:lnTo>
                    <a:pt x="8204925" y="31246"/>
                  </a:lnTo>
                  <a:lnTo>
                    <a:pt x="8222979" y="65156"/>
                  </a:lnTo>
                  <a:lnTo>
                    <a:pt x="8229600" y="106680"/>
                  </a:lnTo>
                  <a:lnTo>
                    <a:pt x="8229600" y="533400"/>
                  </a:lnTo>
                  <a:lnTo>
                    <a:pt x="8222979" y="574923"/>
                  </a:lnTo>
                  <a:lnTo>
                    <a:pt x="8204925" y="608833"/>
                  </a:lnTo>
                  <a:lnTo>
                    <a:pt x="8178148" y="631696"/>
                  </a:lnTo>
                  <a:lnTo>
                    <a:pt x="8145360" y="640080"/>
                  </a:lnTo>
                  <a:lnTo>
                    <a:pt x="84239" y="640080"/>
                  </a:lnTo>
                  <a:lnTo>
                    <a:pt x="51451" y="631696"/>
                  </a:lnTo>
                  <a:lnTo>
                    <a:pt x="24674" y="608833"/>
                  </a:lnTo>
                  <a:lnTo>
                    <a:pt x="6620" y="574923"/>
                  </a:lnTo>
                  <a:lnTo>
                    <a:pt x="0" y="533400"/>
                  </a:lnTo>
                  <a:lnTo>
                    <a:pt x="0" y="106680"/>
                  </a:lnTo>
                  <a:close/>
                </a:path>
              </a:pathLst>
            </a:custGeom>
            <a:noFill/>
            <a:ln w="25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g2fa75c13599_0_134"/>
            <p:cNvSpPr/>
            <p:nvPr/>
          </p:nvSpPr>
          <p:spPr>
            <a:xfrm>
              <a:off x="384810" y="5493260"/>
              <a:ext cx="8229600" cy="640079"/>
            </a:xfrm>
            <a:custGeom>
              <a:avLst/>
              <a:gdLst/>
              <a:ahLst/>
              <a:cxnLst/>
              <a:rect l="l" t="t" r="r" b="b"/>
              <a:pathLst>
                <a:path w="8229600" h="640079" extrusionOk="0">
                  <a:moveTo>
                    <a:pt x="8145360" y="0"/>
                  </a:moveTo>
                  <a:lnTo>
                    <a:pt x="84239" y="0"/>
                  </a:lnTo>
                  <a:lnTo>
                    <a:pt x="51451" y="8383"/>
                  </a:lnTo>
                  <a:lnTo>
                    <a:pt x="24674" y="31246"/>
                  </a:lnTo>
                  <a:lnTo>
                    <a:pt x="6620" y="65156"/>
                  </a:lnTo>
                  <a:lnTo>
                    <a:pt x="0" y="106679"/>
                  </a:lnTo>
                  <a:lnTo>
                    <a:pt x="0" y="533399"/>
                  </a:lnTo>
                  <a:lnTo>
                    <a:pt x="6620" y="574923"/>
                  </a:lnTo>
                  <a:lnTo>
                    <a:pt x="24674" y="608833"/>
                  </a:lnTo>
                  <a:lnTo>
                    <a:pt x="51451" y="631696"/>
                  </a:lnTo>
                  <a:lnTo>
                    <a:pt x="84239" y="640079"/>
                  </a:lnTo>
                  <a:lnTo>
                    <a:pt x="8145360" y="640079"/>
                  </a:lnTo>
                  <a:lnTo>
                    <a:pt x="8178148" y="631696"/>
                  </a:lnTo>
                  <a:lnTo>
                    <a:pt x="8204925" y="608833"/>
                  </a:lnTo>
                  <a:lnTo>
                    <a:pt x="8222979" y="574923"/>
                  </a:lnTo>
                  <a:lnTo>
                    <a:pt x="8229600" y="533399"/>
                  </a:lnTo>
                  <a:lnTo>
                    <a:pt x="8229600" y="106679"/>
                  </a:lnTo>
                  <a:lnTo>
                    <a:pt x="8222979" y="65156"/>
                  </a:lnTo>
                  <a:lnTo>
                    <a:pt x="8204925" y="31246"/>
                  </a:lnTo>
                  <a:lnTo>
                    <a:pt x="8178148" y="8383"/>
                  </a:lnTo>
                  <a:lnTo>
                    <a:pt x="8145360" y="0"/>
                  </a:lnTo>
                  <a:close/>
                </a:path>
              </a:pathLst>
            </a:custGeom>
            <a:solidFill>
              <a:srgbClr val="11175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g2fa75c13599_0_134"/>
            <p:cNvSpPr/>
            <p:nvPr/>
          </p:nvSpPr>
          <p:spPr>
            <a:xfrm>
              <a:off x="384810" y="5493260"/>
              <a:ext cx="8229600" cy="640079"/>
            </a:xfrm>
            <a:custGeom>
              <a:avLst/>
              <a:gdLst/>
              <a:ahLst/>
              <a:cxnLst/>
              <a:rect l="l" t="t" r="r" b="b"/>
              <a:pathLst>
                <a:path w="8229600" h="640079" extrusionOk="0">
                  <a:moveTo>
                    <a:pt x="0" y="106679"/>
                  </a:moveTo>
                  <a:lnTo>
                    <a:pt x="6620" y="65156"/>
                  </a:lnTo>
                  <a:lnTo>
                    <a:pt x="24674" y="31246"/>
                  </a:lnTo>
                  <a:lnTo>
                    <a:pt x="51451" y="8383"/>
                  </a:lnTo>
                  <a:lnTo>
                    <a:pt x="84239" y="0"/>
                  </a:lnTo>
                  <a:lnTo>
                    <a:pt x="8145360" y="0"/>
                  </a:lnTo>
                  <a:lnTo>
                    <a:pt x="8178148" y="8383"/>
                  </a:lnTo>
                  <a:lnTo>
                    <a:pt x="8204925" y="31246"/>
                  </a:lnTo>
                  <a:lnTo>
                    <a:pt x="8222979" y="65156"/>
                  </a:lnTo>
                  <a:lnTo>
                    <a:pt x="8229600" y="106679"/>
                  </a:lnTo>
                  <a:lnTo>
                    <a:pt x="8229600" y="533399"/>
                  </a:lnTo>
                  <a:lnTo>
                    <a:pt x="8222979" y="574923"/>
                  </a:lnTo>
                  <a:lnTo>
                    <a:pt x="8204925" y="608833"/>
                  </a:lnTo>
                  <a:lnTo>
                    <a:pt x="8178148" y="631696"/>
                  </a:lnTo>
                  <a:lnTo>
                    <a:pt x="8145360" y="640079"/>
                  </a:lnTo>
                  <a:lnTo>
                    <a:pt x="84239" y="640079"/>
                  </a:lnTo>
                  <a:lnTo>
                    <a:pt x="51451" y="631696"/>
                  </a:lnTo>
                  <a:lnTo>
                    <a:pt x="24674" y="608833"/>
                  </a:lnTo>
                  <a:lnTo>
                    <a:pt x="6620" y="574923"/>
                  </a:lnTo>
                  <a:lnTo>
                    <a:pt x="0" y="533399"/>
                  </a:lnTo>
                  <a:lnTo>
                    <a:pt x="0" y="106679"/>
                  </a:lnTo>
                  <a:close/>
                </a:path>
              </a:pathLst>
            </a:custGeom>
            <a:noFill/>
            <a:ln w="25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2" name="Google Shape;882;g2fa75c13599_0_134"/>
          <p:cNvSpPr txBox="1"/>
          <p:nvPr/>
        </p:nvSpPr>
        <p:spPr>
          <a:xfrm>
            <a:off x="459150" y="982963"/>
            <a:ext cx="82257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75E"/>
              </a:buClr>
              <a:buSzPts val="1800"/>
              <a:buFont typeface="Arial"/>
              <a:buNone/>
            </a:pPr>
            <a:r>
              <a:rPr lang="en-US" sz="1700" b="0" i="0" u="none" strike="noStrike" cap="none">
                <a:solidFill>
                  <a:srgbClr val="11175E"/>
                </a:solidFill>
                <a:latin typeface="Arial"/>
                <a:ea typeface="Arial"/>
                <a:cs typeface="Arial"/>
                <a:sym typeface="Arial"/>
              </a:rPr>
              <a:t>Navigators’ role is a strategy designed to facilitate care access and through  advocacy and coordination, building trust and demonstrating cultural competence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g2fa75c13599_0_134"/>
          <p:cNvSpPr txBox="1">
            <a:spLocks noGrp="1"/>
          </p:cNvSpPr>
          <p:nvPr>
            <p:ph type="sldNum" idx="12"/>
          </p:nvPr>
        </p:nvSpPr>
        <p:spPr>
          <a:xfrm>
            <a:off x="6652187" y="6444636"/>
            <a:ext cx="246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g2fa75c13599_0_134"/>
          <p:cNvSpPr txBox="1">
            <a:spLocks noGrp="1"/>
          </p:cNvSpPr>
          <p:nvPr>
            <p:ph type="ftr" idx="11"/>
          </p:nvPr>
        </p:nvSpPr>
        <p:spPr>
          <a:xfrm>
            <a:off x="535940" y="6465411"/>
            <a:ext cx="3147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2023 COPE Health Solutions. All rights reserved</a:t>
            </a: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g2fa75c13599_0_134"/>
          <p:cNvSpPr txBox="1"/>
          <p:nvPr/>
        </p:nvSpPr>
        <p:spPr>
          <a:xfrm>
            <a:off x="2954450" y="1703900"/>
            <a:ext cx="309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Care Landscape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g2fa75c13599_0_134"/>
          <p:cNvSpPr txBox="1"/>
          <p:nvPr/>
        </p:nvSpPr>
        <p:spPr>
          <a:xfrm>
            <a:off x="2578700" y="2381325"/>
            <a:ext cx="3841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Social Determinants of Health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g2fa75c13599_0_134"/>
          <p:cNvSpPr txBox="1"/>
          <p:nvPr/>
        </p:nvSpPr>
        <p:spPr>
          <a:xfrm>
            <a:off x="2578700" y="3035925"/>
            <a:ext cx="3841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Chronic Disease Management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g2fa75c13599_0_134"/>
          <p:cNvSpPr txBox="1"/>
          <p:nvPr/>
        </p:nvSpPr>
        <p:spPr>
          <a:xfrm>
            <a:off x="1137600" y="3639150"/>
            <a:ext cx="686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Effective Communication &amp; Motivational Interviewing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g2fa75c13599_0_134"/>
          <p:cNvSpPr txBox="1"/>
          <p:nvPr/>
        </p:nvSpPr>
        <p:spPr>
          <a:xfrm>
            <a:off x="2578700" y="4296825"/>
            <a:ext cx="3841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Cultural Humility &amp; Inclusivity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g2fa75c13599_0_134"/>
          <p:cNvSpPr txBox="1"/>
          <p:nvPr/>
        </p:nvSpPr>
        <p:spPr>
          <a:xfrm>
            <a:off x="3108900" y="4954500"/>
            <a:ext cx="292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Documentation Basics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g2fa75c13599_0_134"/>
          <p:cNvSpPr txBox="1"/>
          <p:nvPr/>
        </p:nvSpPr>
        <p:spPr>
          <a:xfrm>
            <a:off x="2954450" y="5557725"/>
            <a:ext cx="3090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Resources &amp; Referrals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2" name="Google Shape;892;g2fa75c13599_0_134" title="UCR QR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2fa75c13599_0_163"/>
          <p:cNvSpPr txBox="1">
            <a:spLocks noGrp="1"/>
          </p:cNvSpPr>
          <p:nvPr>
            <p:ph type="title"/>
          </p:nvPr>
        </p:nvSpPr>
        <p:spPr>
          <a:xfrm>
            <a:off x="169650" y="409825"/>
            <a:ext cx="77751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2600" b="1" u="sng"/>
              <a:t>Care Navigators at KP Medical Group Riverside</a:t>
            </a:r>
            <a:endParaRPr sz="2600" b="1" u="sng"/>
          </a:p>
        </p:txBody>
      </p:sp>
      <p:sp>
        <p:nvSpPr>
          <p:cNvPr id="898" name="Google Shape;898;g2fa75c13599_0_163"/>
          <p:cNvSpPr txBox="1">
            <a:spLocks noGrp="1"/>
          </p:cNvSpPr>
          <p:nvPr>
            <p:ph type="sldNum" idx="12"/>
          </p:nvPr>
        </p:nvSpPr>
        <p:spPr>
          <a:xfrm>
            <a:off x="6652187" y="6444636"/>
            <a:ext cx="246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g2fa75c13599_0_163"/>
          <p:cNvSpPr txBox="1">
            <a:spLocks noGrp="1"/>
          </p:cNvSpPr>
          <p:nvPr>
            <p:ph type="ftr" idx="11"/>
          </p:nvPr>
        </p:nvSpPr>
        <p:spPr>
          <a:xfrm>
            <a:off x="535940" y="6465411"/>
            <a:ext cx="3147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2023 COPE Health Solutions. All rights reserved</a:t>
            </a: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00" name="Google Shape;900;g2fa75c13599_0_163"/>
          <p:cNvGraphicFramePr/>
          <p:nvPr/>
        </p:nvGraphicFramePr>
        <p:xfrm>
          <a:off x="3814498" y="108303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{1C404C0C-795F-4A75-83CB-A7DE95F9E6AA}</a:tableStyleId>
              </a:tblPr>
              <a:tblGrid>
                <a:gridCol w="48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5A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1800" b="1" u="none" strike="noStrike" cap="none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Strategic Goals</a:t>
                      </a:r>
                      <a:endParaRPr sz="180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667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2262"/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229232" lvl="0" indent="-2870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 in member screening and  attendance to appointments through member education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77825" marR="187325" lvl="0" indent="-2870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Develop customized training to train Care  Navigators on the </a:t>
                      </a:r>
                      <a:r>
                        <a:rPr lang="en-US" sz="16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“why” </a:t>
                      </a: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behind importance of screenings, making Care Navigators  ambassadors to KP members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77825" marR="176530" lvl="0" indent="-2870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Training Care Navigators to identify and help  address social determinants of health barriers  by providing key KP resources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1600" b="1" u="none" strike="noStrike" cap="none">
                          <a:solidFill>
                            <a:srgbClr val="00B0F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Outcome Metrics: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835025" marR="648970" lvl="1" indent="-28701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 in members scheduled for appointment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835025" marR="870585" lvl="1" indent="-28701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 in members who attend appointment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835025" marR="469900" lvl="1" indent="-28701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Increase in members with a barrier to care successfully resolved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29200" marB="0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01" name="Google Shape;901;g2fa75c13599_0_163"/>
          <p:cNvSpPr txBox="1"/>
          <p:nvPr/>
        </p:nvSpPr>
        <p:spPr>
          <a:xfrm>
            <a:off x="232500" y="1263063"/>
            <a:ext cx="3523500" cy="1487100"/>
          </a:xfrm>
          <a:prstGeom prst="rect">
            <a:avLst/>
          </a:prstGeom>
          <a:solidFill>
            <a:srgbClr val="F2F2F2"/>
          </a:solidFill>
          <a:ln w="25900" cap="flat" cmpd="sng">
            <a:solidFill>
              <a:srgbClr val="1C3F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73975" rIns="0" bIns="0" anchor="t" anchorCtr="0">
            <a:spAutoFit/>
          </a:bodyPr>
          <a:lstStyle/>
          <a:p>
            <a:pPr marL="0" marR="113662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13662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13662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13662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13663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g2fa75c13599_0_163"/>
          <p:cNvSpPr txBox="1"/>
          <p:nvPr/>
        </p:nvSpPr>
        <p:spPr>
          <a:xfrm>
            <a:off x="232500" y="2841987"/>
            <a:ext cx="3523500" cy="2772900"/>
          </a:xfrm>
          <a:prstGeom prst="rect">
            <a:avLst/>
          </a:prstGeom>
          <a:solidFill>
            <a:srgbClr val="F2F2F2"/>
          </a:solidFill>
          <a:ln w="25900" cap="flat" cmpd="sng">
            <a:solidFill>
              <a:srgbClr val="1C3F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851535" lvl="0" indent="0" algn="l" rtl="0">
              <a:lnSpc>
                <a:spcPct val="108124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51535" lvl="0" indent="0" algn="l" rtl="0">
              <a:lnSpc>
                <a:spcPct val="108124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51535" lvl="0" indent="0" algn="l" rtl="0">
              <a:lnSpc>
                <a:spcPct val="108124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51535" lvl="0" indent="0" algn="l" rtl="0">
              <a:lnSpc>
                <a:spcPct val="108124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51535" lvl="0" indent="0" algn="l" rtl="0">
              <a:lnSpc>
                <a:spcPct val="108124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51535" lvl="0" indent="0" algn="l" rtl="0">
              <a:lnSpc>
                <a:spcPct val="108124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51535" lvl="0" indent="0" algn="l" rtl="0">
              <a:lnSpc>
                <a:spcPct val="108124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51535" lvl="0" indent="0" algn="l" rtl="0">
              <a:lnSpc>
                <a:spcPct val="108124"/>
              </a:lnSpc>
              <a:spcBef>
                <a:spcPts val="69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g2fa75c13599_0_163"/>
          <p:cNvSpPr txBox="1"/>
          <p:nvPr/>
        </p:nvSpPr>
        <p:spPr>
          <a:xfrm>
            <a:off x="232500" y="1243113"/>
            <a:ext cx="3523500" cy="15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13662" lvl="0" indent="0" algn="ctr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13662" lvl="0" indent="0" algn="ctr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 Navigators work collaboratively with KP team to support organizational goals towards meeting </a:t>
            </a:r>
            <a:r>
              <a:rPr lang="en-US" sz="16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HEDIS scores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g2fa75c13599_0_163"/>
          <p:cNvSpPr txBox="1"/>
          <p:nvPr/>
        </p:nvSpPr>
        <p:spPr>
          <a:xfrm>
            <a:off x="232500" y="2892913"/>
            <a:ext cx="4339500" cy="25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14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Targets include: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8455" marR="368935" lvl="0" indent="-287017" algn="l" rtl="0">
              <a:lnSpc>
                <a:spcPct val="108124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Hypertension – Blood Pressure Management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8455" marR="0" lvl="0" indent="-287655" algn="l" rtl="0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Diabetes – A1C Testing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8455" marR="851535" lvl="0" indent="-287017" algn="l" rtl="0">
              <a:lnSpc>
                <a:spcPct val="108124"/>
              </a:lnSpc>
              <a:spcBef>
                <a:spcPts val="69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Pediatrics – Immunization  Screening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8455" marR="851535" lvl="0" indent="-287017" algn="l" rtl="0">
              <a:lnSpc>
                <a:spcPct val="108124"/>
              </a:lnSpc>
              <a:spcBef>
                <a:spcPts val="69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Breast Cancer Mammography  Screening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5" name="Google Shape;905;g2fa75c13599_0_163" title="UCR QR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g2fa75c13599_0_174"/>
          <p:cNvGrpSpPr/>
          <p:nvPr/>
        </p:nvGrpSpPr>
        <p:grpSpPr>
          <a:xfrm>
            <a:off x="2096261" y="5084824"/>
            <a:ext cx="5473065" cy="1042670"/>
            <a:chOff x="2096261" y="5084824"/>
            <a:chExt cx="5473065" cy="1042670"/>
          </a:xfrm>
        </p:grpSpPr>
        <p:sp>
          <p:nvSpPr>
            <p:cNvPr id="911" name="Google Shape;911;g2fa75c13599_0_174"/>
            <p:cNvSpPr/>
            <p:nvPr/>
          </p:nvSpPr>
          <p:spPr>
            <a:xfrm>
              <a:off x="2096261" y="5084824"/>
              <a:ext cx="5473065" cy="1042670"/>
            </a:xfrm>
            <a:custGeom>
              <a:avLst/>
              <a:gdLst/>
              <a:ahLst/>
              <a:cxnLst/>
              <a:rect l="l" t="t" r="r" b="b"/>
              <a:pathLst>
                <a:path w="5473065" h="1042670" extrusionOk="0">
                  <a:moveTo>
                    <a:pt x="5472684" y="0"/>
                  </a:moveTo>
                  <a:lnTo>
                    <a:pt x="520954" y="0"/>
                  </a:lnTo>
                  <a:lnTo>
                    <a:pt x="0" y="521207"/>
                  </a:lnTo>
                  <a:lnTo>
                    <a:pt x="520954" y="1042415"/>
                  </a:lnTo>
                  <a:lnTo>
                    <a:pt x="5472684" y="1042415"/>
                  </a:lnTo>
                  <a:lnTo>
                    <a:pt x="5472684" y="0"/>
                  </a:lnTo>
                  <a:close/>
                </a:path>
              </a:pathLst>
            </a:custGeom>
            <a:solidFill>
              <a:srgbClr val="55298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g2fa75c13599_0_174"/>
            <p:cNvSpPr/>
            <p:nvPr/>
          </p:nvSpPr>
          <p:spPr>
            <a:xfrm>
              <a:off x="2096261" y="5084824"/>
              <a:ext cx="5473065" cy="1042670"/>
            </a:xfrm>
            <a:custGeom>
              <a:avLst/>
              <a:gdLst/>
              <a:ahLst/>
              <a:cxnLst/>
              <a:rect l="l" t="t" r="r" b="b"/>
              <a:pathLst>
                <a:path w="5473065" h="1042670" extrusionOk="0">
                  <a:moveTo>
                    <a:pt x="5472684" y="1042415"/>
                  </a:moveTo>
                  <a:lnTo>
                    <a:pt x="520954" y="1042415"/>
                  </a:lnTo>
                  <a:lnTo>
                    <a:pt x="0" y="521207"/>
                  </a:lnTo>
                  <a:lnTo>
                    <a:pt x="520954" y="0"/>
                  </a:lnTo>
                  <a:lnTo>
                    <a:pt x="5472684" y="0"/>
                  </a:lnTo>
                  <a:lnTo>
                    <a:pt x="5472684" y="1042415"/>
                  </a:lnTo>
                  <a:close/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3" name="Google Shape;913;g2fa75c13599_0_174"/>
          <p:cNvSpPr txBox="1"/>
          <p:nvPr/>
        </p:nvSpPr>
        <p:spPr>
          <a:xfrm>
            <a:off x="4550463" y="5443754"/>
            <a:ext cx="11628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Tuition Fee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g2fa75c13599_0_174"/>
          <p:cNvSpPr txBox="1">
            <a:spLocks noGrp="1"/>
          </p:cNvSpPr>
          <p:nvPr>
            <p:ph type="title"/>
          </p:nvPr>
        </p:nvSpPr>
        <p:spPr>
          <a:xfrm>
            <a:off x="535950" y="334850"/>
            <a:ext cx="73107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000" b="1" u="sng"/>
              <a:t>Care Navigator Program Commitment</a:t>
            </a:r>
            <a:endParaRPr sz="3000" b="1" u="sng"/>
          </a:p>
        </p:txBody>
      </p:sp>
      <p:grpSp>
        <p:nvGrpSpPr>
          <p:cNvPr id="915" name="Google Shape;915;g2fa75c13599_0_174"/>
          <p:cNvGrpSpPr/>
          <p:nvPr/>
        </p:nvGrpSpPr>
        <p:grpSpPr>
          <a:xfrm>
            <a:off x="2096261" y="915160"/>
            <a:ext cx="5473065" cy="1152525"/>
            <a:chOff x="2096261" y="915160"/>
            <a:chExt cx="5473065" cy="1152525"/>
          </a:xfrm>
        </p:grpSpPr>
        <p:sp>
          <p:nvSpPr>
            <p:cNvPr id="916" name="Google Shape;916;g2fa75c13599_0_174"/>
            <p:cNvSpPr/>
            <p:nvPr/>
          </p:nvSpPr>
          <p:spPr>
            <a:xfrm>
              <a:off x="2096261" y="915160"/>
              <a:ext cx="5473065" cy="1152525"/>
            </a:xfrm>
            <a:custGeom>
              <a:avLst/>
              <a:gdLst/>
              <a:ahLst/>
              <a:cxnLst/>
              <a:rect l="l" t="t" r="r" b="b"/>
              <a:pathLst>
                <a:path w="5473065" h="1152525" extrusionOk="0">
                  <a:moveTo>
                    <a:pt x="5472684" y="0"/>
                  </a:moveTo>
                  <a:lnTo>
                    <a:pt x="576313" y="0"/>
                  </a:lnTo>
                  <a:lnTo>
                    <a:pt x="0" y="576072"/>
                  </a:lnTo>
                  <a:lnTo>
                    <a:pt x="576313" y="1152144"/>
                  </a:lnTo>
                  <a:lnTo>
                    <a:pt x="5472684" y="1152144"/>
                  </a:lnTo>
                  <a:lnTo>
                    <a:pt x="5472684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g2fa75c13599_0_174"/>
            <p:cNvSpPr/>
            <p:nvPr/>
          </p:nvSpPr>
          <p:spPr>
            <a:xfrm>
              <a:off x="2096261" y="915160"/>
              <a:ext cx="5473065" cy="1152525"/>
            </a:xfrm>
            <a:custGeom>
              <a:avLst/>
              <a:gdLst/>
              <a:ahLst/>
              <a:cxnLst/>
              <a:rect l="l" t="t" r="r" b="b"/>
              <a:pathLst>
                <a:path w="5473065" h="1152525" extrusionOk="0">
                  <a:moveTo>
                    <a:pt x="5472684" y="1152144"/>
                  </a:moveTo>
                  <a:lnTo>
                    <a:pt x="576313" y="1152144"/>
                  </a:lnTo>
                  <a:lnTo>
                    <a:pt x="0" y="576072"/>
                  </a:lnTo>
                  <a:lnTo>
                    <a:pt x="576313" y="0"/>
                  </a:lnTo>
                  <a:lnTo>
                    <a:pt x="5472684" y="0"/>
                  </a:lnTo>
                  <a:lnTo>
                    <a:pt x="5472684" y="1152144"/>
                  </a:lnTo>
                  <a:close/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g2fa75c13599_0_174"/>
          <p:cNvGrpSpPr/>
          <p:nvPr/>
        </p:nvGrpSpPr>
        <p:grpSpPr>
          <a:xfrm>
            <a:off x="1575815" y="5084064"/>
            <a:ext cx="1042416" cy="1043432"/>
            <a:chOff x="1575815" y="5084064"/>
            <a:chExt cx="1042416" cy="1043432"/>
          </a:xfrm>
        </p:grpSpPr>
        <p:pic>
          <p:nvPicPr>
            <p:cNvPr id="919" name="Google Shape;919;g2fa75c13599_0_17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75815" y="5084064"/>
              <a:ext cx="1042416" cy="10431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0" name="Google Shape;920;g2fa75c13599_0_174"/>
            <p:cNvSpPr/>
            <p:nvPr/>
          </p:nvSpPr>
          <p:spPr>
            <a:xfrm>
              <a:off x="1576577" y="5084826"/>
              <a:ext cx="1041400" cy="1042670"/>
            </a:xfrm>
            <a:custGeom>
              <a:avLst/>
              <a:gdLst/>
              <a:ahLst/>
              <a:cxnLst/>
              <a:rect l="l" t="t" r="r" b="b"/>
              <a:pathLst>
                <a:path w="1041400" h="1042670" extrusionOk="0">
                  <a:moveTo>
                    <a:pt x="0" y="521208"/>
                  </a:moveTo>
                  <a:lnTo>
                    <a:pt x="2126" y="473767"/>
                  </a:lnTo>
                  <a:lnTo>
                    <a:pt x="8384" y="427519"/>
                  </a:lnTo>
                  <a:lnTo>
                    <a:pt x="18590" y="382649"/>
                  </a:lnTo>
                  <a:lnTo>
                    <a:pt x="32559" y="339340"/>
                  </a:lnTo>
                  <a:lnTo>
                    <a:pt x="50109" y="297777"/>
                  </a:lnTo>
                  <a:lnTo>
                    <a:pt x="71055" y="258143"/>
                  </a:lnTo>
                  <a:lnTo>
                    <a:pt x="95213" y="220622"/>
                  </a:lnTo>
                  <a:lnTo>
                    <a:pt x="122400" y="185399"/>
                  </a:lnTo>
                  <a:lnTo>
                    <a:pt x="152433" y="152657"/>
                  </a:lnTo>
                  <a:lnTo>
                    <a:pt x="185127" y="122580"/>
                  </a:lnTo>
                  <a:lnTo>
                    <a:pt x="220299" y="95353"/>
                  </a:lnTo>
                  <a:lnTo>
                    <a:pt x="257764" y="71159"/>
                  </a:lnTo>
                  <a:lnTo>
                    <a:pt x="297340" y="50182"/>
                  </a:lnTo>
                  <a:lnTo>
                    <a:pt x="338843" y="32607"/>
                  </a:lnTo>
                  <a:lnTo>
                    <a:pt x="382089" y="18617"/>
                  </a:lnTo>
                  <a:lnTo>
                    <a:pt x="426893" y="8397"/>
                  </a:lnTo>
                  <a:lnTo>
                    <a:pt x="473074" y="2129"/>
                  </a:lnTo>
                  <a:lnTo>
                    <a:pt x="520445" y="0"/>
                  </a:lnTo>
                  <a:lnTo>
                    <a:pt x="567817" y="2129"/>
                  </a:lnTo>
                  <a:lnTo>
                    <a:pt x="613998" y="8397"/>
                  </a:lnTo>
                  <a:lnTo>
                    <a:pt x="658802" y="18617"/>
                  </a:lnTo>
                  <a:lnTo>
                    <a:pt x="702048" y="32607"/>
                  </a:lnTo>
                  <a:lnTo>
                    <a:pt x="743551" y="50182"/>
                  </a:lnTo>
                  <a:lnTo>
                    <a:pt x="783127" y="71159"/>
                  </a:lnTo>
                  <a:lnTo>
                    <a:pt x="820592" y="95353"/>
                  </a:lnTo>
                  <a:lnTo>
                    <a:pt x="855764" y="122580"/>
                  </a:lnTo>
                  <a:lnTo>
                    <a:pt x="888458" y="152657"/>
                  </a:lnTo>
                  <a:lnTo>
                    <a:pt x="918491" y="185399"/>
                  </a:lnTo>
                  <a:lnTo>
                    <a:pt x="945678" y="220622"/>
                  </a:lnTo>
                  <a:lnTo>
                    <a:pt x="969836" y="258143"/>
                  </a:lnTo>
                  <a:lnTo>
                    <a:pt x="990782" y="297777"/>
                  </a:lnTo>
                  <a:lnTo>
                    <a:pt x="1008332" y="339340"/>
                  </a:lnTo>
                  <a:lnTo>
                    <a:pt x="1022301" y="382649"/>
                  </a:lnTo>
                  <a:lnTo>
                    <a:pt x="1032507" y="427519"/>
                  </a:lnTo>
                  <a:lnTo>
                    <a:pt x="1038765" y="473767"/>
                  </a:lnTo>
                  <a:lnTo>
                    <a:pt x="1040891" y="521208"/>
                  </a:lnTo>
                  <a:lnTo>
                    <a:pt x="1038765" y="568648"/>
                  </a:lnTo>
                  <a:lnTo>
                    <a:pt x="1032507" y="614896"/>
                  </a:lnTo>
                  <a:lnTo>
                    <a:pt x="1022301" y="659766"/>
                  </a:lnTo>
                  <a:lnTo>
                    <a:pt x="1008332" y="703075"/>
                  </a:lnTo>
                  <a:lnTo>
                    <a:pt x="990782" y="744638"/>
                  </a:lnTo>
                  <a:lnTo>
                    <a:pt x="969836" y="784272"/>
                  </a:lnTo>
                  <a:lnTo>
                    <a:pt x="945678" y="821793"/>
                  </a:lnTo>
                  <a:lnTo>
                    <a:pt x="918491" y="857016"/>
                  </a:lnTo>
                  <a:lnTo>
                    <a:pt x="888458" y="889758"/>
                  </a:lnTo>
                  <a:lnTo>
                    <a:pt x="855764" y="919835"/>
                  </a:lnTo>
                  <a:lnTo>
                    <a:pt x="820592" y="947062"/>
                  </a:lnTo>
                  <a:lnTo>
                    <a:pt x="783127" y="971256"/>
                  </a:lnTo>
                  <a:lnTo>
                    <a:pt x="743551" y="992233"/>
                  </a:lnTo>
                  <a:lnTo>
                    <a:pt x="702048" y="1009808"/>
                  </a:lnTo>
                  <a:lnTo>
                    <a:pt x="658802" y="1023798"/>
                  </a:lnTo>
                  <a:lnTo>
                    <a:pt x="613998" y="1034018"/>
                  </a:lnTo>
                  <a:lnTo>
                    <a:pt x="567817" y="1040286"/>
                  </a:lnTo>
                  <a:lnTo>
                    <a:pt x="520445" y="1042416"/>
                  </a:lnTo>
                  <a:lnTo>
                    <a:pt x="473074" y="1040286"/>
                  </a:lnTo>
                  <a:lnTo>
                    <a:pt x="426893" y="1034018"/>
                  </a:lnTo>
                  <a:lnTo>
                    <a:pt x="382089" y="1023798"/>
                  </a:lnTo>
                  <a:lnTo>
                    <a:pt x="338843" y="1009808"/>
                  </a:lnTo>
                  <a:lnTo>
                    <a:pt x="297340" y="992233"/>
                  </a:lnTo>
                  <a:lnTo>
                    <a:pt x="257764" y="971256"/>
                  </a:lnTo>
                  <a:lnTo>
                    <a:pt x="220299" y="947062"/>
                  </a:lnTo>
                  <a:lnTo>
                    <a:pt x="185127" y="919835"/>
                  </a:lnTo>
                  <a:lnTo>
                    <a:pt x="152433" y="889758"/>
                  </a:lnTo>
                  <a:lnTo>
                    <a:pt x="122400" y="857016"/>
                  </a:lnTo>
                  <a:lnTo>
                    <a:pt x="95213" y="821793"/>
                  </a:lnTo>
                  <a:lnTo>
                    <a:pt x="71055" y="784272"/>
                  </a:lnTo>
                  <a:lnTo>
                    <a:pt x="50109" y="744638"/>
                  </a:lnTo>
                  <a:lnTo>
                    <a:pt x="32559" y="703075"/>
                  </a:lnTo>
                  <a:lnTo>
                    <a:pt x="18590" y="659766"/>
                  </a:lnTo>
                  <a:lnTo>
                    <a:pt x="8384" y="614896"/>
                  </a:lnTo>
                  <a:lnTo>
                    <a:pt x="2126" y="568648"/>
                  </a:lnTo>
                  <a:lnTo>
                    <a:pt x="0" y="521208"/>
                  </a:lnTo>
                  <a:close/>
                </a:path>
              </a:pathLst>
            </a:custGeom>
            <a:noFill/>
            <a:ln w="38100" cap="flat" cmpd="sng">
              <a:solidFill>
                <a:srgbClr val="1C3F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1" name="Google Shape;921;g2fa75c13599_0_174"/>
          <p:cNvSpPr txBox="1"/>
          <p:nvPr/>
        </p:nvSpPr>
        <p:spPr>
          <a:xfrm>
            <a:off x="2769042" y="1127199"/>
            <a:ext cx="46482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30835" marR="323215" lvl="0" indent="127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One to Two, 4-hour shifts/week (9-month)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Two, 4-hour shifts/week (6-month)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2" name="Google Shape;922;g2fa75c13599_0_174"/>
          <p:cNvGrpSpPr/>
          <p:nvPr/>
        </p:nvGrpSpPr>
        <p:grpSpPr>
          <a:xfrm>
            <a:off x="1576577" y="970025"/>
            <a:ext cx="1041400" cy="1042669"/>
            <a:chOff x="1576577" y="970025"/>
            <a:chExt cx="1041400" cy="1042669"/>
          </a:xfrm>
        </p:grpSpPr>
        <p:pic>
          <p:nvPicPr>
            <p:cNvPr id="923" name="Google Shape;923;g2fa75c13599_0_17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76577" y="970026"/>
              <a:ext cx="1040891" cy="1042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4" name="Google Shape;924;g2fa75c13599_0_174"/>
            <p:cNvSpPr/>
            <p:nvPr/>
          </p:nvSpPr>
          <p:spPr>
            <a:xfrm>
              <a:off x="1576577" y="970025"/>
              <a:ext cx="1041400" cy="1042669"/>
            </a:xfrm>
            <a:custGeom>
              <a:avLst/>
              <a:gdLst/>
              <a:ahLst/>
              <a:cxnLst/>
              <a:rect l="l" t="t" r="r" b="b"/>
              <a:pathLst>
                <a:path w="1041400" h="1042669" extrusionOk="0">
                  <a:moveTo>
                    <a:pt x="0" y="521208"/>
                  </a:moveTo>
                  <a:lnTo>
                    <a:pt x="2126" y="473767"/>
                  </a:lnTo>
                  <a:lnTo>
                    <a:pt x="8384" y="427519"/>
                  </a:lnTo>
                  <a:lnTo>
                    <a:pt x="18590" y="382649"/>
                  </a:lnTo>
                  <a:lnTo>
                    <a:pt x="32559" y="339340"/>
                  </a:lnTo>
                  <a:lnTo>
                    <a:pt x="50109" y="297777"/>
                  </a:lnTo>
                  <a:lnTo>
                    <a:pt x="71055" y="258143"/>
                  </a:lnTo>
                  <a:lnTo>
                    <a:pt x="95213" y="220622"/>
                  </a:lnTo>
                  <a:lnTo>
                    <a:pt x="122400" y="185399"/>
                  </a:lnTo>
                  <a:lnTo>
                    <a:pt x="152433" y="152657"/>
                  </a:lnTo>
                  <a:lnTo>
                    <a:pt x="185127" y="122580"/>
                  </a:lnTo>
                  <a:lnTo>
                    <a:pt x="220299" y="95353"/>
                  </a:lnTo>
                  <a:lnTo>
                    <a:pt x="257764" y="71159"/>
                  </a:lnTo>
                  <a:lnTo>
                    <a:pt x="297340" y="50182"/>
                  </a:lnTo>
                  <a:lnTo>
                    <a:pt x="338843" y="32607"/>
                  </a:lnTo>
                  <a:lnTo>
                    <a:pt x="382089" y="18617"/>
                  </a:lnTo>
                  <a:lnTo>
                    <a:pt x="426893" y="8397"/>
                  </a:lnTo>
                  <a:lnTo>
                    <a:pt x="473074" y="2129"/>
                  </a:lnTo>
                  <a:lnTo>
                    <a:pt x="520445" y="0"/>
                  </a:lnTo>
                  <a:lnTo>
                    <a:pt x="567817" y="2129"/>
                  </a:lnTo>
                  <a:lnTo>
                    <a:pt x="613998" y="8397"/>
                  </a:lnTo>
                  <a:lnTo>
                    <a:pt x="658802" y="18617"/>
                  </a:lnTo>
                  <a:lnTo>
                    <a:pt x="702048" y="32607"/>
                  </a:lnTo>
                  <a:lnTo>
                    <a:pt x="743551" y="50182"/>
                  </a:lnTo>
                  <a:lnTo>
                    <a:pt x="783127" y="71159"/>
                  </a:lnTo>
                  <a:lnTo>
                    <a:pt x="820592" y="95353"/>
                  </a:lnTo>
                  <a:lnTo>
                    <a:pt x="855764" y="122580"/>
                  </a:lnTo>
                  <a:lnTo>
                    <a:pt x="888458" y="152657"/>
                  </a:lnTo>
                  <a:lnTo>
                    <a:pt x="918491" y="185399"/>
                  </a:lnTo>
                  <a:lnTo>
                    <a:pt x="945678" y="220622"/>
                  </a:lnTo>
                  <a:lnTo>
                    <a:pt x="969836" y="258143"/>
                  </a:lnTo>
                  <a:lnTo>
                    <a:pt x="990782" y="297777"/>
                  </a:lnTo>
                  <a:lnTo>
                    <a:pt x="1008332" y="339340"/>
                  </a:lnTo>
                  <a:lnTo>
                    <a:pt x="1022301" y="382649"/>
                  </a:lnTo>
                  <a:lnTo>
                    <a:pt x="1032507" y="427519"/>
                  </a:lnTo>
                  <a:lnTo>
                    <a:pt x="1038765" y="473767"/>
                  </a:lnTo>
                  <a:lnTo>
                    <a:pt x="1040891" y="521208"/>
                  </a:lnTo>
                  <a:lnTo>
                    <a:pt x="1038765" y="568648"/>
                  </a:lnTo>
                  <a:lnTo>
                    <a:pt x="1032507" y="614896"/>
                  </a:lnTo>
                  <a:lnTo>
                    <a:pt x="1022301" y="659766"/>
                  </a:lnTo>
                  <a:lnTo>
                    <a:pt x="1008332" y="703075"/>
                  </a:lnTo>
                  <a:lnTo>
                    <a:pt x="990782" y="744638"/>
                  </a:lnTo>
                  <a:lnTo>
                    <a:pt x="969836" y="784272"/>
                  </a:lnTo>
                  <a:lnTo>
                    <a:pt x="945678" y="821793"/>
                  </a:lnTo>
                  <a:lnTo>
                    <a:pt x="918491" y="857016"/>
                  </a:lnTo>
                  <a:lnTo>
                    <a:pt x="888458" y="889758"/>
                  </a:lnTo>
                  <a:lnTo>
                    <a:pt x="855764" y="919835"/>
                  </a:lnTo>
                  <a:lnTo>
                    <a:pt x="820592" y="947062"/>
                  </a:lnTo>
                  <a:lnTo>
                    <a:pt x="783127" y="971256"/>
                  </a:lnTo>
                  <a:lnTo>
                    <a:pt x="743551" y="992233"/>
                  </a:lnTo>
                  <a:lnTo>
                    <a:pt x="702048" y="1009808"/>
                  </a:lnTo>
                  <a:lnTo>
                    <a:pt x="658802" y="1023798"/>
                  </a:lnTo>
                  <a:lnTo>
                    <a:pt x="613998" y="1034018"/>
                  </a:lnTo>
                  <a:lnTo>
                    <a:pt x="567817" y="1040286"/>
                  </a:lnTo>
                  <a:lnTo>
                    <a:pt x="520445" y="1042416"/>
                  </a:lnTo>
                  <a:lnTo>
                    <a:pt x="473074" y="1040286"/>
                  </a:lnTo>
                  <a:lnTo>
                    <a:pt x="426893" y="1034018"/>
                  </a:lnTo>
                  <a:lnTo>
                    <a:pt x="382089" y="1023798"/>
                  </a:lnTo>
                  <a:lnTo>
                    <a:pt x="338843" y="1009808"/>
                  </a:lnTo>
                  <a:lnTo>
                    <a:pt x="297340" y="992233"/>
                  </a:lnTo>
                  <a:lnTo>
                    <a:pt x="257764" y="971256"/>
                  </a:lnTo>
                  <a:lnTo>
                    <a:pt x="220299" y="947062"/>
                  </a:lnTo>
                  <a:lnTo>
                    <a:pt x="185127" y="919835"/>
                  </a:lnTo>
                  <a:lnTo>
                    <a:pt x="152433" y="889758"/>
                  </a:lnTo>
                  <a:lnTo>
                    <a:pt x="122400" y="857016"/>
                  </a:lnTo>
                  <a:lnTo>
                    <a:pt x="95213" y="821793"/>
                  </a:lnTo>
                  <a:lnTo>
                    <a:pt x="71055" y="784272"/>
                  </a:lnTo>
                  <a:lnTo>
                    <a:pt x="50109" y="744638"/>
                  </a:lnTo>
                  <a:lnTo>
                    <a:pt x="32559" y="703075"/>
                  </a:lnTo>
                  <a:lnTo>
                    <a:pt x="18590" y="659766"/>
                  </a:lnTo>
                  <a:lnTo>
                    <a:pt x="8384" y="614896"/>
                  </a:lnTo>
                  <a:lnTo>
                    <a:pt x="2126" y="568648"/>
                  </a:lnTo>
                  <a:lnTo>
                    <a:pt x="0" y="521208"/>
                  </a:lnTo>
                  <a:close/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g2fa75c13599_0_174"/>
          <p:cNvGrpSpPr/>
          <p:nvPr/>
        </p:nvGrpSpPr>
        <p:grpSpPr>
          <a:xfrm>
            <a:off x="2096261" y="2378200"/>
            <a:ext cx="5473065" cy="1042670"/>
            <a:chOff x="2096261" y="2378200"/>
            <a:chExt cx="5473065" cy="1042670"/>
          </a:xfrm>
        </p:grpSpPr>
        <p:sp>
          <p:nvSpPr>
            <p:cNvPr id="926" name="Google Shape;926;g2fa75c13599_0_174"/>
            <p:cNvSpPr/>
            <p:nvPr/>
          </p:nvSpPr>
          <p:spPr>
            <a:xfrm>
              <a:off x="2096261" y="2378200"/>
              <a:ext cx="5473065" cy="1042670"/>
            </a:xfrm>
            <a:custGeom>
              <a:avLst/>
              <a:gdLst/>
              <a:ahLst/>
              <a:cxnLst/>
              <a:rect l="l" t="t" r="r" b="b"/>
              <a:pathLst>
                <a:path w="5473065" h="1042670" extrusionOk="0">
                  <a:moveTo>
                    <a:pt x="5472684" y="0"/>
                  </a:moveTo>
                  <a:lnTo>
                    <a:pt x="520954" y="0"/>
                  </a:lnTo>
                  <a:lnTo>
                    <a:pt x="0" y="521207"/>
                  </a:lnTo>
                  <a:lnTo>
                    <a:pt x="520954" y="1042415"/>
                  </a:lnTo>
                  <a:lnTo>
                    <a:pt x="5472684" y="1042415"/>
                  </a:lnTo>
                  <a:lnTo>
                    <a:pt x="5472684" y="0"/>
                  </a:lnTo>
                  <a:close/>
                </a:path>
              </a:pathLst>
            </a:custGeom>
            <a:solidFill>
              <a:srgbClr val="114EC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g2fa75c13599_0_174"/>
            <p:cNvSpPr/>
            <p:nvPr/>
          </p:nvSpPr>
          <p:spPr>
            <a:xfrm>
              <a:off x="2096261" y="2378200"/>
              <a:ext cx="5473065" cy="1042670"/>
            </a:xfrm>
            <a:custGeom>
              <a:avLst/>
              <a:gdLst/>
              <a:ahLst/>
              <a:cxnLst/>
              <a:rect l="l" t="t" r="r" b="b"/>
              <a:pathLst>
                <a:path w="5473065" h="1042670" extrusionOk="0">
                  <a:moveTo>
                    <a:pt x="5472684" y="1042415"/>
                  </a:moveTo>
                  <a:lnTo>
                    <a:pt x="520954" y="1042415"/>
                  </a:lnTo>
                  <a:lnTo>
                    <a:pt x="0" y="521207"/>
                  </a:lnTo>
                  <a:lnTo>
                    <a:pt x="520954" y="0"/>
                  </a:lnTo>
                  <a:lnTo>
                    <a:pt x="5472684" y="0"/>
                  </a:lnTo>
                  <a:lnTo>
                    <a:pt x="5472684" y="1042415"/>
                  </a:lnTo>
                  <a:close/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8" name="Google Shape;928;g2fa75c13599_0_174"/>
          <p:cNvSpPr txBox="1"/>
          <p:nvPr/>
        </p:nvSpPr>
        <p:spPr>
          <a:xfrm>
            <a:off x="3665020" y="2737110"/>
            <a:ext cx="29331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Quarterly program meetings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9" name="Google Shape;929;g2fa75c13599_0_174"/>
          <p:cNvGrpSpPr/>
          <p:nvPr/>
        </p:nvGrpSpPr>
        <p:grpSpPr>
          <a:xfrm>
            <a:off x="1576577" y="2379726"/>
            <a:ext cx="1041400" cy="1041400"/>
            <a:chOff x="1576577" y="2379726"/>
            <a:chExt cx="1041400" cy="1041400"/>
          </a:xfrm>
        </p:grpSpPr>
        <p:pic>
          <p:nvPicPr>
            <p:cNvPr id="930" name="Google Shape;930;g2fa75c13599_0_17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76578" y="2379726"/>
              <a:ext cx="1040891" cy="1040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1" name="Google Shape;931;g2fa75c13599_0_174"/>
            <p:cNvSpPr/>
            <p:nvPr/>
          </p:nvSpPr>
          <p:spPr>
            <a:xfrm>
              <a:off x="1576577" y="2379726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 extrusionOk="0">
                  <a:moveTo>
                    <a:pt x="0" y="520446"/>
                  </a:moveTo>
                  <a:lnTo>
                    <a:pt x="2126" y="473074"/>
                  </a:lnTo>
                  <a:lnTo>
                    <a:pt x="8384" y="426893"/>
                  </a:lnTo>
                  <a:lnTo>
                    <a:pt x="18590" y="382089"/>
                  </a:lnTo>
                  <a:lnTo>
                    <a:pt x="32559" y="338843"/>
                  </a:lnTo>
                  <a:lnTo>
                    <a:pt x="50109" y="297340"/>
                  </a:lnTo>
                  <a:lnTo>
                    <a:pt x="71055" y="257764"/>
                  </a:lnTo>
                  <a:lnTo>
                    <a:pt x="95213" y="220299"/>
                  </a:lnTo>
                  <a:lnTo>
                    <a:pt x="122400" y="185127"/>
                  </a:lnTo>
                  <a:lnTo>
                    <a:pt x="152433" y="152433"/>
                  </a:lnTo>
                  <a:lnTo>
                    <a:pt x="185127" y="122400"/>
                  </a:lnTo>
                  <a:lnTo>
                    <a:pt x="220299" y="95213"/>
                  </a:lnTo>
                  <a:lnTo>
                    <a:pt x="257764" y="71055"/>
                  </a:lnTo>
                  <a:lnTo>
                    <a:pt x="297340" y="50109"/>
                  </a:lnTo>
                  <a:lnTo>
                    <a:pt x="338843" y="32559"/>
                  </a:lnTo>
                  <a:lnTo>
                    <a:pt x="382089" y="18590"/>
                  </a:lnTo>
                  <a:lnTo>
                    <a:pt x="426893" y="8384"/>
                  </a:lnTo>
                  <a:lnTo>
                    <a:pt x="473074" y="2126"/>
                  </a:lnTo>
                  <a:lnTo>
                    <a:pt x="520445" y="0"/>
                  </a:lnTo>
                  <a:lnTo>
                    <a:pt x="567817" y="2126"/>
                  </a:lnTo>
                  <a:lnTo>
                    <a:pt x="613998" y="8384"/>
                  </a:lnTo>
                  <a:lnTo>
                    <a:pt x="658802" y="18590"/>
                  </a:lnTo>
                  <a:lnTo>
                    <a:pt x="702048" y="32559"/>
                  </a:lnTo>
                  <a:lnTo>
                    <a:pt x="743551" y="50109"/>
                  </a:lnTo>
                  <a:lnTo>
                    <a:pt x="783127" y="71055"/>
                  </a:lnTo>
                  <a:lnTo>
                    <a:pt x="820592" y="95213"/>
                  </a:lnTo>
                  <a:lnTo>
                    <a:pt x="855764" y="122400"/>
                  </a:lnTo>
                  <a:lnTo>
                    <a:pt x="888458" y="152433"/>
                  </a:lnTo>
                  <a:lnTo>
                    <a:pt x="918491" y="185127"/>
                  </a:lnTo>
                  <a:lnTo>
                    <a:pt x="945678" y="220299"/>
                  </a:lnTo>
                  <a:lnTo>
                    <a:pt x="969836" y="257764"/>
                  </a:lnTo>
                  <a:lnTo>
                    <a:pt x="990782" y="297340"/>
                  </a:lnTo>
                  <a:lnTo>
                    <a:pt x="1008332" y="338843"/>
                  </a:lnTo>
                  <a:lnTo>
                    <a:pt x="1022301" y="382089"/>
                  </a:lnTo>
                  <a:lnTo>
                    <a:pt x="1032507" y="426893"/>
                  </a:lnTo>
                  <a:lnTo>
                    <a:pt x="1038765" y="473074"/>
                  </a:lnTo>
                  <a:lnTo>
                    <a:pt x="1040891" y="520446"/>
                  </a:lnTo>
                  <a:lnTo>
                    <a:pt x="1038765" y="567817"/>
                  </a:lnTo>
                  <a:lnTo>
                    <a:pt x="1032507" y="613998"/>
                  </a:lnTo>
                  <a:lnTo>
                    <a:pt x="1022301" y="658802"/>
                  </a:lnTo>
                  <a:lnTo>
                    <a:pt x="1008332" y="702048"/>
                  </a:lnTo>
                  <a:lnTo>
                    <a:pt x="990782" y="743551"/>
                  </a:lnTo>
                  <a:lnTo>
                    <a:pt x="969836" y="783127"/>
                  </a:lnTo>
                  <a:lnTo>
                    <a:pt x="945678" y="820592"/>
                  </a:lnTo>
                  <a:lnTo>
                    <a:pt x="918491" y="855764"/>
                  </a:lnTo>
                  <a:lnTo>
                    <a:pt x="888458" y="888458"/>
                  </a:lnTo>
                  <a:lnTo>
                    <a:pt x="855764" y="918491"/>
                  </a:lnTo>
                  <a:lnTo>
                    <a:pt x="820592" y="945678"/>
                  </a:lnTo>
                  <a:lnTo>
                    <a:pt x="783127" y="969836"/>
                  </a:lnTo>
                  <a:lnTo>
                    <a:pt x="743551" y="990782"/>
                  </a:lnTo>
                  <a:lnTo>
                    <a:pt x="702048" y="1008332"/>
                  </a:lnTo>
                  <a:lnTo>
                    <a:pt x="658802" y="1022301"/>
                  </a:lnTo>
                  <a:lnTo>
                    <a:pt x="613998" y="1032507"/>
                  </a:lnTo>
                  <a:lnTo>
                    <a:pt x="567817" y="1038765"/>
                  </a:lnTo>
                  <a:lnTo>
                    <a:pt x="520445" y="1040892"/>
                  </a:lnTo>
                  <a:lnTo>
                    <a:pt x="473074" y="1038765"/>
                  </a:lnTo>
                  <a:lnTo>
                    <a:pt x="426893" y="1032507"/>
                  </a:lnTo>
                  <a:lnTo>
                    <a:pt x="382089" y="1022301"/>
                  </a:lnTo>
                  <a:lnTo>
                    <a:pt x="338843" y="1008332"/>
                  </a:lnTo>
                  <a:lnTo>
                    <a:pt x="297340" y="990782"/>
                  </a:lnTo>
                  <a:lnTo>
                    <a:pt x="257764" y="969836"/>
                  </a:lnTo>
                  <a:lnTo>
                    <a:pt x="220299" y="945678"/>
                  </a:lnTo>
                  <a:lnTo>
                    <a:pt x="185127" y="918491"/>
                  </a:lnTo>
                  <a:lnTo>
                    <a:pt x="152433" y="888458"/>
                  </a:lnTo>
                  <a:lnTo>
                    <a:pt x="122400" y="855764"/>
                  </a:lnTo>
                  <a:lnTo>
                    <a:pt x="95213" y="820592"/>
                  </a:lnTo>
                  <a:lnTo>
                    <a:pt x="71055" y="783127"/>
                  </a:lnTo>
                  <a:lnTo>
                    <a:pt x="50109" y="743551"/>
                  </a:lnTo>
                  <a:lnTo>
                    <a:pt x="32559" y="702048"/>
                  </a:lnTo>
                  <a:lnTo>
                    <a:pt x="18590" y="658802"/>
                  </a:lnTo>
                  <a:lnTo>
                    <a:pt x="8384" y="613998"/>
                  </a:lnTo>
                  <a:lnTo>
                    <a:pt x="2126" y="567817"/>
                  </a:lnTo>
                  <a:lnTo>
                    <a:pt x="0" y="520446"/>
                  </a:lnTo>
                  <a:close/>
                </a:path>
              </a:pathLst>
            </a:custGeom>
            <a:noFill/>
            <a:ln w="38100" cap="flat" cmpd="sng">
              <a:solidFill>
                <a:srgbClr val="F78E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g2fa75c13599_0_174"/>
          <p:cNvGrpSpPr/>
          <p:nvPr/>
        </p:nvGrpSpPr>
        <p:grpSpPr>
          <a:xfrm>
            <a:off x="2096261" y="3731512"/>
            <a:ext cx="5473065" cy="1042670"/>
            <a:chOff x="2096261" y="3731512"/>
            <a:chExt cx="5473065" cy="1042670"/>
          </a:xfrm>
        </p:grpSpPr>
        <p:sp>
          <p:nvSpPr>
            <p:cNvPr id="933" name="Google Shape;933;g2fa75c13599_0_174"/>
            <p:cNvSpPr/>
            <p:nvPr/>
          </p:nvSpPr>
          <p:spPr>
            <a:xfrm>
              <a:off x="2096261" y="3731512"/>
              <a:ext cx="5473065" cy="1042670"/>
            </a:xfrm>
            <a:custGeom>
              <a:avLst/>
              <a:gdLst/>
              <a:ahLst/>
              <a:cxnLst/>
              <a:rect l="l" t="t" r="r" b="b"/>
              <a:pathLst>
                <a:path w="5473065" h="1042670" extrusionOk="0">
                  <a:moveTo>
                    <a:pt x="5472684" y="0"/>
                  </a:moveTo>
                  <a:lnTo>
                    <a:pt x="520954" y="0"/>
                  </a:lnTo>
                  <a:lnTo>
                    <a:pt x="0" y="521207"/>
                  </a:lnTo>
                  <a:lnTo>
                    <a:pt x="520954" y="1042415"/>
                  </a:lnTo>
                  <a:lnTo>
                    <a:pt x="5472684" y="1042415"/>
                  </a:lnTo>
                  <a:lnTo>
                    <a:pt x="5472684" y="0"/>
                  </a:lnTo>
                  <a:close/>
                </a:path>
              </a:pathLst>
            </a:custGeom>
            <a:solidFill>
              <a:srgbClr val="281F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g2fa75c13599_0_174"/>
            <p:cNvSpPr/>
            <p:nvPr/>
          </p:nvSpPr>
          <p:spPr>
            <a:xfrm>
              <a:off x="2096261" y="3731512"/>
              <a:ext cx="5473065" cy="1042670"/>
            </a:xfrm>
            <a:custGeom>
              <a:avLst/>
              <a:gdLst/>
              <a:ahLst/>
              <a:cxnLst/>
              <a:rect l="l" t="t" r="r" b="b"/>
              <a:pathLst>
                <a:path w="5473065" h="1042670" extrusionOk="0">
                  <a:moveTo>
                    <a:pt x="5472684" y="1042415"/>
                  </a:moveTo>
                  <a:lnTo>
                    <a:pt x="520954" y="1042415"/>
                  </a:lnTo>
                  <a:lnTo>
                    <a:pt x="0" y="521207"/>
                  </a:lnTo>
                  <a:lnTo>
                    <a:pt x="520954" y="0"/>
                  </a:lnTo>
                  <a:lnTo>
                    <a:pt x="5472684" y="0"/>
                  </a:lnTo>
                  <a:lnTo>
                    <a:pt x="5472684" y="1042415"/>
                  </a:lnTo>
                  <a:close/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5" name="Google Shape;935;g2fa75c13599_0_174"/>
          <p:cNvSpPr txBox="1"/>
          <p:nvPr/>
        </p:nvSpPr>
        <p:spPr>
          <a:xfrm>
            <a:off x="3309927" y="4090051"/>
            <a:ext cx="36450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250 hours to complete the program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6" name="Google Shape;936;g2fa75c13599_0_174"/>
          <p:cNvGrpSpPr/>
          <p:nvPr/>
        </p:nvGrpSpPr>
        <p:grpSpPr>
          <a:xfrm>
            <a:off x="1576577" y="3731514"/>
            <a:ext cx="1041400" cy="1042670"/>
            <a:chOff x="1576577" y="3731514"/>
            <a:chExt cx="1041400" cy="1042670"/>
          </a:xfrm>
        </p:grpSpPr>
        <p:pic>
          <p:nvPicPr>
            <p:cNvPr id="937" name="Google Shape;937;g2fa75c13599_0_17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76577" y="3731514"/>
              <a:ext cx="1040891" cy="1042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8" name="Google Shape;938;g2fa75c13599_0_174"/>
            <p:cNvSpPr/>
            <p:nvPr/>
          </p:nvSpPr>
          <p:spPr>
            <a:xfrm>
              <a:off x="1576577" y="3731514"/>
              <a:ext cx="1041400" cy="1042670"/>
            </a:xfrm>
            <a:custGeom>
              <a:avLst/>
              <a:gdLst/>
              <a:ahLst/>
              <a:cxnLst/>
              <a:rect l="l" t="t" r="r" b="b"/>
              <a:pathLst>
                <a:path w="1041400" h="1042670" extrusionOk="0">
                  <a:moveTo>
                    <a:pt x="0" y="521207"/>
                  </a:moveTo>
                  <a:lnTo>
                    <a:pt x="2126" y="473767"/>
                  </a:lnTo>
                  <a:lnTo>
                    <a:pt x="8384" y="427519"/>
                  </a:lnTo>
                  <a:lnTo>
                    <a:pt x="18590" y="382649"/>
                  </a:lnTo>
                  <a:lnTo>
                    <a:pt x="32559" y="339340"/>
                  </a:lnTo>
                  <a:lnTo>
                    <a:pt x="50109" y="297777"/>
                  </a:lnTo>
                  <a:lnTo>
                    <a:pt x="71055" y="258143"/>
                  </a:lnTo>
                  <a:lnTo>
                    <a:pt x="95213" y="220622"/>
                  </a:lnTo>
                  <a:lnTo>
                    <a:pt x="122400" y="185399"/>
                  </a:lnTo>
                  <a:lnTo>
                    <a:pt x="152433" y="152657"/>
                  </a:lnTo>
                  <a:lnTo>
                    <a:pt x="185127" y="122580"/>
                  </a:lnTo>
                  <a:lnTo>
                    <a:pt x="220299" y="95353"/>
                  </a:lnTo>
                  <a:lnTo>
                    <a:pt x="257764" y="71159"/>
                  </a:lnTo>
                  <a:lnTo>
                    <a:pt x="297340" y="50182"/>
                  </a:lnTo>
                  <a:lnTo>
                    <a:pt x="338843" y="32607"/>
                  </a:lnTo>
                  <a:lnTo>
                    <a:pt x="382089" y="18617"/>
                  </a:lnTo>
                  <a:lnTo>
                    <a:pt x="426893" y="8397"/>
                  </a:lnTo>
                  <a:lnTo>
                    <a:pt x="473074" y="2129"/>
                  </a:lnTo>
                  <a:lnTo>
                    <a:pt x="520445" y="0"/>
                  </a:lnTo>
                  <a:lnTo>
                    <a:pt x="567817" y="2129"/>
                  </a:lnTo>
                  <a:lnTo>
                    <a:pt x="613998" y="8397"/>
                  </a:lnTo>
                  <a:lnTo>
                    <a:pt x="658802" y="18617"/>
                  </a:lnTo>
                  <a:lnTo>
                    <a:pt x="702048" y="32607"/>
                  </a:lnTo>
                  <a:lnTo>
                    <a:pt x="743551" y="50182"/>
                  </a:lnTo>
                  <a:lnTo>
                    <a:pt x="783127" y="71159"/>
                  </a:lnTo>
                  <a:lnTo>
                    <a:pt x="820592" y="95353"/>
                  </a:lnTo>
                  <a:lnTo>
                    <a:pt x="855764" y="122580"/>
                  </a:lnTo>
                  <a:lnTo>
                    <a:pt x="888458" y="152657"/>
                  </a:lnTo>
                  <a:lnTo>
                    <a:pt x="918491" y="185399"/>
                  </a:lnTo>
                  <a:lnTo>
                    <a:pt x="945678" y="220622"/>
                  </a:lnTo>
                  <a:lnTo>
                    <a:pt x="969836" y="258143"/>
                  </a:lnTo>
                  <a:lnTo>
                    <a:pt x="990782" y="297777"/>
                  </a:lnTo>
                  <a:lnTo>
                    <a:pt x="1008332" y="339340"/>
                  </a:lnTo>
                  <a:lnTo>
                    <a:pt x="1022301" y="382649"/>
                  </a:lnTo>
                  <a:lnTo>
                    <a:pt x="1032507" y="427519"/>
                  </a:lnTo>
                  <a:lnTo>
                    <a:pt x="1038765" y="473767"/>
                  </a:lnTo>
                  <a:lnTo>
                    <a:pt x="1040891" y="521207"/>
                  </a:lnTo>
                  <a:lnTo>
                    <a:pt x="1038765" y="568648"/>
                  </a:lnTo>
                  <a:lnTo>
                    <a:pt x="1032507" y="614896"/>
                  </a:lnTo>
                  <a:lnTo>
                    <a:pt x="1022301" y="659766"/>
                  </a:lnTo>
                  <a:lnTo>
                    <a:pt x="1008332" y="703075"/>
                  </a:lnTo>
                  <a:lnTo>
                    <a:pt x="990782" y="744638"/>
                  </a:lnTo>
                  <a:lnTo>
                    <a:pt x="969836" y="784272"/>
                  </a:lnTo>
                  <a:lnTo>
                    <a:pt x="945678" y="821793"/>
                  </a:lnTo>
                  <a:lnTo>
                    <a:pt x="918491" y="857016"/>
                  </a:lnTo>
                  <a:lnTo>
                    <a:pt x="888458" y="889758"/>
                  </a:lnTo>
                  <a:lnTo>
                    <a:pt x="855764" y="919835"/>
                  </a:lnTo>
                  <a:lnTo>
                    <a:pt x="820592" y="947062"/>
                  </a:lnTo>
                  <a:lnTo>
                    <a:pt x="783127" y="971256"/>
                  </a:lnTo>
                  <a:lnTo>
                    <a:pt x="743551" y="992233"/>
                  </a:lnTo>
                  <a:lnTo>
                    <a:pt x="702048" y="1009808"/>
                  </a:lnTo>
                  <a:lnTo>
                    <a:pt x="658802" y="1023798"/>
                  </a:lnTo>
                  <a:lnTo>
                    <a:pt x="613998" y="1034018"/>
                  </a:lnTo>
                  <a:lnTo>
                    <a:pt x="567817" y="1040286"/>
                  </a:lnTo>
                  <a:lnTo>
                    <a:pt x="520445" y="1042415"/>
                  </a:lnTo>
                  <a:lnTo>
                    <a:pt x="473074" y="1040286"/>
                  </a:lnTo>
                  <a:lnTo>
                    <a:pt x="426893" y="1034018"/>
                  </a:lnTo>
                  <a:lnTo>
                    <a:pt x="382089" y="1023798"/>
                  </a:lnTo>
                  <a:lnTo>
                    <a:pt x="338843" y="1009808"/>
                  </a:lnTo>
                  <a:lnTo>
                    <a:pt x="297340" y="992233"/>
                  </a:lnTo>
                  <a:lnTo>
                    <a:pt x="257764" y="971256"/>
                  </a:lnTo>
                  <a:lnTo>
                    <a:pt x="220299" y="947062"/>
                  </a:lnTo>
                  <a:lnTo>
                    <a:pt x="185127" y="919835"/>
                  </a:lnTo>
                  <a:lnTo>
                    <a:pt x="152433" y="889758"/>
                  </a:lnTo>
                  <a:lnTo>
                    <a:pt x="122400" y="857016"/>
                  </a:lnTo>
                  <a:lnTo>
                    <a:pt x="95213" y="821793"/>
                  </a:lnTo>
                  <a:lnTo>
                    <a:pt x="71055" y="784272"/>
                  </a:lnTo>
                  <a:lnTo>
                    <a:pt x="50109" y="744638"/>
                  </a:lnTo>
                  <a:lnTo>
                    <a:pt x="32559" y="703075"/>
                  </a:lnTo>
                  <a:lnTo>
                    <a:pt x="18590" y="659766"/>
                  </a:lnTo>
                  <a:lnTo>
                    <a:pt x="8384" y="614896"/>
                  </a:lnTo>
                  <a:lnTo>
                    <a:pt x="2126" y="568648"/>
                  </a:lnTo>
                  <a:lnTo>
                    <a:pt x="0" y="521207"/>
                  </a:lnTo>
                  <a:close/>
                </a:path>
              </a:pathLst>
            </a:custGeom>
            <a:noFill/>
            <a:ln w="38100" cap="flat" cmpd="sng">
              <a:solidFill>
                <a:srgbClr val="007D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9" name="Google Shape;939;g2fa75c13599_0_174"/>
          <p:cNvSpPr txBox="1"/>
          <p:nvPr/>
        </p:nvSpPr>
        <p:spPr>
          <a:xfrm>
            <a:off x="6699247" y="6444625"/>
            <a:ext cx="17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g2fa75c13599_0_174"/>
          <p:cNvSpPr txBox="1">
            <a:spLocks noGrp="1"/>
          </p:cNvSpPr>
          <p:nvPr>
            <p:ph type="ftr" idx="11"/>
          </p:nvPr>
        </p:nvSpPr>
        <p:spPr>
          <a:xfrm>
            <a:off x="535940" y="6465411"/>
            <a:ext cx="3147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2023 COPE Health Solutions. All rights reserved</a:t>
            </a: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1" name="Google Shape;941;g2fa75c13599_0_174" title="UCR QR cod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2fa75c13599_0_208"/>
          <p:cNvSpPr/>
          <p:nvPr/>
        </p:nvSpPr>
        <p:spPr>
          <a:xfrm>
            <a:off x="1580314" y="3689527"/>
            <a:ext cx="1042500" cy="1042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8" name="Google Shape;948;g2fa75c13599_0_208"/>
          <p:cNvGrpSpPr/>
          <p:nvPr/>
        </p:nvGrpSpPr>
        <p:grpSpPr>
          <a:xfrm>
            <a:off x="1778085" y="903584"/>
            <a:ext cx="6100427" cy="5219875"/>
            <a:chOff x="1896068" y="903584"/>
            <a:chExt cx="6100427" cy="5219875"/>
          </a:xfrm>
        </p:grpSpPr>
        <p:sp>
          <p:nvSpPr>
            <p:cNvPr id="949" name="Google Shape;949;g2fa75c13599_0_208"/>
            <p:cNvSpPr/>
            <p:nvPr/>
          </p:nvSpPr>
          <p:spPr>
            <a:xfrm>
              <a:off x="1896068" y="903584"/>
              <a:ext cx="6088361" cy="1063458"/>
            </a:xfrm>
            <a:custGeom>
              <a:avLst/>
              <a:gdLst/>
              <a:ahLst/>
              <a:cxnLst/>
              <a:rect l="l" t="t" r="r" b="b"/>
              <a:pathLst>
                <a:path w="5472684" h="1063458" extrusionOk="0">
                  <a:moveTo>
                    <a:pt x="5472684" y="1063457"/>
                  </a:moveTo>
                  <a:lnTo>
                    <a:pt x="531729" y="1063457"/>
                  </a:lnTo>
                  <a:lnTo>
                    <a:pt x="0" y="531729"/>
                  </a:lnTo>
                  <a:lnTo>
                    <a:pt x="531729" y="1"/>
                  </a:lnTo>
                  <a:lnTo>
                    <a:pt x="5472684" y="1"/>
                  </a:lnTo>
                  <a:lnTo>
                    <a:pt x="5472684" y="1063457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34800" tIns="68575" rIns="128000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Eligibility for a Letter of Recommendation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g2fa75c13599_0_208"/>
            <p:cNvSpPr/>
            <p:nvPr/>
          </p:nvSpPr>
          <p:spPr>
            <a:xfrm>
              <a:off x="1896068" y="2289057"/>
              <a:ext cx="6088361" cy="1063458"/>
            </a:xfrm>
            <a:custGeom>
              <a:avLst/>
              <a:gdLst/>
              <a:ahLst/>
              <a:cxnLst/>
              <a:rect l="l" t="t" r="r" b="b"/>
              <a:pathLst>
                <a:path w="5472684" h="1063458" extrusionOk="0">
                  <a:moveTo>
                    <a:pt x="5472684" y="1063457"/>
                  </a:moveTo>
                  <a:lnTo>
                    <a:pt x="531729" y="1063457"/>
                  </a:lnTo>
                  <a:lnTo>
                    <a:pt x="0" y="531729"/>
                  </a:lnTo>
                  <a:lnTo>
                    <a:pt x="531729" y="1"/>
                  </a:lnTo>
                  <a:lnTo>
                    <a:pt x="5472684" y="1"/>
                  </a:lnTo>
                  <a:lnTo>
                    <a:pt x="5472684" y="1063457"/>
                  </a:lnTo>
                  <a:close/>
                </a:path>
              </a:pathLst>
            </a:custGeom>
            <a:solidFill>
              <a:srgbClr val="8DC63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34800" tIns="68575" rIns="128000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completion certificate from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UCLA’s Executive Programs in Health Policy &amp; Management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g2fa75c13599_0_208"/>
            <p:cNvSpPr/>
            <p:nvPr/>
          </p:nvSpPr>
          <p:spPr>
            <a:xfrm>
              <a:off x="1908134" y="5060001"/>
              <a:ext cx="6088361" cy="1063458"/>
            </a:xfrm>
            <a:custGeom>
              <a:avLst/>
              <a:gdLst/>
              <a:ahLst/>
              <a:cxnLst/>
              <a:rect l="l" t="t" r="r" b="b"/>
              <a:pathLst>
                <a:path w="5472684" h="1063458" extrusionOk="0">
                  <a:moveTo>
                    <a:pt x="5472684" y="1063457"/>
                  </a:moveTo>
                  <a:lnTo>
                    <a:pt x="531729" y="1063457"/>
                  </a:lnTo>
                  <a:lnTo>
                    <a:pt x="0" y="531729"/>
                  </a:lnTo>
                  <a:lnTo>
                    <a:pt x="531729" y="1"/>
                  </a:lnTo>
                  <a:lnTo>
                    <a:pt x="5472684" y="1"/>
                  </a:lnTo>
                  <a:lnTo>
                    <a:pt x="5472684" y="1063457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34800" tIns="68575" rIns="128000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Access to over 34,000 alumni through COPE Connect network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g2fa75c13599_0_208"/>
            <p:cNvSpPr/>
            <p:nvPr/>
          </p:nvSpPr>
          <p:spPr>
            <a:xfrm>
              <a:off x="1908134" y="3674529"/>
              <a:ext cx="6088361" cy="1063458"/>
            </a:xfrm>
            <a:custGeom>
              <a:avLst/>
              <a:gdLst/>
              <a:ahLst/>
              <a:cxnLst/>
              <a:rect l="l" t="t" r="r" b="b"/>
              <a:pathLst>
                <a:path w="5472684" h="1063458" extrusionOk="0">
                  <a:moveTo>
                    <a:pt x="5472684" y="1063457"/>
                  </a:moveTo>
                  <a:lnTo>
                    <a:pt x="531729" y="1063457"/>
                  </a:lnTo>
                  <a:lnTo>
                    <a:pt x="0" y="531729"/>
                  </a:lnTo>
                  <a:lnTo>
                    <a:pt x="531729" y="1"/>
                  </a:lnTo>
                  <a:lnTo>
                    <a:pt x="5472684" y="1"/>
                  </a:lnTo>
                  <a:lnTo>
                    <a:pt x="5472684" y="1063457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34800" tIns="68575" rIns="128000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Access to educational events, workshops and priority benefits when applying to KGI graduate programs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g2fa75c13599_0_20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500" b="1" u="sng"/>
              <a:t>The Benefits</a:t>
            </a:r>
            <a:endParaRPr sz="3500" b="1" u="sng"/>
          </a:p>
        </p:txBody>
      </p:sp>
      <p:grpSp>
        <p:nvGrpSpPr>
          <p:cNvPr id="954" name="Google Shape;954;g2fa75c13599_0_208"/>
          <p:cNvGrpSpPr/>
          <p:nvPr/>
        </p:nvGrpSpPr>
        <p:grpSpPr>
          <a:xfrm>
            <a:off x="1190375" y="903584"/>
            <a:ext cx="1063500" cy="5185184"/>
            <a:chOff x="1580314" y="927709"/>
            <a:chExt cx="1063500" cy="5185184"/>
          </a:xfrm>
        </p:grpSpPr>
        <p:sp>
          <p:nvSpPr>
            <p:cNvPr id="955" name="Google Shape;955;g2fa75c13599_0_208"/>
            <p:cNvSpPr/>
            <p:nvPr/>
          </p:nvSpPr>
          <p:spPr>
            <a:xfrm>
              <a:off x="1580314" y="927709"/>
              <a:ext cx="1042500" cy="10425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g2fa75c13599_0_208"/>
            <p:cNvSpPr/>
            <p:nvPr/>
          </p:nvSpPr>
          <p:spPr>
            <a:xfrm>
              <a:off x="1580314" y="2308618"/>
              <a:ext cx="1042500" cy="10425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g2fa75c13599_0_208"/>
            <p:cNvSpPr/>
            <p:nvPr/>
          </p:nvSpPr>
          <p:spPr>
            <a:xfrm>
              <a:off x="1580314" y="3662801"/>
              <a:ext cx="1063500" cy="10635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g2fa75c13599_0_208"/>
            <p:cNvSpPr/>
            <p:nvPr/>
          </p:nvSpPr>
          <p:spPr>
            <a:xfrm>
              <a:off x="1580314" y="5049393"/>
              <a:ext cx="1063500" cy="10635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59" name="Google Shape;959;g2fa75c13599_0_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0936025" y="3451567"/>
            <a:ext cx="168273" cy="1682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0" name="Google Shape;960;g2fa75c13599_0_208"/>
          <p:cNvGrpSpPr/>
          <p:nvPr/>
        </p:nvGrpSpPr>
        <p:grpSpPr>
          <a:xfrm>
            <a:off x="104853" y="551009"/>
            <a:ext cx="1902291" cy="5914755"/>
            <a:chOff x="364414" y="551009"/>
            <a:chExt cx="1902291" cy="5914755"/>
          </a:xfrm>
        </p:grpSpPr>
        <p:pic>
          <p:nvPicPr>
            <p:cNvPr id="961" name="Google Shape;961;g2fa75c13599_0_20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4414" y="551009"/>
              <a:ext cx="1871664" cy="1871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2" name="Google Shape;962;g2fa75c13599_0_20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5817" y="3451567"/>
              <a:ext cx="1501299" cy="1501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3" name="Google Shape;963;g2fa75c13599_0_20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6229" y="4685288"/>
              <a:ext cx="1780476" cy="17804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4" name="Google Shape;964;g2fa75c13599_0_20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2023 COPE Health Solutions. All rights reserved</a:t>
            </a:r>
            <a:endParaRPr/>
          </a:p>
        </p:txBody>
      </p:sp>
      <p:sp>
        <p:nvSpPr>
          <p:cNvPr id="965" name="Google Shape;965;g2fa75c13599_0_208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966" name="Google Shape;966;g2fa75c13599_0_208" title="UCLA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2451" y="2218400"/>
            <a:ext cx="1467101" cy="113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26"/>
          <p:cNvSpPr txBox="1">
            <a:spLocks noGrp="1"/>
          </p:cNvSpPr>
          <p:nvPr>
            <p:ph type="ctrTitle"/>
          </p:nvPr>
        </p:nvSpPr>
        <p:spPr>
          <a:xfrm>
            <a:off x="2093850" y="2660575"/>
            <a:ext cx="49563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4800" b="1" u="sng"/>
              <a:t>Locations and </a:t>
            </a:r>
            <a:endParaRPr sz="4800" b="1" u="sng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4800" b="1" u="sng"/>
              <a:t>Next Steps</a:t>
            </a:r>
            <a:endParaRPr sz="4800" b="1" u="sng"/>
          </a:p>
        </p:txBody>
      </p:sp>
      <p:sp>
        <p:nvSpPr>
          <p:cNvPr id="972" name="Google Shape;972;p2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2023 COPE Health Solutions. All rights reserved</a:t>
            </a:r>
            <a:endParaRPr/>
          </a:p>
        </p:txBody>
      </p:sp>
      <p:sp>
        <p:nvSpPr>
          <p:cNvPr id="973" name="Google Shape;973;p26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974" name="Google Shape;974;p26" title="UCR QR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7"/>
          <p:cNvSpPr txBox="1">
            <a:spLocks noGrp="1"/>
          </p:cNvSpPr>
          <p:nvPr>
            <p:ph type="title"/>
          </p:nvPr>
        </p:nvSpPr>
        <p:spPr>
          <a:xfrm>
            <a:off x="457200" y="594678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500" b="1" u="sng"/>
              <a:t>Deadlines &amp; Tuition</a:t>
            </a:r>
            <a:endParaRPr sz="3500" b="1" u="sng"/>
          </a:p>
        </p:txBody>
      </p:sp>
      <p:graphicFrame>
        <p:nvGraphicFramePr>
          <p:cNvPr id="980" name="Google Shape;980;p27"/>
          <p:cNvGraphicFramePr/>
          <p:nvPr/>
        </p:nvGraphicFramePr>
        <p:xfrm>
          <a:off x="336330" y="175635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{299C8237-869D-4137-9E7F-330E453962F0}</a:tableStyleId>
              </a:tblPr>
              <a:tblGrid>
                <a:gridCol w="29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Application Deadlines 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Training Days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Program Start 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/>
                        <a:t>Fall</a:t>
                      </a: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Rotation: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August 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Interviews/Clearance: 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​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Training: </a:t>
                      </a:r>
                      <a:r>
                        <a:rPr lang="en-US" sz="1600">
                          <a:solidFill>
                            <a:srgbClr val="000000"/>
                          </a:solidFill>
                        </a:rPr>
                        <a:t>September 6, 7, &amp; 13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October 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33ED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81" name="Google Shape;981;p27"/>
          <p:cNvSpPr txBox="1"/>
          <p:nvPr/>
        </p:nvSpPr>
        <p:spPr>
          <a:xfrm>
            <a:off x="457198" y="5185311"/>
            <a:ext cx="822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Visit our website at www.copehealthscholars.org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2023 COPE Health Solutions. All rights reserved</a:t>
            </a:r>
            <a:endParaRPr/>
          </a:p>
        </p:txBody>
      </p:sp>
      <p:sp>
        <p:nvSpPr>
          <p:cNvPr id="983" name="Google Shape;983;p27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graphicFrame>
        <p:nvGraphicFramePr>
          <p:cNvPr id="984" name="Google Shape;984;p27"/>
          <p:cNvGraphicFramePr/>
          <p:nvPr/>
        </p:nvGraphicFramePr>
        <p:xfrm>
          <a:off x="1030404" y="371228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{299C8237-869D-4137-9E7F-330E453962F0}</a:tableStyleId>
              </a:tblPr>
              <a:tblGrid>
                <a:gridCol w="35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Application Fee*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One Time Program Tuition*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$2</a:t>
                      </a:r>
                      <a:r>
                        <a:rPr lang="en-US" sz="1600"/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$325 - $595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i="1" u="none" strike="noStrike" cap="none"/>
                        <a:t>Tuition assistance is available for eligible applicants</a:t>
                      </a:r>
                      <a:endParaRPr sz="1400" i="1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85" name="Google Shape;985;p27" title="UCR QR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2fa75c13599_0_0"/>
          <p:cNvSpPr txBox="1">
            <a:spLocks noGrp="1"/>
          </p:cNvSpPr>
          <p:nvPr>
            <p:ph type="title"/>
          </p:nvPr>
        </p:nvSpPr>
        <p:spPr>
          <a:xfrm>
            <a:off x="457200" y="409951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300"/>
              <a:buFont typeface="Arial"/>
              <a:buNone/>
            </a:pPr>
            <a:r>
              <a:rPr lang="en-US" sz="3500" b="1"/>
              <a:t>KPR Program Contact Information</a:t>
            </a:r>
            <a:endParaRPr sz="3400" b="1"/>
          </a:p>
        </p:txBody>
      </p:sp>
      <p:sp>
        <p:nvSpPr>
          <p:cNvPr id="991" name="Google Shape;991;g2fa75c13599_0_0"/>
          <p:cNvSpPr/>
          <p:nvPr/>
        </p:nvSpPr>
        <p:spPr>
          <a:xfrm>
            <a:off x="1071110" y="1428417"/>
            <a:ext cx="6978172" cy="823680"/>
          </a:xfrm>
          <a:custGeom>
            <a:avLst/>
            <a:gdLst/>
            <a:ahLst/>
            <a:cxnLst/>
            <a:rect l="l" t="t" r="r" b="b"/>
            <a:pathLst>
              <a:path w="6978172" h="823680" extrusionOk="0">
                <a:moveTo>
                  <a:pt x="0" y="137283"/>
                </a:moveTo>
                <a:cubicBezTo>
                  <a:pt x="0" y="61464"/>
                  <a:pt x="61464" y="0"/>
                  <a:pt x="137283" y="0"/>
                </a:cubicBezTo>
                <a:lnTo>
                  <a:pt x="6840889" y="0"/>
                </a:lnTo>
                <a:cubicBezTo>
                  <a:pt x="6916708" y="0"/>
                  <a:pt x="6978172" y="61464"/>
                  <a:pt x="6978172" y="137283"/>
                </a:cubicBezTo>
                <a:lnTo>
                  <a:pt x="6978172" y="686397"/>
                </a:lnTo>
                <a:cubicBezTo>
                  <a:pt x="6978172" y="762216"/>
                  <a:pt x="6916708" y="823680"/>
                  <a:pt x="6840889" y="823680"/>
                </a:cubicBezTo>
                <a:lnTo>
                  <a:pt x="137283" y="823680"/>
                </a:lnTo>
                <a:cubicBezTo>
                  <a:pt x="61464" y="823680"/>
                  <a:pt x="0" y="762216"/>
                  <a:pt x="0" y="686397"/>
                </a:cubicBezTo>
                <a:lnTo>
                  <a:pt x="0" y="13728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8775" tIns="108775" rIns="108775" bIns="1087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Kaiser Permanente Riverside</a:t>
            </a:r>
            <a:b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FFFFFF"/>
                </a:solidFill>
              </a:rPr>
              <a:t>Program Manager: Sam Tien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g2fa75c13599_0_0"/>
          <p:cNvSpPr/>
          <p:nvPr/>
        </p:nvSpPr>
        <p:spPr>
          <a:xfrm>
            <a:off x="1209378" y="2402409"/>
            <a:ext cx="6978172" cy="391644"/>
          </a:xfrm>
          <a:custGeom>
            <a:avLst/>
            <a:gdLst/>
            <a:ahLst/>
            <a:cxnLst/>
            <a:rect l="l" t="t" r="r" b="b"/>
            <a:pathLst>
              <a:path w="6978172" h="728640" extrusionOk="0">
                <a:moveTo>
                  <a:pt x="0" y="0"/>
                </a:moveTo>
                <a:lnTo>
                  <a:pt x="6978172" y="0"/>
                </a:lnTo>
                <a:lnTo>
                  <a:pt x="6978172" y="728640"/>
                </a:lnTo>
                <a:lnTo>
                  <a:pt x="0" y="7286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221550" tIns="22850" rIns="128000" bIns="22850" anchor="t" anchorCtr="0">
            <a:noAutofit/>
          </a:bodyPr>
          <a:lstStyle/>
          <a:p>
            <a:pPr marL="2857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/>
              <a:t>stien@copehealthsolutions.com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g2fa75c13599_0_0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Copyright © 2023 COPE Health Solutions. All rights reserved</a:t>
            </a:r>
            <a:endParaRPr/>
          </a:p>
        </p:txBody>
      </p:sp>
      <p:sp>
        <p:nvSpPr>
          <p:cNvPr id="994" name="Google Shape;994;g2fa75c13599_0_0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995" name="Google Shape;995;g2fa75c13599_0_0"/>
          <p:cNvSpPr/>
          <p:nvPr/>
        </p:nvSpPr>
        <p:spPr>
          <a:xfrm>
            <a:off x="1082915" y="2944358"/>
            <a:ext cx="6978172" cy="823680"/>
          </a:xfrm>
          <a:custGeom>
            <a:avLst/>
            <a:gdLst/>
            <a:ahLst/>
            <a:cxnLst/>
            <a:rect l="l" t="t" r="r" b="b"/>
            <a:pathLst>
              <a:path w="6978172" h="823680" extrusionOk="0">
                <a:moveTo>
                  <a:pt x="0" y="137283"/>
                </a:moveTo>
                <a:cubicBezTo>
                  <a:pt x="0" y="61464"/>
                  <a:pt x="61464" y="0"/>
                  <a:pt x="137283" y="0"/>
                </a:cubicBezTo>
                <a:lnTo>
                  <a:pt x="6840889" y="0"/>
                </a:lnTo>
                <a:cubicBezTo>
                  <a:pt x="6916708" y="0"/>
                  <a:pt x="6978172" y="61464"/>
                  <a:pt x="6978172" y="137283"/>
                </a:cubicBezTo>
                <a:lnTo>
                  <a:pt x="6978172" y="686397"/>
                </a:lnTo>
                <a:cubicBezTo>
                  <a:pt x="6978172" y="762216"/>
                  <a:pt x="6916708" y="823680"/>
                  <a:pt x="6840889" y="823680"/>
                </a:cubicBezTo>
                <a:lnTo>
                  <a:pt x="137283" y="823680"/>
                </a:lnTo>
                <a:cubicBezTo>
                  <a:pt x="61464" y="823680"/>
                  <a:pt x="0" y="762216"/>
                  <a:pt x="0" y="686397"/>
                </a:cubicBezTo>
                <a:lnTo>
                  <a:pt x="0" y="13728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8775" tIns="108775" rIns="108775" bIns="1087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Kaiser Permanente Riverside</a:t>
            </a:r>
            <a:b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Director of Recruitment</a:t>
            </a:r>
            <a:r>
              <a:rPr lang="en-US" sz="1800">
                <a:solidFill>
                  <a:srgbClr val="FFFFFF"/>
                </a:solidFill>
              </a:rPr>
              <a:t>: Leah Serrano</a:t>
            </a:r>
            <a:endParaRPr/>
          </a:p>
        </p:txBody>
      </p:sp>
      <p:sp>
        <p:nvSpPr>
          <p:cNvPr id="996" name="Google Shape;996;g2fa75c13599_0_0"/>
          <p:cNvSpPr txBox="1"/>
          <p:nvPr/>
        </p:nvSpPr>
        <p:spPr>
          <a:xfrm>
            <a:off x="1209369" y="3976096"/>
            <a:ext cx="594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/>
              <a:t>kprdr@copehealthscholars.org</a:t>
            </a:r>
            <a:endParaRPr/>
          </a:p>
        </p:txBody>
      </p:sp>
      <p:sp>
        <p:nvSpPr>
          <p:cNvPr id="997" name="Google Shape;997;g2fa75c13599_0_0"/>
          <p:cNvSpPr/>
          <p:nvPr/>
        </p:nvSpPr>
        <p:spPr>
          <a:xfrm>
            <a:off x="1071103" y="4566208"/>
            <a:ext cx="6978172" cy="823680"/>
          </a:xfrm>
          <a:custGeom>
            <a:avLst/>
            <a:gdLst/>
            <a:ahLst/>
            <a:cxnLst/>
            <a:rect l="l" t="t" r="r" b="b"/>
            <a:pathLst>
              <a:path w="6978172" h="823680" extrusionOk="0">
                <a:moveTo>
                  <a:pt x="0" y="137283"/>
                </a:moveTo>
                <a:cubicBezTo>
                  <a:pt x="0" y="61464"/>
                  <a:pt x="61464" y="0"/>
                  <a:pt x="137283" y="0"/>
                </a:cubicBezTo>
                <a:lnTo>
                  <a:pt x="6840889" y="0"/>
                </a:lnTo>
                <a:cubicBezTo>
                  <a:pt x="6916708" y="0"/>
                  <a:pt x="6978172" y="61464"/>
                  <a:pt x="6978172" y="137283"/>
                </a:cubicBezTo>
                <a:lnTo>
                  <a:pt x="6978172" y="686397"/>
                </a:lnTo>
                <a:cubicBezTo>
                  <a:pt x="6978172" y="762216"/>
                  <a:pt x="6916708" y="823680"/>
                  <a:pt x="6840889" y="823680"/>
                </a:cubicBezTo>
                <a:lnTo>
                  <a:pt x="137283" y="823680"/>
                </a:lnTo>
                <a:cubicBezTo>
                  <a:pt x="61464" y="823680"/>
                  <a:pt x="0" y="762216"/>
                  <a:pt x="0" y="686397"/>
                </a:cubicBezTo>
                <a:lnTo>
                  <a:pt x="0" y="13728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8775" tIns="108775" rIns="108775" bIns="1087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Kaiser Permanente Riverside</a:t>
            </a:r>
            <a:br>
              <a:rPr lang="en-US" sz="1800">
                <a:solidFill>
                  <a:schemeClr val="lt1"/>
                </a:solidFill>
              </a:rPr>
            </a:br>
            <a:r>
              <a:rPr lang="en-US" sz="1800">
                <a:solidFill>
                  <a:schemeClr val="lt1"/>
                </a:solidFill>
              </a:rPr>
              <a:t>Director of Enrollment: Sherry Saad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998" name="Google Shape;998;g2fa75c13599_0_0"/>
          <p:cNvSpPr txBox="1"/>
          <p:nvPr/>
        </p:nvSpPr>
        <p:spPr>
          <a:xfrm>
            <a:off x="1265469" y="5527433"/>
            <a:ext cx="594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/>
              <a:t>kprde@copehealthscholar.org</a:t>
            </a:r>
            <a:endParaRPr/>
          </a:p>
        </p:txBody>
      </p:sp>
      <p:pic>
        <p:nvPicPr>
          <p:cNvPr id="999" name="Google Shape;999;g2fa75c13599_0_0" title="UCR QR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6b98ed5ea2_0_35"/>
          <p:cNvSpPr/>
          <p:nvPr/>
        </p:nvSpPr>
        <p:spPr>
          <a:xfrm>
            <a:off x="5639109" y="960154"/>
            <a:ext cx="2925600" cy="976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4800" tIns="60950" rIns="113775" bIns="60950" anchor="ctr" anchorCtr="0">
            <a:noAutofit/>
          </a:bodyPr>
          <a:lstStyle/>
          <a:p>
            <a:pPr marL="285750" marR="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36b98ed5ea2_0_35"/>
          <p:cNvSpPr/>
          <p:nvPr/>
        </p:nvSpPr>
        <p:spPr>
          <a:xfrm>
            <a:off x="5639106" y="2024916"/>
            <a:ext cx="2925600" cy="976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4800" tIns="60950" rIns="113775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36b98ed5ea2_0_35"/>
          <p:cNvSpPr/>
          <p:nvPr/>
        </p:nvSpPr>
        <p:spPr>
          <a:xfrm>
            <a:off x="5639107" y="3089677"/>
            <a:ext cx="2925600" cy="976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4800" tIns="60950" rIns="113775" bIns="609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36b98ed5ea2_0_35"/>
          <p:cNvSpPr/>
          <p:nvPr/>
        </p:nvSpPr>
        <p:spPr>
          <a:xfrm>
            <a:off x="5639109" y="4154438"/>
            <a:ext cx="2925600" cy="976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4800" tIns="60950" rIns="113775" bIns="609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36b98ed5ea2_0_35"/>
          <p:cNvSpPr txBox="1">
            <a:spLocks noGrp="1"/>
          </p:cNvSpPr>
          <p:nvPr>
            <p:ph type="title"/>
          </p:nvPr>
        </p:nvSpPr>
        <p:spPr>
          <a:xfrm>
            <a:off x="457200" y="359563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500" b="1" u="sng"/>
              <a:t>Program Prerequisites</a:t>
            </a:r>
            <a:endParaRPr sz="3500" b="1" u="sng"/>
          </a:p>
        </p:txBody>
      </p:sp>
      <p:sp>
        <p:nvSpPr>
          <p:cNvPr id="480" name="Google Shape;480;g36b98ed5ea2_0_35"/>
          <p:cNvSpPr/>
          <p:nvPr/>
        </p:nvSpPr>
        <p:spPr>
          <a:xfrm>
            <a:off x="346759" y="960154"/>
            <a:ext cx="5758800" cy="9765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4800" tIns="60950" rIns="113775" bIns="60950" anchor="ctr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 years or older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36b98ed5ea2_0_35"/>
          <p:cNvSpPr/>
          <p:nvPr/>
        </p:nvSpPr>
        <p:spPr>
          <a:xfrm>
            <a:off x="346756" y="2024916"/>
            <a:ext cx="5758800" cy="9765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4800" tIns="60950" rIns="113775" bIns="6095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Have a High School Degree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36b98ed5ea2_0_35"/>
          <p:cNvSpPr/>
          <p:nvPr/>
        </p:nvSpPr>
        <p:spPr>
          <a:xfrm>
            <a:off x="346757" y="3089677"/>
            <a:ext cx="5758800" cy="9765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4800" tIns="60950" rIns="113775" bIns="60950" anchor="ctr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screening*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Background clearance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g36b98ed5ea2_0_35"/>
          <p:cNvSpPr/>
          <p:nvPr/>
        </p:nvSpPr>
        <p:spPr>
          <a:xfrm>
            <a:off x="346758" y="4154438"/>
            <a:ext cx="5758800" cy="9765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4800" tIns="60950" rIns="113775" bIns="60950" anchor="ctr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Active health care insurance through out program participation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g36b98ed5ea2_0_35"/>
          <p:cNvSpPr txBox="1"/>
          <p:nvPr/>
        </p:nvSpPr>
        <p:spPr>
          <a:xfrm>
            <a:off x="346756" y="5219199"/>
            <a:ext cx="8217900" cy="30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g36b98ed5ea2_0_35"/>
          <p:cNvSpPr txBox="1"/>
          <p:nvPr/>
        </p:nvSpPr>
        <p:spPr>
          <a:xfrm>
            <a:off x="6932394" y="870656"/>
            <a:ext cx="99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Baumans"/>
                <a:ea typeface="Baumans"/>
                <a:cs typeface="Baumans"/>
                <a:sym typeface="Baumans"/>
              </a:rPr>
              <a:t>18</a:t>
            </a:r>
            <a:endParaRPr sz="3600" b="1" i="0" u="none" strike="noStrike" cap="none">
              <a:solidFill>
                <a:schemeClr val="lt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  <p:pic>
        <p:nvPicPr>
          <p:cNvPr id="486" name="Google Shape;486;g36b98ed5ea2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5058" y="1135027"/>
            <a:ext cx="1020036" cy="1020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g36b98ed5ea2_0_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4608" y="2067761"/>
            <a:ext cx="1131150" cy="113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g36b98ed5ea2_0_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3804" y="3096821"/>
            <a:ext cx="1270614" cy="1270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g36b98ed5ea2_0_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32394" y="4266865"/>
            <a:ext cx="1068606" cy="1068606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g36b98ed5ea2_0_3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2023 COPE Health Solutions. All rights reserved</a:t>
            </a:r>
            <a:endParaRPr/>
          </a:p>
        </p:txBody>
      </p:sp>
      <p:sp>
        <p:nvSpPr>
          <p:cNvPr id="491" name="Google Shape;491;g36b98ed5ea2_0_35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492" name="Google Shape;492;g36b98ed5ea2_0_35" title="UCR QR cod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9"/>
          <p:cNvSpPr txBox="1">
            <a:spLocks noGrp="1"/>
          </p:cNvSpPr>
          <p:nvPr>
            <p:ph type="title"/>
          </p:nvPr>
        </p:nvSpPr>
        <p:spPr>
          <a:xfrm>
            <a:off x="1204438" y="989725"/>
            <a:ext cx="2834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80"/>
              <a:buFont typeface="Arial"/>
              <a:buNone/>
            </a:pPr>
            <a:r>
              <a:rPr lang="en-US" sz="3280" b="1" u="sng"/>
              <a:t>Interest Form</a:t>
            </a:r>
            <a:endParaRPr sz="3280" b="1" u="sng"/>
          </a:p>
        </p:txBody>
      </p:sp>
      <p:sp>
        <p:nvSpPr>
          <p:cNvPr id="1006" name="Google Shape;1006;p29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29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© 2023 COPE Health Solutions. All rights reserved</a:t>
            </a:r>
            <a:endParaRPr/>
          </a:p>
        </p:txBody>
      </p:sp>
      <p:sp>
        <p:nvSpPr>
          <p:cNvPr id="1008" name="Google Shape;1008;p29"/>
          <p:cNvSpPr txBox="1"/>
          <p:nvPr/>
        </p:nvSpPr>
        <p:spPr>
          <a:xfrm>
            <a:off x="4822755" y="4190750"/>
            <a:ext cx="3794700" cy="1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@Copehealthscholars</a:t>
            </a: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@Iehealthscholars</a:t>
            </a: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>
              <a:solidFill>
                <a:srgbClr val="0070C0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9" name="Google Shape;1009;p29" title="File:Instagram logo 2016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2950" y="1185250"/>
            <a:ext cx="2834324" cy="283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975" y="1864325"/>
            <a:ext cx="3129350" cy="31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36b98ed5ea2_0_0"/>
          <p:cNvSpPr txBox="1">
            <a:spLocks noGrp="1"/>
          </p:cNvSpPr>
          <p:nvPr>
            <p:ph type="title"/>
          </p:nvPr>
        </p:nvSpPr>
        <p:spPr>
          <a:xfrm>
            <a:off x="1452138" y="716225"/>
            <a:ext cx="2569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u="sng"/>
              <a:t>Interest Form</a:t>
            </a:r>
            <a:endParaRPr u="sng"/>
          </a:p>
        </p:txBody>
      </p:sp>
      <p:sp>
        <p:nvSpPr>
          <p:cNvPr id="1017" name="Google Shape;1017;g36b98ed5ea2_0_0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g36b98ed5ea2_0_0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© 2023 COPE Health Solutions. All rights reserved</a:t>
            </a:r>
            <a:endParaRPr/>
          </a:p>
        </p:txBody>
      </p:sp>
      <p:sp>
        <p:nvSpPr>
          <p:cNvPr id="1019" name="Google Shape;1019;g36b98ed5ea2_0_0"/>
          <p:cNvSpPr txBox="1"/>
          <p:nvPr/>
        </p:nvSpPr>
        <p:spPr>
          <a:xfrm>
            <a:off x="4822755" y="4190750"/>
            <a:ext cx="3794700" cy="1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@Copehealthscholars</a:t>
            </a: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@Iehealthscholars</a:t>
            </a: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>
              <a:solidFill>
                <a:srgbClr val="0070C0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0" name="Google Shape;1020;g36b98ed5ea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500" y="1413050"/>
            <a:ext cx="3794775" cy="37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g36b98ed5ea2_0_0" title="File:Instagram logo 2016.svg - Wikimedia Comm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2950" y="1185250"/>
            <a:ext cx="2834324" cy="283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"/>
          <p:cNvSpPr txBox="1">
            <a:spLocks noGrp="1"/>
          </p:cNvSpPr>
          <p:nvPr>
            <p:ph type="title"/>
          </p:nvPr>
        </p:nvSpPr>
        <p:spPr>
          <a:xfrm>
            <a:off x="457200" y="348712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500" b="1" u="sng"/>
              <a:t>COPE Tuition</a:t>
            </a:r>
            <a:endParaRPr sz="3500" b="1" u="sng"/>
          </a:p>
        </p:txBody>
      </p:sp>
      <p:grpSp>
        <p:nvGrpSpPr>
          <p:cNvPr id="499" name="Google Shape;499;p4"/>
          <p:cNvGrpSpPr/>
          <p:nvPr/>
        </p:nvGrpSpPr>
        <p:grpSpPr>
          <a:xfrm>
            <a:off x="457200" y="4871309"/>
            <a:ext cx="8229600" cy="1093007"/>
            <a:chOff x="355600" y="1540338"/>
            <a:chExt cx="8229600" cy="914400"/>
          </a:xfrm>
        </p:grpSpPr>
        <p:sp>
          <p:nvSpPr>
            <p:cNvPr id="500" name="Google Shape;500;p4"/>
            <p:cNvSpPr/>
            <p:nvPr/>
          </p:nvSpPr>
          <p:spPr>
            <a:xfrm>
              <a:off x="355600" y="1540338"/>
              <a:ext cx="2468880" cy="91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Health Scholar w/Care Navigator Minor</a:t>
              </a: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2824480" y="1540338"/>
              <a:ext cx="5760720" cy="9144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 scholars </a:t>
              </a: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can shift both on the clinical floors as well as assisting in care management and care coordination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" name="Google Shape;502;p4"/>
          <p:cNvGrpSpPr/>
          <p:nvPr/>
        </p:nvGrpSpPr>
        <p:grpSpPr>
          <a:xfrm>
            <a:off x="457200" y="3691669"/>
            <a:ext cx="8229600" cy="914400"/>
            <a:chOff x="355600" y="5230032"/>
            <a:chExt cx="8229600" cy="914400"/>
          </a:xfrm>
        </p:grpSpPr>
        <p:sp>
          <p:nvSpPr>
            <p:cNvPr id="503" name="Google Shape;503;p4"/>
            <p:cNvSpPr/>
            <p:nvPr/>
          </p:nvSpPr>
          <p:spPr>
            <a:xfrm>
              <a:off x="355600" y="5230032"/>
              <a:ext cx="246888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Care Navigator Scholar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2824480" y="5230032"/>
              <a:ext cx="5760720" cy="9144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Expose and train </a:t>
              </a:r>
              <a:r>
                <a:rPr lang="en-US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 Care Navigators </a:t>
              </a: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for roles in care management and care coordination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Tuition fee:  $325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5" name="Google Shape;505;p4"/>
          <p:cNvGrpSpPr/>
          <p:nvPr/>
        </p:nvGrpSpPr>
        <p:grpSpPr>
          <a:xfrm>
            <a:off x="457200" y="1050592"/>
            <a:ext cx="8229600" cy="2378408"/>
            <a:chOff x="355600" y="2577005"/>
            <a:chExt cx="8229600" cy="2557462"/>
          </a:xfrm>
        </p:grpSpPr>
        <p:sp>
          <p:nvSpPr>
            <p:cNvPr id="506" name="Google Shape;506;p4"/>
            <p:cNvSpPr/>
            <p:nvPr/>
          </p:nvSpPr>
          <p:spPr>
            <a:xfrm>
              <a:off x="355600" y="2577005"/>
              <a:ext cx="2468880" cy="25574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Health Scholar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2824480" y="2577005"/>
              <a:ext cx="5760720" cy="255746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Higher education students and graduates</a:t>
              </a: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assist with basic patient care and support health care administrators.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Tuition fee: $325- $595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8" name="Google Shape;508;p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2023 COPE Health Solutions. All rights reserved</a:t>
            </a:r>
            <a:endParaRPr/>
          </a:p>
        </p:txBody>
      </p:sp>
      <p:sp>
        <p:nvSpPr>
          <p:cNvPr id="509" name="Google Shape;509;p4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510" name="Google Shape;510;p4" title="UCR QR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3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500" b="1" u="sng"/>
              <a:t>Health Scholar Role</a:t>
            </a:r>
            <a:endParaRPr sz="3500" b="1" u="sng"/>
          </a:p>
        </p:txBody>
      </p:sp>
      <p:grpSp>
        <p:nvGrpSpPr>
          <p:cNvPr id="517" name="Google Shape;517;p5"/>
          <p:cNvGrpSpPr/>
          <p:nvPr/>
        </p:nvGrpSpPr>
        <p:grpSpPr>
          <a:xfrm>
            <a:off x="286102" y="3043504"/>
            <a:ext cx="8700380" cy="2851604"/>
            <a:chOff x="3273" y="8184"/>
            <a:chExt cx="8700380" cy="2851604"/>
          </a:xfrm>
        </p:grpSpPr>
        <p:sp>
          <p:nvSpPr>
            <p:cNvPr id="518" name="Google Shape;518;p5"/>
            <p:cNvSpPr/>
            <p:nvPr/>
          </p:nvSpPr>
          <p:spPr>
            <a:xfrm>
              <a:off x="3273" y="8184"/>
              <a:ext cx="1968411" cy="787364"/>
            </a:xfrm>
            <a:prstGeom prst="rect">
              <a:avLst/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5"/>
            <p:cNvSpPr txBox="1"/>
            <p:nvPr/>
          </p:nvSpPr>
          <p:spPr>
            <a:xfrm>
              <a:off x="3273" y="8184"/>
              <a:ext cx="1968411" cy="7873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56875" rIns="99550" bIns="56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Staff Presence Not Required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3273" y="795548"/>
              <a:ext cx="1968411" cy="2064240"/>
            </a:xfrm>
            <a:prstGeom prst="rect">
              <a:avLst/>
            </a:prstGeom>
            <a:solidFill>
              <a:srgbClr val="E8F3D7">
                <a:alpha val="89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5"/>
            <p:cNvSpPr txBox="1"/>
            <p:nvPr/>
          </p:nvSpPr>
          <p:spPr>
            <a:xfrm>
              <a:off x="3273" y="795548"/>
              <a:ext cx="1968411" cy="2064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675" tIns="74675" rIns="99550" bIns="1120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Greet and assist members and/or visitors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Round on Patients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Answer call lights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Promote floor initiatives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2540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2247263" y="8184"/>
              <a:ext cx="1968411" cy="787364"/>
            </a:xfrm>
            <a:prstGeom prst="rect">
              <a:avLst/>
            </a:prstGeom>
            <a:solidFill>
              <a:srgbClr val="FFC000"/>
            </a:solidFill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5"/>
            <p:cNvSpPr txBox="1"/>
            <p:nvPr/>
          </p:nvSpPr>
          <p:spPr>
            <a:xfrm>
              <a:off x="2247263" y="8184"/>
              <a:ext cx="1968411" cy="7873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56875" rIns="99550" bIns="56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Staff Approval Presence NOT Required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2247263" y="795548"/>
              <a:ext cx="1968411" cy="2064240"/>
            </a:xfrm>
            <a:prstGeom prst="rect">
              <a:avLst/>
            </a:prstGeom>
            <a:solidFill>
              <a:srgbClr val="FEFDC6">
                <a:alpha val="89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5"/>
            <p:cNvSpPr txBox="1"/>
            <p:nvPr/>
          </p:nvSpPr>
          <p:spPr>
            <a:xfrm>
              <a:off x="2247263" y="795548"/>
              <a:ext cx="1968411" cy="2064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675" tIns="74675" rIns="99550" bIns="1120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Discharge patients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Ambulate non-fall risk patients/members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Patient Vitals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Feed Patients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Run Labs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4491252" y="8184"/>
              <a:ext cx="1968411" cy="7873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5"/>
            <p:cNvSpPr txBox="1"/>
            <p:nvPr/>
          </p:nvSpPr>
          <p:spPr>
            <a:xfrm>
              <a:off x="4491252" y="8184"/>
              <a:ext cx="1968411" cy="7873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56875" rIns="99550" bIns="56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Staff Presence Required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4491252" y="795548"/>
              <a:ext cx="1968411" cy="2064240"/>
            </a:xfrm>
            <a:prstGeom prst="rect">
              <a:avLst/>
            </a:prstGeom>
            <a:solidFill>
              <a:srgbClr val="FCD1A2">
                <a:alpha val="89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5"/>
            <p:cNvSpPr txBox="1"/>
            <p:nvPr/>
          </p:nvSpPr>
          <p:spPr>
            <a:xfrm>
              <a:off x="4491252" y="795548"/>
              <a:ext cx="1968411" cy="2064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675" tIns="74675" rIns="99550" bIns="1120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Assist staff with daily patient care activities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2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Examples: bathing, toileting, repositioning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2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Observe procedures and office visits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6735242" y="8184"/>
              <a:ext cx="1968411" cy="787364"/>
            </a:xfrm>
            <a:prstGeom prst="rect">
              <a:avLst/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5"/>
            <p:cNvSpPr txBox="1"/>
            <p:nvPr/>
          </p:nvSpPr>
          <p:spPr>
            <a:xfrm>
              <a:off x="6735242" y="8184"/>
              <a:ext cx="1968411" cy="7873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56875" rIns="99550" bIns="56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Restrictions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6735242" y="795548"/>
              <a:ext cx="1968411" cy="2064240"/>
            </a:xfrm>
            <a:prstGeom prst="rect">
              <a:avLst/>
            </a:prstGeom>
            <a:solidFill>
              <a:srgbClr val="FFCCCC">
                <a:alpha val="89019"/>
              </a:srgbClr>
            </a:solidFill>
            <a:ln w="25400" cap="flat" cmpd="sng">
              <a:solidFill>
                <a:srgbClr val="FFCCCC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5"/>
            <p:cNvSpPr txBox="1"/>
            <p:nvPr/>
          </p:nvSpPr>
          <p:spPr>
            <a:xfrm>
              <a:off x="6735242" y="795548"/>
              <a:ext cx="1968411" cy="2064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675" tIns="74675" rIns="99550" bIns="1120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Translate/interpret clinical information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Handle medications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Act as a sitter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Ambulate fall-risk patients/members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4" name="Google Shape;534;p5"/>
          <p:cNvSpPr/>
          <p:nvPr/>
        </p:nvSpPr>
        <p:spPr>
          <a:xfrm>
            <a:off x="282828" y="878681"/>
            <a:ext cx="8706929" cy="195024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Role Objectives: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how to provide basic patient care from clinical team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 the patient care team and support with providing customized one-on-one patient care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about different career paths within health care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patient care team with enhancing patient experience and patient satisfaction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2023 COPE Health Solutions. All rights reserved</a:t>
            </a:r>
            <a:endParaRPr/>
          </a:p>
        </p:txBody>
      </p:sp>
      <p:sp>
        <p:nvSpPr>
          <p:cNvPr id="536" name="Google Shape;536;p5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537" name="Google Shape;537;p5" title="UCR QR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"/>
          <p:cNvSpPr txBox="1">
            <a:spLocks noGrp="1"/>
          </p:cNvSpPr>
          <p:nvPr>
            <p:ph type="ctrTitle"/>
          </p:nvPr>
        </p:nvSpPr>
        <p:spPr>
          <a:xfrm>
            <a:off x="1401300" y="2679300"/>
            <a:ext cx="6341400" cy="1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4800" b="1" u="sng"/>
              <a:t>Program Experience and Benefits</a:t>
            </a:r>
            <a:endParaRPr sz="4800" b="1" u="sng"/>
          </a:p>
        </p:txBody>
      </p:sp>
      <p:sp>
        <p:nvSpPr>
          <p:cNvPr id="543" name="Google Shape;543;p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2023 COPE Health Solutions. All rights reserved</a:t>
            </a:r>
            <a:endParaRPr/>
          </a:p>
        </p:txBody>
      </p:sp>
      <p:sp>
        <p:nvSpPr>
          <p:cNvPr id="544" name="Google Shape;544;p7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545" name="Google Shape;545;p7" title="UCR QR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"/>
          <p:cNvSpPr txBox="1">
            <a:spLocks noGrp="1"/>
          </p:cNvSpPr>
          <p:nvPr>
            <p:ph type="title"/>
          </p:nvPr>
        </p:nvSpPr>
        <p:spPr>
          <a:xfrm>
            <a:off x="293915" y="400619"/>
            <a:ext cx="8229600" cy="1270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>
                <a:solidFill>
                  <a:srgbClr val="7F7F7F"/>
                </a:solidFill>
              </a:rPr>
              <a:t>Alumni Current Schools and Career Paths</a:t>
            </a:r>
            <a:br>
              <a:rPr lang="en-US" sz="1200">
                <a:solidFill>
                  <a:schemeClr val="dk1"/>
                </a:solidFill>
              </a:rPr>
            </a:br>
            <a:endParaRPr sz="1200"/>
          </a:p>
        </p:txBody>
      </p:sp>
      <p:sp>
        <p:nvSpPr>
          <p:cNvPr id="552" name="Google Shape;552;p8"/>
          <p:cNvSpPr txBox="1">
            <a:spLocks noGrp="1"/>
          </p:cNvSpPr>
          <p:nvPr>
            <p:ph type="body" idx="2"/>
          </p:nvPr>
        </p:nvSpPr>
        <p:spPr>
          <a:xfrm>
            <a:off x="707573" y="1348880"/>
            <a:ext cx="3701143" cy="44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</a:pPr>
            <a:r>
              <a:rPr lang="en-US" sz="2000" b="1">
                <a:solidFill>
                  <a:srgbClr val="00B0F0"/>
                </a:solidFill>
              </a:rPr>
              <a:t>Alumni Current Profession</a:t>
            </a:r>
            <a:endParaRPr/>
          </a:p>
        </p:txBody>
      </p:sp>
      <p:sp>
        <p:nvSpPr>
          <p:cNvPr id="553" name="Google Shape;553;p8"/>
          <p:cNvSpPr txBox="1"/>
          <p:nvPr/>
        </p:nvSpPr>
        <p:spPr>
          <a:xfrm>
            <a:off x="4598076" y="1348880"/>
            <a:ext cx="4244077" cy="44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Alumni Current School 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54" name="Google Shape;554;p8"/>
          <p:cNvGraphicFramePr/>
          <p:nvPr/>
        </p:nvGraphicFramePr>
        <p:xfrm>
          <a:off x="4612193" y="2112522"/>
          <a:ext cx="4229959" cy="3921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55" name="Google Shape;555;p8"/>
          <p:cNvGraphicFramePr/>
          <p:nvPr/>
        </p:nvGraphicFramePr>
        <p:xfrm>
          <a:off x="67378" y="2112522"/>
          <a:ext cx="4341338" cy="381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6" name="Google Shape;556;p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© 2023 COPE Health Solutions. All rights reserved</a:t>
            </a:r>
            <a:endParaRPr/>
          </a:p>
        </p:txBody>
      </p:sp>
      <p:sp>
        <p:nvSpPr>
          <p:cNvPr id="557" name="Google Shape;557;p8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8" name="Google Shape;558;p8" title="UCR QR cod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9"/>
          <p:cNvGrpSpPr/>
          <p:nvPr/>
        </p:nvGrpSpPr>
        <p:grpSpPr>
          <a:xfrm>
            <a:off x="2414259" y="0"/>
            <a:ext cx="6480483" cy="6590413"/>
            <a:chOff x="529916" y="0"/>
            <a:chExt cx="6480483" cy="6590413"/>
          </a:xfrm>
        </p:grpSpPr>
        <p:sp>
          <p:nvSpPr>
            <p:cNvPr id="564" name="Google Shape;564;p9"/>
            <p:cNvSpPr/>
            <p:nvPr/>
          </p:nvSpPr>
          <p:spPr>
            <a:xfrm rot="10800000">
              <a:off x="529916" y="0"/>
              <a:ext cx="6480483" cy="1646871"/>
            </a:xfrm>
            <a:prstGeom prst="trapezoid">
              <a:avLst>
                <a:gd name="adj" fmla="val 53186"/>
              </a:avLst>
            </a:prstGeom>
            <a:solidFill>
              <a:srgbClr val="1C3F9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9"/>
            <p:cNvSpPr txBox="1"/>
            <p:nvPr/>
          </p:nvSpPr>
          <p:spPr>
            <a:xfrm>
              <a:off x="1664000" y="0"/>
              <a:ext cx="4212314" cy="1646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245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b="1">
                  <a:solidFill>
                    <a:schemeClr val="lt1"/>
                  </a:solidFill>
                </a:rPr>
                <a:t>Emergency Department</a:t>
              </a:r>
              <a:endParaRPr sz="1200" b="1">
                <a:solidFill>
                  <a:schemeClr val="lt1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b="1">
                  <a:solidFill>
                    <a:schemeClr val="lt1"/>
                  </a:solidFill>
                </a:rPr>
                <a:t>Internal Medicine</a:t>
              </a:r>
              <a:endParaRPr sz="1200" b="1">
                <a:solidFill>
                  <a:schemeClr val="lt1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b="1">
                  <a:solidFill>
                    <a:schemeClr val="lt1"/>
                  </a:solidFill>
                </a:rPr>
                <a:t>Cardiology</a:t>
              </a:r>
              <a:endParaRPr sz="1200" b="1">
                <a:solidFill>
                  <a:schemeClr val="lt1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b="1">
                  <a:solidFill>
                    <a:schemeClr val="lt1"/>
                  </a:solidFill>
                </a:rPr>
                <a:t>OB/GYN</a:t>
              </a:r>
              <a:endParaRPr sz="1200" b="1">
                <a:solidFill>
                  <a:schemeClr val="lt1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b="1">
                  <a:solidFill>
                    <a:schemeClr val="lt1"/>
                  </a:solidFill>
                </a:rPr>
                <a:t>MRI</a:t>
              </a:r>
              <a:endParaRPr sz="1200" b="1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9"/>
            <p:cNvSpPr/>
            <p:nvPr/>
          </p:nvSpPr>
          <p:spPr>
            <a:xfrm rot="10800000">
              <a:off x="1287499" y="1660927"/>
              <a:ext cx="4964729" cy="1155980"/>
            </a:xfrm>
            <a:prstGeom prst="trapezoid">
              <a:avLst>
                <a:gd name="adj" fmla="val 53186"/>
              </a:avLst>
            </a:prstGeom>
            <a:solidFill>
              <a:srgbClr val="007D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9"/>
            <p:cNvSpPr txBox="1"/>
            <p:nvPr/>
          </p:nvSpPr>
          <p:spPr>
            <a:xfrm>
              <a:off x="2156327" y="1660927"/>
              <a:ext cx="3227074" cy="1155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b="1">
                  <a:solidFill>
                    <a:schemeClr val="lt1"/>
                  </a:solidFill>
                </a:rPr>
                <a:t>Maternity Care [Postpartum, L&amp;D, and NICU]</a:t>
              </a:r>
              <a:endParaRPr sz="1200" b="1">
                <a:solidFill>
                  <a:schemeClr val="lt1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b="1">
                  <a:solidFill>
                    <a:schemeClr val="lt1"/>
                  </a:solidFill>
                </a:rPr>
                <a:t>Physical Medicine / Polk Gym</a:t>
              </a:r>
              <a:endParaRPr sz="1200" b="1">
                <a:solidFill>
                  <a:schemeClr val="lt1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b="1">
                  <a:solidFill>
                    <a:schemeClr val="lt1"/>
                  </a:solidFill>
                </a:rPr>
                <a:t>Laboratory</a:t>
              </a:r>
              <a:endParaRPr sz="1200" b="1">
                <a:solidFill>
                  <a:schemeClr val="lt1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200" b="1">
                  <a:solidFill>
                    <a:schemeClr val="lt1"/>
                  </a:solidFill>
                </a:rPr>
                <a:t>Radiology</a:t>
              </a:r>
              <a:endParaRPr sz="1200" b="1">
                <a:solidFill>
                  <a:schemeClr val="lt1"/>
                </a:solidFill>
              </a:endParaRPr>
            </a:p>
          </p:txBody>
        </p:sp>
        <p:sp>
          <p:nvSpPr>
            <p:cNvPr id="568" name="Google Shape;568;p9"/>
            <p:cNvSpPr/>
            <p:nvPr/>
          </p:nvSpPr>
          <p:spPr>
            <a:xfrm rot="10800000">
              <a:off x="1885549" y="2809925"/>
              <a:ext cx="3833085" cy="1313574"/>
            </a:xfrm>
            <a:prstGeom prst="trapezoid">
              <a:avLst>
                <a:gd name="adj" fmla="val 53186"/>
              </a:avLst>
            </a:prstGeom>
            <a:solidFill>
              <a:srgbClr val="00AEE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9"/>
            <p:cNvSpPr txBox="1"/>
            <p:nvPr/>
          </p:nvSpPr>
          <p:spPr>
            <a:xfrm>
              <a:off x="2556339" y="2809925"/>
              <a:ext cx="2491505" cy="1313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lvl="0" indent="0" algn="ctr" rtl="0">
                <a:spcBef>
                  <a:spcPts val="25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 b="1">
                  <a:solidFill>
                    <a:schemeClr val="lt1"/>
                  </a:solidFill>
                </a:rPr>
                <a:t>Moreno Valley MOB</a:t>
              </a:r>
              <a:endParaRPr sz="1100" b="1"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25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 b="1">
                  <a:solidFill>
                    <a:schemeClr val="lt1"/>
                  </a:solidFill>
                </a:rPr>
                <a:t>Employee Health</a:t>
              </a:r>
              <a:endParaRPr sz="1100" b="1"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25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 b="1">
                  <a:solidFill>
                    <a:schemeClr val="lt1"/>
                  </a:solidFill>
                </a:rPr>
                <a:t>Mammography</a:t>
              </a:r>
              <a:endParaRPr sz="1100" b="1"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25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 b="1">
                  <a:solidFill>
                    <a:schemeClr val="lt1"/>
                  </a:solidFill>
                </a:rPr>
                <a:t>Corona MOB</a:t>
              </a:r>
              <a:endParaRPr sz="1100" b="1"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25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 b="1">
                  <a:solidFill>
                    <a:schemeClr val="lt1"/>
                  </a:solidFill>
                </a:rPr>
                <a:t>Urgent Care</a:t>
              </a:r>
              <a:endParaRPr sz="1100" b="1"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25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 b="1">
                  <a:solidFill>
                    <a:schemeClr val="lt1"/>
                  </a:solidFill>
                </a:rPr>
                <a:t>Pediatrics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9"/>
            <p:cNvSpPr/>
            <p:nvPr/>
          </p:nvSpPr>
          <p:spPr>
            <a:xfrm rot="10800000">
              <a:off x="2527451" y="4091881"/>
              <a:ext cx="2518565" cy="1572203"/>
            </a:xfrm>
            <a:prstGeom prst="trapezoid">
              <a:avLst>
                <a:gd name="adj" fmla="val 53186"/>
              </a:avLst>
            </a:prstGeom>
            <a:solidFill>
              <a:srgbClr val="8DC63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9"/>
            <p:cNvSpPr txBox="1"/>
            <p:nvPr/>
          </p:nvSpPr>
          <p:spPr>
            <a:xfrm>
              <a:off x="2968199" y="4091881"/>
              <a:ext cx="1637067" cy="1572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chemeClr val="lt1"/>
                  </a:solidFill>
                </a:rPr>
                <a:t>4 East + Hemodialysis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chemeClr val="lt1"/>
                  </a:solidFill>
                </a:rPr>
                <a:t>4 West</a:t>
              </a:r>
              <a:endParaRPr sz="1200" b="1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chemeClr val="lt1"/>
                  </a:solidFill>
                </a:rPr>
                <a:t>5 East</a:t>
              </a:r>
              <a:endParaRPr sz="1200" b="1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chemeClr val="lt1"/>
                  </a:solidFill>
                </a:rPr>
                <a:t>5 West</a:t>
              </a:r>
              <a:endParaRPr sz="1200" b="1">
                <a:solidFill>
                  <a:schemeClr val="lt1"/>
                </a:solidFill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 rot="10800000">
              <a:off x="3355806" y="5688629"/>
              <a:ext cx="857072" cy="901784"/>
            </a:xfrm>
            <a:prstGeom prst="trapezoid">
              <a:avLst>
                <a:gd name="adj" fmla="val 55961"/>
              </a:avLst>
            </a:prstGeom>
            <a:solidFill>
              <a:srgbClr val="55298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9"/>
            <p:cNvSpPr txBox="1"/>
            <p:nvPr/>
          </p:nvSpPr>
          <p:spPr>
            <a:xfrm>
              <a:off x="3355806" y="5688629"/>
              <a:ext cx="857072" cy="901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4" name="Google Shape;574;p9"/>
          <p:cNvSpPr txBox="1"/>
          <p:nvPr/>
        </p:nvSpPr>
        <p:spPr>
          <a:xfrm>
            <a:off x="114300" y="4926403"/>
            <a:ext cx="48768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KPR Department Tier System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9"/>
          <p:cNvSpPr txBox="1"/>
          <p:nvPr/>
        </p:nvSpPr>
        <p:spPr>
          <a:xfrm>
            <a:off x="5222513" y="5742010"/>
            <a:ext cx="838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Training</a:t>
            </a:r>
            <a:endParaRPr sz="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9"/>
          <p:cNvSpPr/>
          <p:nvPr/>
        </p:nvSpPr>
        <p:spPr>
          <a:xfrm>
            <a:off x="76200" y="570780"/>
            <a:ext cx="1752600" cy="3810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Tier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9"/>
          <p:cNvSpPr/>
          <p:nvPr/>
        </p:nvSpPr>
        <p:spPr>
          <a:xfrm>
            <a:off x="55544" y="1713155"/>
            <a:ext cx="1828799" cy="3810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Tier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9"/>
          <p:cNvSpPr/>
          <p:nvPr/>
        </p:nvSpPr>
        <p:spPr>
          <a:xfrm>
            <a:off x="89512" y="2819041"/>
            <a:ext cx="1828799" cy="3810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Tier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9"/>
          <p:cNvSpPr/>
          <p:nvPr/>
        </p:nvSpPr>
        <p:spPr>
          <a:xfrm>
            <a:off x="114300" y="4159030"/>
            <a:ext cx="1752600" cy="3810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Tier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9"/>
          <p:cNvSpPr/>
          <p:nvPr/>
        </p:nvSpPr>
        <p:spPr>
          <a:xfrm>
            <a:off x="1561641" y="4197130"/>
            <a:ext cx="1608822" cy="3048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Floor Hours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9"/>
          <p:cNvSpPr/>
          <p:nvPr/>
        </p:nvSpPr>
        <p:spPr>
          <a:xfrm>
            <a:off x="1621313" y="2868646"/>
            <a:ext cx="1565007" cy="3048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 Floor Hours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9"/>
          <p:cNvSpPr/>
          <p:nvPr/>
        </p:nvSpPr>
        <p:spPr>
          <a:xfrm>
            <a:off x="1622108" y="1751255"/>
            <a:ext cx="1565006" cy="3048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96 Floor Hours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9"/>
          <p:cNvSpPr/>
          <p:nvPr/>
        </p:nvSpPr>
        <p:spPr>
          <a:xfrm>
            <a:off x="1591579" y="606157"/>
            <a:ext cx="1752600" cy="3048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144+ Floor Hours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9"/>
          <p:cNvSpPr txBox="1">
            <a:spLocks noGrp="1"/>
          </p:cNvSpPr>
          <p:nvPr>
            <p:ph type="ftr" idx="11"/>
          </p:nvPr>
        </p:nvSpPr>
        <p:spPr>
          <a:xfrm>
            <a:off x="1866900" y="6441578"/>
            <a:ext cx="4191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88888"/>
                </a:solidFill>
              </a:rPr>
              <a:t>Copyright © 2023 COPE Health Solutions. All rights reserved</a:t>
            </a:r>
            <a:endParaRPr/>
          </a:p>
        </p:txBody>
      </p: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8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586" name="Google Shape;586;p9" title="UCR QR 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750" y="85672"/>
            <a:ext cx="1076188" cy="1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0"/>
          <p:cNvSpPr/>
          <p:nvPr/>
        </p:nvSpPr>
        <p:spPr>
          <a:xfrm>
            <a:off x="1580314" y="3689527"/>
            <a:ext cx="1042416" cy="10424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3" name="Google Shape;593;p10"/>
          <p:cNvGrpSpPr/>
          <p:nvPr/>
        </p:nvGrpSpPr>
        <p:grpSpPr>
          <a:xfrm>
            <a:off x="1778085" y="903584"/>
            <a:ext cx="6098503" cy="5219876"/>
            <a:chOff x="1896068" y="903584"/>
            <a:chExt cx="6098503" cy="5219876"/>
          </a:xfrm>
        </p:grpSpPr>
        <p:sp>
          <p:nvSpPr>
            <p:cNvPr id="594" name="Google Shape;594;p10"/>
            <p:cNvSpPr/>
            <p:nvPr/>
          </p:nvSpPr>
          <p:spPr>
            <a:xfrm>
              <a:off x="1896068" y="903584"/>
              <a:ext cx="6086436" cy="1063460"/>
            </a:xfrm>
            <a:custGeom>
              <a:avLst/>
              <a:gdLst/>
              <a:ahLst/>
              <a:cxnLst/>
              <a:rect l="l" t="t" r="r" b="b"/>
              <a:pathLst>
                <a:path w="5472684" h="1063458" extrusionOk="0">
                  <a:moveTo>
                    <a:pt x="5472684" y="1063457"/>
                  </a:moveTo>
                  <a:lnTo>
                    <a:pt x="531729" y="1063457"/>
                  </a:lnTo>
                  <a:lnTo>
                    <a:pt x="0" y="531729"/>
                  </a:lnTo>
                  <a:lnTo>
                    <a:pt x="531729" y="1"/>
                  </a:lnTo>
                  <a:lnTo>
                    <a:pt x="5472684" y="1"/>
                  </a:lnTo>
                  <a:lnTo>
                    <a:pt x="5472684" y="1063457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34800" tIns="68575" rIns="128000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Eligibility for a Letter of Recommendation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1896068" y="2289057"/>
              <a:ext cx="6086436" cy="1063459"/>
            </a:xfrm>
            <a:custGeom>
              <a:avLst/>
              <a:gdLst/>
              <a:ahLst/>
              <a:cxnLst/>
              <a:rect l="l" t="t" r="r" b="b"/>
              <a:pathLst>
                <a:path w="5472684" h="1063458" extrusionOk="0">
                  <a:moveTo>
                    <a:pt x="5472684" y="1063457"/>
                  </a:moveTo>
                  <a:lnTo>
                    <a:pt x="531729" y="1063457"/>
                  </a:lnTo>
                  <a:lnTo>
                    <a:pt x="0" y="531729"/>
                  </a:lnTo>
                  <a:lnTo>
                    <a:pt x="531729" y="1"/>
                  </a:lnTo>
                  <a:lnTo>
                    <a:pt x="5472684" y="1"/>
                  </a:lnTo>
                  <a:lnTo>
                    <a:pt x="5472684" y="1063457"/>
                  </a:lnTo>
                  <a:close/>
                </a:path>
              </a:pathLst>
            </a:custGeom>
            <a:solidFill>
              <a:srgbClr val="8DC63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34800" tIns="68575" rIns="128000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completion certificate from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Keck Graduate Institute (KGI)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1908134" y="5060001"/>
              <a:ext cx="6086436" cy="1063459"/>
            </a:xfrm>
            <a:custGeom>
              <a:avLst/>
              <a:gdLst/>
              <a:ahLst/>
              <a:cxnLst/>
              <a:rect l="l" t="t" r="r" b="b"/>
              <a:pathLst>
                <a:path w="5472684" h="1063458" extrusionOk="0">
                  <a:moveTo>
                    <a:pt x="5472684" y="1063457"/>
                  </a:moveTo>
                  <a:lnTo>
                    <a:pt x="531729" y="1063457"/>
                  </a:lnTo>
                  <a:lnTo>
                    <a:pt x="0" y="531729"/>
                  </a:lnTo>
                  <a:lnTo>
                    <a:pt x="531729" y="1"/>
                  </a:lnTo>
                  <a:lnTo>
                    <a:pt x="5472684" y="1"/>
                  </a:lnTo>
                  <a:lnTo>
                    <a:pt x="5472684" y="1063457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34800" tIns="68575" rIns="128000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Access to over 34,000 alumni through COPE Connect network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1908134" y="3674529"/>
              <a:ext cx="6086437" cy="1063459"/>
            </a:xfrm>
            <a:custGeom>
              <a:avLst/>
              <a:gdLst/>
              <a:ahLst/>
              <a:cxnLst/>
              <a:rect l="l" t="t" r="r" b="b"/>
              <a:pathLst>
                <a:path w="5472684" h="1063458" extrusionOk="0">
                  <a:moveTo>
                    <a:pt x="5472684" y="1063457"/>
                  </a:moveTo>
                  <a:lnTo>
                    <a:pt x="531729" y="1063457"/>
                  </a:lnTo>
                  <a:lnTo>
                    <a:pt x="0" y="531729"/>
                  </a:lnTo>
                  <a:lnTo>
                    <a:pt x="531729" y="1"/>
                  </a:lnTo>
                  <a:lnTo>
                    <a:pt x="5472684" y="1"/>
                  </a:lnTo>
                  <a:lnTo>
                    <a:pt x="5472684" y="1063457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34800" tIns="68575" rIns="128000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Access to educational events, workshops and priority benefits when applying to KGI graduate programs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8" name="Google Shape;598;p10"/>
          <p:cNvSpPr txBox="1">
            <a:spLocks noGrp="1"/>
          </p:cNvSpPr>
          <p:nvPr>
            <p:ph type="title"/>
          </p:nvPr>
        </p:nvSpPr>
        <p:spPr>
          <a:xfrm>
            <a:off x="3340050" y="316975"/>
            <a:ext cx="2802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500" b="1" u="sng"/>
              <a:t>The Benefits</a:t>
            </a:r>
            <a:endParaRPr sz="3500" b="1" u="sng"/>
          </a:p>
        </p:txBody>
      </p:sp>
      <p:grpSp>
        <p:nvGrpSpPr>
          <p:cNvPr id="599" name="Google Shape;599;p10"/>
          <p:cNvGrpSpPr/>
          <p:nvPr/>
        </p:nvGrpSpPr>
        <p:grpSpPr>
          <a:xfrm>
            <a:off x="1190375" y="903584"/>
            <a:ext cx="1063458" cy="5185142"/>
            <a:chOff x="1580314" y="927709"/>
            <a:chExt cx="1063458" cy="5185142"/>
          </a:xfrm>
        </p:grpSpPr>
        <p:sp>
          <p:nvSpPr>
            <p:cNvPr id="600" name="Google Shape;600;p10"/>
            <p:cNvSpPr/>
            <p:nvPr/>
          </p:nvSpPr>
          <p:spPr>
            <a:xfrm>
              <a:off x="1580314" y="927709"/>
              <a:ext cx="1042416" cy="10424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1580314" y="2308618"/>
              <a:ext cx="1042416" cy="10424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1580314" y="3662801"/>
              <a:ext cx="1063458" cy="10634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1580314" y="5049393"/>
              <a:ext cx="1063458" cy="1063458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4" name="Google Shape;60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0936026" y="3451567"/>
            <a:ext cx="168274" cy="168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5" name="Google Shape;605;p10"/>
          <p:cNvGrpSpPr/>
          <p:nvPr/>
        </p:nvGrpSpPr>
        <p:grpSpPr>
          <a:xfrm>
            <a:off x="35949" y="551009"/>
            <a:ext cx="1971195" cy="5914755"/>
            <a:chOff x="295510" y="551009"/>
            <a:chExt cx="1971195" cy="5914755"/>
          </a:xfrm>
        </p:grpSpPr>
        <p:pic>
          <p:nvPicPr>
            <p:cNvPr id="606" name="Google Shape;606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4414" y="551009"/>
              <a:ext cx="1871663" cy="18716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7" name="Google Shape;607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5817" y="3451567"/>
              <a:ext cx="1501299" cy="1501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8" name="Google Shape;608;p10" descr="https://www.kgi.edu/wp-content/uploads/media/KGI-Logos/KGI-Logo-Primary.png"/>
            <p:cNvPicPr preferRelativeResize="0"/>
            <p:nvPr/>
          </p:nvPicPr>
          <p:blipFill rotWithShape="1">
            <a:blip r:embed="rId6">
              <a:alphaModFix/>
            </a:blip>
            <a:srcRect r="58552"/>
            <a:stretch/>
          </p:blipFill>
          <p:spPr>
            <a:xfrm>
              <a:off x="295510" y="2151295"/>
              <a:ext cx="1712134" cy="1376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9" name="Google Shape;609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6229" y="4685288"/>
              <a:ext cx="1780476" cy="17804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0" name="Google Shape;610;p10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4709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Copyright © 2023 COPE Health Solutions. All rights reserved</a:t>
            </a:r>
            <a:endParaRPr/>
          </a:p>
        </p:txBody>
      </p:sp>
      <p:sp>
        <p:nvSpPr>
          <p:cNvPr id="611" name="Google Shape;611;p10"/>
          <p:cNvSpPr txBox="1">
            <a:spLocks noGrp="1"/>
          </p:cNvSpPr>
          <p:nvPr>
            <p:ph type="sldNum" idx="12"/>
          </p:nvPr>
        </p:nvSpPr>
        <p:spPr>
          <a:xfrm>
            <a:off x="6486071" y="6356350"/>
            <a:ext cx="4680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_1">
  <a:themeElements>
    <a:clrScheme name="COPE Theme">
      <a:dk1>
        <a:srgbClr val="000000"/>
      </a:dk1>
      <a:lt1>
        <a:srgbClr val="FFFFFF"/>
      </a:lt1>
      <a:dk2>
        <a:srgbClr val="11175E"/>
      </a:dk2>
      <a:lt2>
        <a:srgbClr val="E7E6E6"/>
      </a:lt2>
      <a:accent1>
        <a:srgbClr val="1C3F94"/>
      </a:accent1>
      <a:accent2>
        <a:srgbClr val="007DC3"/>
      </a:accent2>
      <a:accent3>
        <a:srgbClr val="00AEEF"/>
      </a:accent3>
      <a:accent4>
        <a:srgbClr val="552988"/>
      </a:accent4>
      <a:accent5>
        <a:srgbClr val="F78E1E"/>
      </a:accent5>
      <a:accent6>
        <a:srgbClr val="8DC63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Master_2">
  <a:themeElements>
    <a:clrScheme name="COPE Theme">
      <a:dk1>
        <a:srgbClr val="000000"/>
      </a:dk1>
      <a:lt1>
        <a:srgbClr val="FFFFFF"/>
      </a:lt1>
      <a:dk2>
        <a:srgbClr val="11175E"/>
      </a:dk2>
      <a:lt2>
        <a:srgbClr val="E7E6E6"/>
      </a:lt2>
      <a:accent1>
        <a:srgbClr val="1C3F94"/>
      </a:accent1>
      <a:accent2>
        <a:srgbClr val="007DC3"/>
      </a:accent2>
      <a:accent3>
        <a:srgbClr val="00AEEF"/>
      </a:accent3>
      <a:accent4>
        <a:srgbClr val="552988"/>
      </a:accent4>
      <a:accent5>
        <a:srgbClr val="F78E1E"/>
      </a:accent5>
      <a:accent6>
        <a:srgbClr val="8DC63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ster_2">
  <a:themeElements>
    <a:clrScheme name="COPE Theme">
      <a:dk1>
        <a:srgbClr val="000000"/>
      </a:dk1>
      <a:lt1>
        <a:srgbClr val="FFFFFF"/>
      </a:lt1>
      <a:dk2>
        <a:srgbClr val="11175E"/>
      </a:dk2>
      <a:lt2>
        <a:srgbClr val="E7E6E6"/>
      </a:lt2>
      <a:accent1>
        <a:srgbClr val="1C3F94"/>
      </a:accent1>
      <a:accent2>
        <a:srgbClr val="007DC3"/>
      </a:accent2>
      <a:accent3>
        <a:srgbClr val="00AEEF"/>
      </a:accent3>
      <a:accent4>
        <a:srgbClr val="552988"/>
      </a:accent4>
      <a:accent5>
        <a:srgbClr val="F78E1E"/>
      </a:accent5>
      <a:accent6>
        <a:srgbClr val="8DC63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ster_2">
  <a:themeElements>
    <a:clrScheme name="COPE Theme">
      <a:dk1>
        <a:srgbClr val="000000"/>
      </a:dk1>
      <a:lt1>
        <a:srgbClr val="FFFFFF"/>
      </a:lt1>
      <a:dk2>
        <a:srgbClr val="11175E"/>
      </a:dk2>
      <a:lt2>
        <a:srgbClr val="E7E6E6"/>
      </a:lt2>
      <a:accent1>
        <a:srgbClr val="1C3F94"/>
      </a:accent1>
      <a:accent2>
        <a:srgbClr val="007DC3"/>
      </a:accent2>
      <a:accent3>
        <a:srgbClr val="00AEEF"/>
      </a:accent3>
      <a:accent4>
        <a:srgbClr val="552988"/>
      </a:accent4>
      <a:accent5>
        <a:srgbClr val="F78E1E"/>
      </a:accent5>
      <a:accent6>
        <a:srgbClr val="8DC63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Master_2">
  <a:themeElements>
    <a:clrScheme name="Health Scholar Colors">
      <a:dk1>
        <a:srgbClr val="000000"/>
      </a:dk1>
      <a:lt1>
        <a:srgbClr val="FFFFFF"/>
      </a:lt1>
      <a:dk2>
        <a:srgbClr val="11175E"/>
      </a:dk2>
      <a:lt2>
        <a:srgbClr val="E7E6E6"/>
      </a:lt2>
      <a:accent1>
        <a:srgbClr val="00AEEF"/>
      </a:accent1>
      <a:accent2>
        <a:srgbClr val="7F7F7F"/>
      </a:accent2>
      <a:accent3>
        <a:srgbClr val="11175E"/>
      </a:accent3>
      <a:accent4>
        <a:srgbClr val="BFBFBF"/>
      </a:accent4>
      <a:accent5>
        <a:srgbClr val="8DC63F"/>
      </a:accent5>
      <a:accent6>
        <a:srgbClr val="007DC3"/>
      </a:accent6>
      <a:hlink>
        <a:srgbClr val="1C3F94"/>
      </a:hlink>
      <a:folHlink>
        <a:srgbClr val="00AEE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Master_2">
  <a:themeElements>
    <a:clrScheme name="COPE Theme">
      <a:dk1>
        <a:srgbClr val="000000"/>
      </a:dk1>
      <a:lt1>
        <a:srgbClr val="FFFFFF"/>
      </a:lt1>
      <a:dk2>
        <a:srgbClr val="11175E"/>
      </a:dk2>
      <a:lt2>
        <a:srgbClr val="E7E6E6"/>
      </a:lt2>
      <a:accent1>
        <a:srgbClr val="1C3F94"/>
      </a:accent1>
      <a:accent2>
        <a:srgbClr val="007DC3"/>
      </a:accent2>
      <a:accent3>
        <a:srgbClr val="00AEEF"/>
      </a:accent3>
      <a:accent4>
        <a:srgbClr val="552988"/>
      </a:accent4>
      <a:accent5>
        <a:srgbClr val="F78E1E"/>
      </a:accent5>
      <a:accent6>
        <a:srgbClr val="8DC63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Master_2">
  <a:themeElements>
    <a:clrScheme name="COPE Theme">
      <a:dk1>
        <a:srgbClr val="000000"/>
      </a:dk1>
      <a:lt1>
        <a:srgbClr val="FFFFFF"/>
      </a:lt1>
      <a:dk2>
        <a:srgbClr val="11175E"/>
      </a:dk2>
      <a:lt2>
        <a:srgbClr val="E7E6E6"/>
      </a:lt2>
      <a:accent1>
        <a:srgbClr val="1C3F94"/>
      </a:accent1>
      <a:accent2>
        <a:srgbClr val="007DC3"/>
      </a:accent2>
      <a:accent3>
        <a:srgbClr val="00AEEF"/>
      </a:accent3>
      <a:accent4>
        <a:srgbClr val="552988"/>
      </a:accent4>
      <a:accent5>
        <a:srgbClr val="F78E1E"/>
      </a:accent5>
      <a:accent6>
        <a:srgbClr val="8DC63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2178</Words>
  <Application>Microsoft Macintosh PowerPoint</Application>
  <PresentationFormat>On-screen Show (4:3)</PresentationFormat>
  <Paragraphs>432</Paragraphs>
  <Slides>32</Slides>
  <Notes>32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Noto Sans Symbols</vt:lpstr>
      <vt:lpstr>Calibri</vt:lpstr>
      <vt:lpstr>Baumans</vt:lpstr>
      <vt:lpstr>Quattrocento Sans</vt:lpstr>
      <vt:lpstr>Arial</vt:lpstr>
      <vt:lpstr>Times New Roman</vt:lpstr>
      <vt:lpstr>Master_1</vt:lpstr>
      <vt:lpstr>3_Master_2</vt:lpstr>
      <vt:lpstr>Master_2</vt:lpstr>
      <vt:lpstr>1_Master_2</vt:lpstr>
      <vt:lpstr>1_Office Theme</vt:lpstr>
      <vt:lpstr>7_Master_2</vt:lpstr>
      <vt:lpstr>10_Master_2</vt:lpstr>
      <vt:lpstr>8_Master_2</vt:lpstr>
      <vt:lpstr>Welcome to the COPE Programs Presentation!</vt:lpstr>
      <vt:lpstr>Health Scholar Program</vt:lpstr>
      <vt:lpstr>Program Prerequisites</vt:lpstr>
      <vt:lpstr>COPE Tuition</vt:lpstr>
      <vt:lpstr>Health Scholar Role</vt:lpstr>
      <vt:lpstr>Program Experience and Benefits</vt:lpstr>
      <vt:lpstr>Alumni Current Schools and Career Paths </vt:lpstr>
      <vt:lpstr>PowerPoint Presentation</vt:lpstr>
      <vt:lpstr>The Benefits</vt:lpstr>
      <vt:lpstr>The Benefits</vt:lpstr>
      <vt:lpstr>The Benefits</vt:lpstr>
      <vt:lpstr>The Benefits</vt:lpstr>
      <vt:lpstr>Enrollment and Training</vt:lpstr>
      <vt:lpstr>Overview</vt:lpstr>
      <vt:lpstr>Current COVID-19 Guidelines &amp; Precautions</vt:lpstr>
      <vt:lpstr>Program Training</vt:lpstr>
      <vt:lpstr>What does Training look like?</vt:lpstr>
      <vt:lpstr>Training Curriculum</vt:lpstr>
      <vt:lpstr>Health Scholar with Care Navigator Minor</vt:lpstr>
      <vt:lpstr>Care Navigators Overview</vt:lpstr>
      <vt:lpstr>Primary Care Navigation Activities</vt:lpstr>
      <vt:lpstr>Why the COPE Care Navigator Program?</vt:lpstr>
      <vt:lpstr>Core Care Navigator Curriculum</vt:lpstr>
      <vt:lpstr>Care Navigators at KP Medical Group Riverside</vt:lpstr>
      <vt:lpstr>Care Navigator Program Commitment</vt:lpstr>
      <vt:lpstr>The Benefits</vt:lpstr>
      <vt:lpstr>Locations and  Next Steps</vt:lpstr>
      <vt:lpstr>Deadlines &amp; Tuition</vt:lpstr>
      <vt:lpstr>KPR Program Contact Information</vt:lpstr>
      <vt:lpstr>Interest Form</vt:lpstr>
      <vt:lpstr>Interest Form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kprADR1</dc:creator>
  <cp:lastModifiedBy>Ellen R Reese</cp:lastModifiedBy>
  <cp:revision>1</cp:revision>
  <dcterms:created xsi:type="dcterms:W3CDTF">2023-10-19T15:48:06Z</dcterms:created>
  <dcterms:modified xsi:type="dcterms:W3CDTF">2025-07-08T16:34:10Z</dcterms:modified>
</cp:coreProperties>
</file>