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notesMasterIdLst>
    <p:notesMasterId r:id="rId8"/>
  </p:notesMasterIdLst>
  <p:sldIdLst>
    <p:sldId id="256" r:id="rId6"/>
    <p:sldId id="257" r:id="rId7"/>
  </p:sldIdLst>
  <p:sldSz cx="9753600" cy="7315200"/>
  <p:notesSz cx="6858000" cy="9144000"/>
  <p:embeddedFontLst>
    <p:embeddedFont>
      <p:font typeface="TT Interphases Bold" charset="1" panose="02000803060000020004"/>
      <p:regular r:id="rId11"/>
    </p:embeddedFont>
    <p:embeddedFont>
      <p:font typeface="TT Interphases" charset="1" panose="02000503020000020004"/>
      <p:regular r:id="rId12"/>
    </p:embeddedFont>
    <p:embeddedFont>
      <p:font typeface="Agrandir" charset="1" panose="00000500000000000000"/>
      <p:regular r:id="rId13"/>
    </p:embeddedFont>
    <p:embeddedFont>
      <p:font typeface="Agrandir Bold" charset="1" panose="00000800000000000000"/>
      <p:regular r:id="rId14"/>
    </p:embeddedFont>
    <p:embeddedFont>
      <p:font typeface="Open Sans" charset="1" panose="020B0606030504020204"/>
      <p:regular r:id="rId15"/>
    </p:embeddedFont>
    <p:embeddedFont>
      <p:font typeface="Open Sans Bold" charset="1" panose="020B0806030504020204"/>
      <p:regular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notesSlides/notesSlide1.xml" Type="http://schemas.openxmlformats.org/officeDocument/2006/relationships/notesSlide"/><Relationship Id="rId11" Target="fonts/font11.fntdata" Type="http://schemas.openxmlformats.org/officeDocument/2006/relationships/font"/><Relationship Id="rId12" Target="fonts/font12.fntdata" Type="http://schemas.openxmlformats.org/officeDocument/2006/relationships/font"/><Relationship Id="rId13" Target="fonts/font13.fntdata" Type="http://schemas.openxmlformats.org/officeDocument/2006/relationships/font"/><Relationship Id="rId14" Target="fonts/font14.fntdata" Type="http://schemas.openxmlformats.org/officeDocument/2006/relationships/font"/><Relationship Id="rId15" Target="fonts/font15.fntdata" Type="http://schemas.openxmlformats.org/officeDocument/2006/relationships/font"/><Relationship Id="rId16" Target="fonts/font16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notesMasters/notesMaster1.xml" Type="http://schemas.openxmlformats.org/officeDocument/2006/relationships/notesMaster"/><Relationship Id="rId9" Target="theme/theme2.xml" Type="http://schemas.openxmlformats.org/officeDocument/2006/relationships/theme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268E1E-0E44-426D-905E-8AD9B19D2182}" type="datetimeFigureOut">
              <a:rPr lang="cs-CZ" smtClean="0"/>
              <a:t>1.7.2013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B2431-D351-4C6E-A3CF-9DFAC0E3E0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8889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notesSlide1.xml><?xml version="1.0" encoding="utf-8"?>
<p:notes xmlns:p="http://schemas.openxmlformats.org/presentationml/2006/main">
  <p:cSld>
    <p:spTree xmlns:a="http://schemas.openxmlformats.org/drawingml/2006/main" xmlns:r="http://schemas.openxmlformats.org/officeDocument/2006/relationships"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/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 id="{B7268E1E-0E44-426D-905E-8AD9B19D2182}" type="datetimeFigureOut">
              <a:rPr lang="cs-CZ" smtClean="0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/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/>
            </a:r>
            <a:endParaRPr 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/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 id="{871B2431-D351-4C6E-A3CF-9DFAC0E3E050}" type="slidenum">
              <a:rPr lang="cs-CZ" smtClean="0"/>
              <a:t>‹#›</a:t>
            </a:r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png" Type="http://schemas.openxmlformats.org/officeDocument/2006/relationships/image"/><Relationship Id="rId4" Target="../media/image2.svg" Type="http://schemas.openxmlformats.org/officeDocument/2006/relationships/image"/><Relationship Id="rId5" Target="../media/image3.png" Type="http://schemas.openxmlformats.org/officeDocument/2006/relationships/image"/><Relationship Id="rId6" Target="../media/image4.svg" Type="http://schemas.openxmlformats.org/officeDocument/2006/relationships/image"/><Relationship Id="rId7" Target="../media/image5.png" Type="http://schemas.openxmlformats.org/officeDocument/2006/relationships/image"/><Relationship Id="rId8" Target="../media/image6.svg" Type="http://schemas.openxmlformats.org/officeDocument/2006/relationships/image"/><Relationship Id="rId9" Target="../media/image7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8.png" Type="http://schemas.openxmlformats.org/officeDocument/2006/relationships/image"/><Relationship Id="rId5" Target="../media/image9.svg" Type="http://schemas.openxmlformats.org/officeDocument/2006/relationships/image"/><Relationship Id="rId6" Target="../media/image10.png" Type="http://schemas.openxmlformats.org/officeDocument/2006/relationships/image"/><Relationship Id="rId7" Target="../media/image11.svg" Type="http://schemas.openxmlformats.org/officeDocument/2006/relationships/image"/><Relationship Id="rId8" Target="https://sehe.ucr.edu" TargetMode="External" Type="http://schemas.openxmlformats.org/officeDocument/2006/relationships/hyperlink"/><Relationship Id="rId9" Target="https://latinxsenv.ucr.edu" TargetMode="External" Type="http://schemas.openxmlformats.org/officeDocument/2006/relationships/hyperlink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DF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950720" y="1764313"/>
            <a:ext cx="5852160" cy="2146322"/>
            <a:chOff x="0" y="0"/>
            <a:chExt cx="3065417" cy="1124264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065417" cy="1124264"/>
            </a:xfrm>
            <a:custGeom>
              <a:avLst/>
              <a:gdLst/>
              <a:ahLst/>
              <a:cxnLst/>
              <a:rect r="r" b="b" t="t" l="l"/>
              <a:pathLst>
                <a:path h="1124264" w="3065417">
                  <a:moveTo>
                    <a:pt x="0" y="0"/>
                  </a:moveTo>
                  <a:lnTo>
                    <a:pt x="3065417" y="0"/>
                  </a:lnTo>
                  <a:lnTo>
                    <a:pt x="3065417" y="1124264"/>
                  </a:lnTo>
                  <a:lnTo>
                    <a:pt x="0" y="1124264"/>
                  </a:lnTo>
                  <a:close/>
                </a:path>
              </a:pathLst>
            </a:custGeom>
            <a:solidFill>
              <a:srgbClr val="5A8E49"/>
            </a:solidFill>
            <a:ln cap="sq">
              <a:noFill/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19050"/>
              <a:ext cx="3065417" cy="1143314"/>
            </a:xfrm>
            <a:prstGeom prst="rect">
              <a:avLst/>
            </a:prstGeom>
          </p:spPr>
          <p:txBody>
            <a:bodyPr anchor="ctr" rtlCol="false" tIns="34756" lIns="34756" bIns="34756" rIns="34756"/>
            <a:lstStyle/>
            <a:p>
              <a:pPr algn="ctr">
                <a:lnSpc>
                  <a:spcPts val="1533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3148047" y="4107062"/>
            <a:ext cx="4217374" cy="2060367"/>
            <a:chOff x="0" y="0"/>
            <a:chExt cx="2209101" cy="1079240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2209101" cy="1079240"/>
            </a:xfrm>
            <a:custGeom>
              <a:avLst/>
              <a:gdLst/>
              <a:ahLst/>
              <a:cxnLst/>
              <a:rect r="r" b="b" t="t" l="l"/>
              <a:pathLst>
                <a:path h="1079240" w="2209101">
                  <a:moveTo>
                    <a:pt x="0" y="0"/>
                  </a:moveTo>
                  <a:lnTo>
                    <a:pt x="2209101" y="0"/>
                  </a:lnTo>
                  <a:lnTo>
                    <a:pt x="2209101" y="1079240"/>
                  </a:lnTo>
                  <a:lnTo>
                    <a:pt x="0" y="1079240"/>
                  </a:lnTo>
                  <a:close/>
                </a:path>
              </a:pathLst>
            </a:custGeom>
            <a:solidFill>
              <a:srgbClr val="FFFFFF"/>
            </a:solidFill>
            <a:ln w="28575" cap="sq">
              <a:solidFill>
                <a:srgbClr val="2E5721"/>
              </a:solidFill>
              <a:prstDash val="solid"/>
              <a:miter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0" y="-19050"/>
              <a:ext cx="2209101" cy="1098290"/>
            </a:xfrm>
            <a:prstGeom prst="rect">
              <a:avLst/>
            </a:prstGeom>
          </p:spPr>
          <p:txBody>
            <a:bodyPr anchor="ctr" rtlCol="false" tIns="34756" lIns="34756" bIns="34756" rIns="34756"/>
            <a:lstStyle/>
            <a:p>
              <a:pPr algn="ctr">
                <a:lnSpc>
                  <a:spcPts val="1533"/>
                </a:lnSpc>
              </a:pPr>
            </a:p>
          </p:txBody>
        </p:sp>
      </p:grpSp>
      <p:sp>
        <p:nvSpPr>
          <p:cNvPr name="Freeform 8" id="8"/>
          <p:cNvSpPr/>
          <p:nvPr/>
        </p:nvSpPr>
        <p:spPr>
          <a:xfrm flipH="false" flipV="false" rot="0">
            <a:off x="0" y="6415078"/>
            <a:ext cx="5563834" cy="908164"/>
          </a:xfrm>
          <a:custGeom>
            <a:avLst/>
            <a:gdLst/>
            <a:ahLst/>
            <a:cxnLst/>
            <a:rect r="r" b="b" t="t" l="l"/>
            <a:pathLst>
              <a:path h="908164" w="5563834">
                <a:moveTo>
                  <a:pt x="0" y="0"/>
                </a:moveTo>
                <a:lnTo>
                  <a:pt x="5563834" y="0"/>
                </a:lnTo>
                <a:lnTo>
                  <a:pt x="5563834" y="908164"/>
                </a:lnTo>
                <a:lnTo>
                  <a:pt x="0" y="90816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-53161"/>
            </a:stretch>
          </a:blipFill>
        </p:spPr>
      </p:sp>
      <p:grpSp>
        <p:nvGrpSpPr>
          <p:cNvPr name="Group 9" id="9"/>
          <p:cNvGrpSpPr/>
          <p:nvPr/>
        </p:nvGrpSpPr>
        <p:grpSpPr>
          <a:xfrm rot="0">
            <a:off x="4659521" y="4242528"/>
            <a:ext cx="2383263" cy="1826934"/>
            <a:chOff x="0" y="0"/>
            <a:chExt cx="3177684" cy="2435912"/>
          </a:xfrm>
        </p:grpSpPr>
        <p:sp>
          <p:nvSpPr>
            <p:cNvPr name="TextBox 10" id="10"/>
            <p:cNvSpPr txBox="true"/>
            <p:nvPr/>
          </p:nvSpPr>
          <p:spPr>
            <a:xfrm rot="0">
              <a:off x="0" y="-28575"/>
              <a:ext cx="3177684" cy="187876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915"/>
                </a:lnSpc>
              </a:pPr>
              <a:r>
                <a:rPr lang="en-US" sz="1368" b="true">
                  <a:solidFill>
                    <a:srgbClr val="000000"/>
                  </a:solidFill>
                  <a:latin typeface="TT Interphases Bold"/>
                  <a:ea typeface="TT Interphases Bold"/>
                  <a:cs typeface="TT Interphases Bold"/>
                  <a:sym typeface="TT Interphases Bold"/>
                </a:rPr>
                <a:t>WHERE:</a:t>
              </a:r>
            </a:p>
            <a:p>
              <a:pPr algn="l">
                <a:lnSpc>
                  <a:spcPts val="1915"/>
                </a:lnSpc>
              </a:pPr>
              <a:r>
                <a:rPr lang="en-US" sz="1368">
                  <a:solidFill>
                    <a:srgbClr val="000000"/>
                  </a:solidFill>
                  <a:latin typeface="TT Interphases"/>
                  <a:ea typeface="TT Interphases"/>
                  <a:cs typeface="TT Interphases"/>
                  <a:sym typeface="TT Interphases"/>
                </a:rPr>
                <a:t> INTN 3023</a:t>
              </a:r>
            </a:p>
            <a:p>
              <a:pPr algn="l">
                <a:lnSpc>
                  <a:spcPts val="1915"/>
                </a:lnSpc>
              </a:pPr>
            </a:p>
            <a:p>
              <a:pPr algn="l">
                <a:lnSpc>
                  <a:spcPts val="1915"/>
                </a:lnSpc>
              </a:pPr>
              <a:r>
                <a:rPr lang="en-US" sz="1368" b="true">
                  <a:solidFill>
                    <a:srgbClr val="000000"/>
                  </a:solidFill>
                  <a:latin typeface="TT Interphases Bold"/>
                  <a:ea typeface="TT Interphases Bold"/>
                  <a:cs typeface="TT Interphases Bold"/>
                  <a:sym typeface="TT Interphases Bold"/>
                </a:rPr>
                <a:t>WHEN:</a:t>
              </a:r>
            </a:p>
            <a:p>
              <a:pPr algn="l">
                <a:lnSpc>
                  <a:spcPts val="1915"/>
                </a:lnSpc>
              </a:pPr>
              <a:r>
                <a:rPr lang="en-US" sz="1368">
                  <a:solidFill>
                    <a:srgbClr val="000000"/>
                  </a:solidFill>
                  <a:latin typeface="TT Interphases"/>
                  <a:ea typeface="TT Interphases"/>
                  <a:cs typeface="TT Interphases"/>
                  <a:sym typeface="TT Interphases"/>
                </a:rPr>
                <a:t>WEDNESDAYS 4-5:30 PM STARTING OCT 2, 2024</a:t>
              </a:r>
            </a:p>
          </p:txBody>
        </p:sp>
        <p:sp>
          <p:nvSpPr>
            <p:cNvPr name="TextBox 11" id="11"/>
            <p:cNvSpPr txBox="true"/>
            <p:nvPr/>
          </p:nvSpPr>
          <p:spPr>
            <a:xfrm rot="0">
              <a:off x="0" y="2154040"/>
              <a:ext cx="3177684" cy="281872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828"/>
                </a:lnSpc>
              </a:pPr>
              <a:r>
                <a:rPr lang="en-US" sz="1306">
                  <a:solidFill>
                    <a:srgbClr val="000000"/>
                  </a:solidFill>
                  <a:latin typeface="TT Interphases"/>
                  <a:ea typeface="TT Interphases"/>
                  <a:cs typeface="TT Interphases"/>
                  <a:sym typeface="TT Interphases"/>
                </a:rPr>
                <a:t> Food and drinks provided!</a:t>
              </a:r>
            </a:p>
          </p:txBody>
        </p:sp>
      </p:grpSp>
      <p:sp>
        <p:nvSpPr>
          <p:cNvPr name="Freeform 12" id="12"/>
          <p:cNvSpPr/>
          <p:nvPr/>
        </p:nvSpPr>
        <p:spPr>
          <a:xfrm flipH="true" flipV="false" rot="0">
            <a:off x="1192227" y="4107062"/>
            <a:ext cx="3816236" cy="5260475"/>
          </a:xfrm>
          <a:custGeom>
            <a:avLst/>
            <a:gdLst/>
            <a:ahLst/>
            <a:cxnLst/>
            <a:rect r="r" b="b" t="t" l="l"/>
            <a:pathLst>
              <a:path h="5260475" w="3816236">
                <a:moveTo>
                  <a:pt x="3816235" y="0"/>
                </a:moveTo>
                <a:lnTo>
                  <a:pt x="0" y="0"/>
                </a:lnTo>
                <a:lnTo>
                  <a:pt x="0" y="5260475"/>
                </a:lnTo>
                <a:lnTo>
                  <a:pt x="3816235" y="5260475"/>
                </a:lnTo>
                <a:lnTo>
                  <a:pt x="3816235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5563834" y="6415078"/>
            <a:ext cx="5563834" cy="908164"/>
          </a:xfrm>
          <a:custGeom>
            <a:avLst/>
            <a:gdLst/>
            <a:ahLst/>
            <a:cxnLst/>
            <a:rect r="r" b="b" t="t" l="l"/>
            <a:pathLst>
              <a:path h="908164" w="5563834">
                <a:moveTo>
                  <a:pt x="0" y="0"/>
                </a:moveTo>
                <a:lnTo>
                  <a:pt x="5563834" y="0"/>
                </a:lnTo>
                <a:lnTo>
                  <a:pt x="5563834" y="908164"/>
                </a:lnTo>
                <a:lnTo>
                  <a:pt x="0" y="90816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-53161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6682393" y="5730134"/>
            <a:ext cx="1969027" cy="1585066"/>
          </a:xfrm>
          <a:custGeom>
            <a:avLst/>
            <a:gdLst/>
            <a:ahLst/>
            <a:cxnLst/>
            <a:rect r="r" b="b" t="t" l="l"/>
            <a:pathLst>
              <a:path h="1585066" w="1969027">
                <a:moveTo>
                  <a:pt x="0" y="0"/>
                </a:moveTo>
                <a:lnTo>
                  <a:pt x="1969027" y="0"/>
                </a:lnTo>
                <a:lnTo>
                  <a:pt x="1969027" y="1585066"/>
                </a:lnTo>
                <a:lnTo>
                  <a:pt x="0" y="1585066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1977813" y="244711"/>
            <a:ext cx="925205" cy="1340877"/>
          </a:xfrm>
          <a:custGeom>
            <a:avLst/>
            <a:gdLst/>
            <a:ahLst/>
            <a:cxnLst/>
            <a:rect r="r" b="b" t="t" l="l"/>
            <a:pathLst>
              <a:path h="1340877" w="925205">
                <a:moveTo>
                  <a:pt x="0" y="0"/>
                </a:moveTo>
                <a:lnTo>
                  <a:pt x="925205" y="0"/>
                </a:lnTo>
                <a:lnTo>
                  <a:pt x="925205" y="1340877"/>
                </a:lnTo>
                <a:lnTo>
                  <a:pt x="0" y="1340877"/>
                </a:lnTo>
                <a:lnTo>
                  <a:pt x="0" y="0"/>
                </a:lnTo>
                <a:close/>
              </a:path>
            </a:pathLst>
          </a:custGeom>
          <a:blipFill>
            <a:blip r:embed="rId9"/>
            <a:stretch>
              <a:fillRect l="0" t="0" r="0" b="0"/>
            </a:stretch>
          </a:blipFill>
        </p:spPr>
      </p:sp>
      <p:sp>
        <p:nvSpPr>
          <p:cNvPr name="TextBox 16" id="16"/>
          <p:cNvSpPr txBox="true"/>
          <p:nvPr/>
        </p:nvSpPr>
        <p:spPr>
          <a:xfrm rot="0">
            <a:off x="3016412" y="344752"/>
            <a:ext cx="4840655" cy="132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848"/>
              </a:lnSpc>
            </a:pPr>
            <a:r>
              <a:rPr lang="en-US" sz="1945">
                <a:solidFill>
                  <a:srgbClr val="5A8E49"/>
                </a:solidFill>
                <a:latin typeface="Agrandir"/>
                <a:ea typeface="Agrandir"/>
                <a:cs typeface="Agrandir"/>
                <a:sym typeface="Agrandir"/>
              </a:rPr>
              <a:t>Join us for the Inaugural</a:t>
            </a:r>
          </a:p>
          <a:p>
            <a:pPr algn="l">
              <a:lnSpc>
                <a:spcPts val="1308"/>
              </a:lnSpc>
            </a:pPr>
          </a:p>
          <a:p>
            <a:pPr algn="l">
              <a:lnSpc>
                <a:spcPts val="3334"/>
              </a:lnSpc>
            </a:pPr>
            <a:r>
              <a:rPr lang="en-US" sz="3510" b="true">
                <a:solidFill>
                  <a:srgbClr val="5A8E49"/>
                </a:solidFill>
                <a:latin typeface="Agrandir Bold"/>
                <a:ea typeface="Agrandir Bold"/>
                <a:cs typeface="Agrandir Bold"/>
                <a:sym typeface="Agrandir Bold"/>
              </a:rPr>
              <a:t>UCR </a:t>
            </a:r>
            <a:r>
              <a:rPr lang="en-US" sz="3510" b="true">
                <a:solidFill>
                  <a:srgbClr val="5A8E49"/>
                </a:solidFill>
                <a:latin typeface="Agrandir Bold"/>
                <a:ea typeface="Agrandir Bold"/>
                <a:cs typeface="Agrandir Bold"/>
                <a:sym typeface="Agrandir Bold"/>
              </a:rPr>
              <a:t>Latinxs &amp; The Environment Seminar 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2043961" y="1889103"/>
            <a:ext cx="5665678" cy="18860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51"/>
              </a:lnSpc>
            </a:pPr>
            <a:r>
              <a:rPr lang="en-US" sz="1537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This seminar will showcase research and advocacy work by UCR researchers and local community leaders on environmental issues that impact Latinx communities. </a:t>
            </a:r>
          </a:p>
          <a:p>
            <a:pPr algn="ctr">
              <a:lnSpc>
                <a:spcPts val="2151"/>
              </a:lnSpc>
            </a:pPr>
            <a:r>
              <a:rPr lang="en-US" sz="1537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Themes include </a:t>
            </a:r>
            <a:r>
              <a:rPr lang="en-US" sz="1537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air pollution, climate anxiety, environmental law, and more!</a:t>
            </a:r>
            <a:r>
              <a:rPr lang="en-US" sz="1537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</a:p>
          <a:p>
            <a:pPr algn="ctr">
              <a:lnSpc>
                <a:spcPts val="2151"/>
              </a:lnSpc>
              <a:spcBef>
                <a:spcPct val="0"/>
              </a:spcBef>
            </a:pPr>
            <a:r>
              <a:rPr lang="en-US" sz="1537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Students may choose to enroll for 1-2 units course credit in Society, Environment and Health Equity (SEHE 190).</a:t>
            </a:r>
          </a:p>
        </p:txBody>
      </p:sp>
      <p:grpSp>
        <p:nvGrpSpPr>
          <p:cNvPr name="Group 18" id="18"/>
          <p:cNvGrpSpPr/>
          <p:nvPr/>
        </p:nvGrpSpPr>
        <p:grpSpPr>
          <a:xfrm rot="0">
            <a:off x="6682393" y="6069463"/>
            <a:ext cx="1965562" cy="1042757"/>
            <a:chOff x="0" y="0"/>
            <a:chExt cx="2620750" cy="1390343"/>
          </a:xfrm>
        </p:grpSpPr>
        <p:sp>
          <p:nvSpPr>
            <p:cNvPr name="TextBox 19" id="19"/>
            <p:cNvSpPr txBox="true"/>
            <p:nvPr/>
          </p:nvSpPr>
          <p:spPr>
            <a:xfrm rot="0">
              <a:off x="0" y="-38100"/>
              <a:ext cx="2620750" cy="87560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712"/>
                </a:lnSpc>
              </a:pPr>
              <a:r>
                <a:rPr lang="en-US" sz="1937" b="true">
                  <a:solidFill>
                    <a:srgbClr val="2E5721"/>
                  </a:solidFill>
                  <a:latin typeface="TT Interphases Bold"/>
                  <a:ea typeface="TT Interphases Bold"/>
                  <a:cs typeface="TT Interphases Bold"/>
                  <a:sym typeface="TT Interphases Bold"/>
                </a:rPr>
                <a:t>All Are </a:t>
              </a:r>
            </a:p>
            <a:p>
              <a:pPr algn="ctr">
                <a:lnSpc>
                  <a:spcPts val="2712"/>
                </a:lnSpc>
              </a:pPr>
              <a:r>
                <a:rPr lang="en-US" sz="1937" b="true">
                  <a:solidFill>
                    <a:srgbClr val="2E5721"/>
                  </a:solidFill>
                  <a:latin typeface="TT Interphases Bold"/>
                  <a:ea typeface="TT Interphases Bold"/>
                  <a:cs typeface="TT Interphases Bold"/>
                  <a:sym typeface="TT Interphases Bold"/>
                </a:rPr>
                <a:t>Welcome!</a:t>
              </a:r>
            </a:p>
          </p:txBody>
        </p:sp>
        <p:sp>
          <p:nvSpPr>
            <p:cNvPr name="TextBox 20" id="20"/>
            <p:cNvSpPr txBox="true"/>
            <p:nvPr/>
          </p:nvSpPr>
          <p:spPr>
            <a:xfrm rot="0">
              <a:off x="0" y="1131827"/>
              <a:ext cx="2620750" cy="258515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629"/>
                </a:lnSpc>
              </a:pPr>
            </a:p>
          </p:txBody>
        </p:sp>
      </p:grp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DF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6552490"/>
            <a:ext cx="5563834" cy="908164"/>
          </a:xfrm>
          <a:custGeom>
            <a:avLst/>
            <a:gdLst/>
            <a:ahLst/>
            <a:cxnLst/>
            <a:rect r="r" b="b" t="t" l="l"/>
            <a:pathLst>
              <a:path h="908164" w="5563834">
                <a:moveTo>
                  <a:pt x="0" y="0"/>
                </a:moveTo>
                <a:lnTo>
                  <a:pt x="5563834" y="0"/>
                </a:lnTo>
                <a:lnTo>
                  <a:pt x="5563834" y="908164"/>
                </a:lnTo>
                <a:lnTo>
                  <a:pt x="0" y="90816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-53161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925714" y="2091992"/>
            <a:ext cx="7003650" cy="3131215"/>
          </a:xfrm>
          <a:custGeom>
            <a:avLst/>
            <a:gdLst/>
            <a:ahLst/>
            <a:cxnLst/>
            <a:rect r="r" b="b" t="t" l="l"/>
            <a:pathLst>
              <a:path h="3131215" w="7003650">
                <a:moveTo>
                  <a:pt x="0" y="0"/>
                </a:moveTo>
                <a:lnTo>
                  <a:pt x="7003650" y="0"/>
                </a:lnTo>
                <a:lnTo>
                  <a:pt x="7003650" y="3131216"/>
                </a:lnTo>
                <a:lnTo>
                  <a:pt x="0" y="313121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5563834" y="6552490"/>
            <a:ext cx="5563834" cy="908164"/>
          </a:xfrm>
          <a:custGeom>
            <a:avLst/>
            <a:gdLst/>
            <a:ahLst/>
            <a:cxnLst/>
            <a:rect r="r" b="b" t="t" l="l"/>
            <a:pathLst>
              <a:path h="908164" w="5563834">
                <a:moveTo>
                  <a:pt x="0" y="0"/>
                </a:moveTo>
                <a:lnTo>
                  <a:pt x="5563834" y="0"/>
                </a:lnTo>
                <a:lnTo>
                  <a:pt x="5563834" y="908164"/>
                </a:lnTo>
                <a:lnTo>
                  <a:pt x="0" y="90816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-53161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731520" y="4722029"/>
            <a:ext cx="2948611" cy="3385671"/>
          </a:xfrm>
          <a:custGeom>
            <a:avLst/>
            <a:gdLst/>
            <a:ahLst/>
            <a:cxnLst/>
            <a:rect r="r" b="b" t="t" l="l"/>
            <a:pathLst>
              <a:path h="3385671" w="2948611">
                <a:moveTo>
                  <a:pt x="0" y="0"/>
                </a:moveTo>
                <a:lnTo>
                  <a:pt x="2948611" y="0"/>
                </a:lnTo>
                <a:lnTo>
                  <a:pt x="2948611" y="3385670"/>
                </a:lnTo>
                <a:lnTo>
                  <a:pt x="0" y="338567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1463040" y="683895"/>
            <a:ext cx="5928998" cy="71125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20"/>
              </a:lnSpc>
            </a:pPr>
            <a:r>
              <a:rPr lang="en-US" sz="4363" b="true">
                <a:solidFill>
                  <a:srgbClr val="5A8E49"/>
                </a:solidFill>
                <a:latin typeface="Agrandir Bold"/>
                <a:ea typeface="Agrandir Bold"/>
                <a:cs typeface="Agrandir Bold"/>
                <a:sym typeface="Agrandir Bold"/>
              </a:rPr>
              <a:t>How does it work?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053946" y="2555071"/>
            <a:ext cx="1972179" cy="202769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519"/>
              </a:lnSpc>
            </a:pPr>
            <a:r>
              <a:rPr lang="en-US" sz="3555" b="true">
                <a:solidFill>
                  <a:srgbClr val="5A8E49"/>
                </a:solidFill>
                <a:latin typeface="Agrandir Bold"/>
                <a:ea typeface="Agrandir Bold"/>
                <a:cs typeface="Agrandir Bold"/>
                <a:sym typeface="Agrandir Bold"/>
              </a:rPr>
              <a:t>Step 1:</a:t>
            </a:r>
          </a:p>
          <a:p>
            <a:pPr algn="l">
              <a:lnSpc>
                <a:spcPts val="2886"/>
              </a:lnSpc>
            </a:pPr>
            <a:r>
              <a:rPr lang="en-US" sz="2915">
                <a:solidFill>
                  <a:srgbClr val="5A8E49"/>
                </a:solidFill>
                <a:latin typeface="Agrandir"/>
                <a:ea typeface="Agrandir"/>
                <a:cs typeface="Agrandir"/>
                <a:sym typeface="Agrandir"/>
              </a:rPr>
              <a:t>Come to the first seminar on Oct 2. 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3513437" y="2256997"/>
            <a:ext cx="1972179" cy="26769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519"/>
              </a:lnSpc>
            </a:pPr>
            <a:r>
              <a:rPr lang="en-US" sz="3555" b="true">
                <a:solidFill>
                  <a:srgbClr val="5A8E49"/>
                </a:solidFill>
                <a:latin typeface="Agrandir Bold"/>
                <a:ea typeface="Agrandir Bold"/>
                <a:cs typeface="Agrandir Bold"/>
                <a:sym typeface="Agrandir Bold"/>
              </a:rPr>
              <a:t>Step 2:</a:t>
            </a:r>
          </a:p>
          <a:p>
            <a:pPr algn="l">
              <a:lnSpc>
                <a:spcPts val="2815"/>
              </a:lnSpc>
            </a:pPr>
            <a:r>
              <a:rPr lang="en-US" sz="2844">
                <a:solidFill>
                  <a:srgbClr val="5A8E49"/>
                </a:solidFill>
                <a:latin typeface="Agrandir"/>
                <a:ea typeface="Agrandir"/>
                <a:cs typeface="Agrandir"/>
                <a:sym typeface="Agrandir"/>
              </a:rPr>
              <a:t>Learn about the seminar objectives and themes</a:t>
            </a:r>
            <a:r>
              <a:rPr lang="en-US" sz="2844">
                <a:solidFill>
                  <a:srgbClr val="5A8E49"/>
                </a:solidFill>
                <a:latin typeface="Agrandir"/>
                <a:ea typeface="Agrandir"/>
                <a:cs typeface="Agrandir"/>
                <a:sym typeface="Agrandir"/>
              </a:rPr>
              <a:t>. 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5807858" y="2362703"/>
            <a:ext cx="2121506" cy="27227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49"/>
              </a:lnSpc>
            </a:pPr>
            <a:r>
              <a:rPr lang="en-US" sz="3484" b="true">
                <a:solidFill>
                  <a:srgbClr val="5A8E49"/>
                </a:solidFill>
                <a:latin typeface="Agrandir Bold"/>
                <a:ea typeface="Agrandir Bold"/>
                <a:cs typeface="Agrandir Bold"/>
                <a:sym typeface="Agrandir Bold"/>
              </a:rPr>
              <a:t>Step 3:</a:t>
            </a:r>
          </a:p>
          <a:p>
            <a:pPr algn="l">
              <a:lnSpc>
                <a:spcPts val="2463"/>
              </a:lnSpc>
            </a:pPr>
            <a:r>
              <a:rPr lang="en-US" sz="2488">
                <a:solidFill>
                  <a:srgbClr val="5A8E49"/>
                </a:solidFill>
                <a:latin typeface="Agrandir"/>
                <a:ea typeface="Agrandir"/>
                <a:cs typeface="Agrandir"/>
                <a:sym typeface="Agrandir"/>
              </a:rPr>
              <a:t>Fill out enrollment form at the seminar and attend following seminars. </a:t>
            </a:r>
            <a:r>
              <a:rPr lang="en-US" sz="2488">
                <a:solidFill>
                  <a:srgbClr val="5A8E49"/>
                </a:solidFill>
                <a:latin typeface="Agrandir"/>
                <a:ea typeface="Agrandir"/>
                <a:cs typeface="Agrandir"/>
                <a:sym typeface="Agrandir"/>
              </a:rPr>
              <a:t> 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3356238" y="6009403"/>
            <a:ext cx="4903239" cy="4054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26"/>
              </a:lnSpc>
            </a:pPr>
            <a:r>
              <a:rPr lang="en-US" b="true" sz="1161">
                <a:solidFill>
                  <a:srgbClr val="5A8E49"/>
                </a:solidFill>
                <a:latin typeface="TT Interphases Bold"/>
                <a:ea typeface="TT Interphases Bold"/>
                <a:cs typeface="TT Interphases Bold"/>
                <a:sym typeface="TT Interphases Bold"/>
              </a:rPr>
              <a:t>CONTACT : DANA.SIMMONS@UCR.EDU</a:t>
            </a:r>
          </a:p>
          <a:p>
            <a:pPr algn="ctr">
              <a:lnSpc>
                <a:spcPts val="1626"/>
              </a:lnSpc>
              <a:spcBef>
                <a:spcPct val="0"/>
              </a:spcBef>
            </a:pPr>
            <a:r>
              <a:rPr lang="en-US" b="true" sz="1161" u="sng">
                <a:solidFill>
                  <a:srgbClr val="5A8E49"/>
                </a:solidFill>
                <a:latin typeface="TT Interphases Bold"/>
                <a:ea typeface="TT Interphases Bold"/>
                <a:cs typeface="TT Interphases Bold"/>
                <a:sym typeface="TT Interphases Bold"/>
                <a:hlinkClick r:id="rId8" tooltip="https://sehe.ucr.edu"/>
              </a:rPr>
              <a:t>HTTPS://SEHE.UCR.EDU</a:t>
            </a:r>
            <a:r>
              <a:rPr lang="en-US" sz="1161">
                <a:solidFill>
                  <a:srgbClr val="5A8E49"/>
                </a:solidFill>
                <a:latin typeface="TT Interphases"/>
                <a:ea typeface="TT Interphases"/>
                <a:cs typeface="TT Interphases"/>
                <a:sym typeface="TT Interphases"/>
              </a:rPr>
              <a:t>     </a:t>
            </a:r>
            <a:r>
              <a:rPr lang="en-US" b="true" sz="1161" u="sng">
                <a:solidFill>
                  <a:srgbClr val="5A8E49"/>
                </a:solidFill>
                <a:latin typeface="TT Interphases Bold"/>
                <a:ea typeface="TT Interphases Bold"/>
                <a:cs typeface="TT Interphases Bold"/>
                <a:sym typeface="TT Interphases Bold"/>
                <a:hlinkClick r:id="rId9" tooltip="https://latinxsenv.ucr.edu"/>
              </a:rPr>
              <a:t>HTTPS://LATINXSENV.UCR.EDU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DAGRmXlP9o8</dc:identifier>
  <dcterms:modified xsi:type="dcterms:W3CDTF">2011-08-01T06:04:30Z</dcterms:modified>
  <cp:revision>1</cp:revision>
  <dc:title>SEHE190 Square Flyer (Presentation (4:3))</dc:title>
</cp:coreProperties>
</file>