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68" r:id="rId3"/>
    <p:sldMasterId id="2147483670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8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7010400" cy="9296400"/>
  <p:embeddedFontLst>
    <p:embeddedFont>
      <p:font typeface="Fira Sans" panose="020B0503050000020004" pitchFamily="34" charset="0"/>
      <p:regular r:id="rId31"/>
      <p:bold r:id="rId32"/>
      <p:italic r:id="rId33"/>
      <p:boldItalic r:id="rId34"/>
    </p:embeddedFont>
    <p:embeddedFont>
      <p:font typeface="Oswald" pitchFamily="2" charset="77"/>
      <p:regular r:id="rId35"/>
      <p:bold r:id="rId36"/>
    </p:embeddedFont>
    <p:embeddedFont>
      <p:font typeface="Oswald Medium" panose="00000600000000000000" pitchFamily="2" charset="77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4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uQGUqjB4JTtttE6DX/2GT6bp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5"/>
    <p:restoredTop sz="91352"/>
  </p:normalViewPr>
  <p:slideViewPr>
    <p:cSldViewPr snapToGrid="0">
      <p:cViewPr varScale="1">
        <p:scale>
          <a:sx n="122" d="100"/>
          <a:sy n="122" d="100"/>
        </p:scale>
        <p:origin x="2536" y="200"/>
      </p:cViewPr>
      <p:guideLst>
        <p:guide orient="horz" pos="2160"/>
        <p:guide pos="2880"/>
        <p:guide orient="horz" pos="36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8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e310e336f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e310e336f1_0_19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3e310e336f1_0_1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e310e336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e310e336f1_0_0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3e310e336f1_0_0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3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4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5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1f53e04f4_0_254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e1f53e04f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e91e5dbe32_16_7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3e91e5dbe32_1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20ba76cf3_0_3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3e20ba76cf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91e5dbe32_16_16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e91e5dbe32_1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1f53e04f4_0_729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e1f53e04f4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4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91e5dbe3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3e91e5dbe32_0_40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535201A7-E4FB-0D57-AF26-BBFD1953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e91e5dbe32_16_0:notes">
            <a:extLst>
              <a:ext uri="{FF2B5EF4-FFF2-40B4-BE49-F238E27FC236}">
                <a16:creationId xmlns:a16="http://schemas.microsoft.com/office/drawing/2014/main" id="{8B828736-B150-252D-FD90-37F88EDD9A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e91e5dbe32_16_0:notes">
            <a:extLst>
              <a:ext uri="{FF2B5EF4-FFF2-40B4-BE49-F238E27FC236}">
                <a16:creationId xmlns:a16="http://schemas.microsoft.com/office/drawing/2014/main" id="{167283F6-D74D-0233-976F-F995417818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3e91e5dbe32_16_0:notes">
            <a:extLst>
              <a:ext uri="{FF2B5EF4-FFF2-40B4-BE49-F238E27FC236}">
                <a16:creationId xmlns:a16="http://schemas.microsoft.com/office/drawing/2014/main" id="{E64C4058-4B07-1DF0-CA36-59F9D1D985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40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e91e5dbe32_1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e91e5dbe32_16_0:notes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3e91e5dbe32_16_0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228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1562100" y="4237568"/>
            <a:ext cx="1447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3276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916" y="6312460"/>
            <a:ext cx="1376355" cy="419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41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3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body" idx="1"/>
          </p:nvPr>
        </p:nvSpPr>
        <p:spPr>
          <a:xfrm rot="5400000">
            <a:off x="603975" y="389725"/>
            <a:ext cx="5811900" cy="57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3e91e5dbe32_0_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 txBox="1">
            <a:spLocks noGrp="1"/>
          </p:cNvSpPr>
          <p:nvPr>
            <p:ph type="dt" idx="10"/>
          </p:nvPr>
        </p:nvSpPr>
        <p:spPr>
          <a:xfrm>
            <a:off x="228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ftr" idx="11"/>
          </p:nvPr>
        </p:nvSpPr>
        <p:spPr>
          <a:xfrm>
            <a:off x="1562100" y="4237568"/>
            <a:ext cx="1447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sldNum" idx="12"/>
          </p:nvPr>
        </p:nvSpPr>
        <p:spPr>
          <a:xfrm>
            <a:off x="3276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e1f53e04f4_0_15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1f53e04f4_0_154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g3e1f53e04f4_0_154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g3e1f53e04f4_0_154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e1f53e04f4_0_15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e1f53e04f4_0_15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6275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3e1f53e04f4_0_15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3e1f53e04f4_0_15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3e1f53e04f4_0_15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e1f53e04f4_0_15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3e1f53e04f4_0_15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3e1f53e04f4_0_15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916" y="6312460"/>
            <a:ext cx="1376355" cy="419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1f53e04f4_0_156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g3e1f53e04f4_0_156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g3e1f53e04f4_0_156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g3e1f53e04f4_0_156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e1f53e04f4_0_1572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g3e1f53e04f4_0_1572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g3e1f53e04f4_0_1572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g3e1f53e04f4_0_157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g3e1f53e04f4_0_157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g3e1f53e04f4_0_157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1f53e04f4_0_1579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g3e1f53e04f4_0_1579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g3e1f53e04f4_0_1579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g3e1f53e04f4_0_157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g3e1f53e04f4_0_157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g3e1f53e04f4_0_157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1f53e04f4_0_158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g3e1f53e04f4_0_1586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g3e1f53e04f4_0_158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g3e1f53e04f4_0_158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g3e1f53e04f4_0_158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e1f53e04f4_0_1592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g3e1f53e04f4_0_1592"/>
          <p:cNvSpPr txBox="1">
            <a:spLocks noGrp="1"/>
          </p:cNvSpPr>
          <p:nvPr>
            <p:ph type="body" idx="1"/>
          </p:nvPr>
        </p:nvSpPr>
        <p:spPr>
          <a:xfrm rot="5400000">
            <a:off x="603975" y="389725"/>
            <a:ext cx="5811900" cy="57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g3e1f53e04f4_0_159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g3e1f53e04f4_0_159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g3e1f53e04f4_0_159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1f53e04f4_0_1598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7" name="Google Shape;147;g3e1f53e04f4_0_159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g3e1f53e04f4_0_159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g3e1f53e04f4_0_159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g3e1f53e04f4_0_159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3e1f53e04f4_0_16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(g3e91e5dbe32_82_0)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(g3e1fe258700_46_0)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6275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228600" y="1066801"/>
            <a:ext cx="4114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228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1562100" y="4237568"/>
            <a:ext cx="1447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3276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1"/>
          </p:nvPr>
        </p:nvSpPr>
        <p:spPr>
          <a:xfrm>
            <a:off x="228600" y="1066801"/>
            <a:ext cx="4114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dt" idx="10"/>
          </p:nvPr>
        </p:nvSpPr>
        <p:spPr>
          <a:xfrm>
            <a:off x="228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ftr" idx="11"/>
          </p:nvPr>
        </p:nvSpPr>
        <p:spPr>
          <a:xfrm>
            <a:off x="1562100" y="4237568"/>
            <a:ext cx="1447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ldNum" idx="12"/>
          </p:nvPr>
        </p:nvSpPr>
        <p:spPr>
          <a:xfrm>
            <a:off x="3276600" y="4237568"/>
            <a:ext cx="10668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.jp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5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2810" y="725"/>
            <a:ext cx="62796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/>
          <p:nvPr/>
        </p:nvSpPr>
        <p:spPr>
          <a:xfrm flipH="1">
            <a:off x="9133278" y="0"/>
            <a:ext cx="1787833" cy="6859440"/>
          </a:xfrm>
          <a:custGeom>
            <a:avLst/>
            <a:gdLst/>
            <a:ahLst/>
            <a:cxnLst/>
            <a:rect l="l" t="t" r="r" b="b"/>
            <a:pathLst>
              <a:path w="14594553" h="14594553" extrusionOk="0">
                <a:moveTo>
                  <a:pt x="0" y="0"/>
                </a:moveTo>
                <a:lnTo>
                  <a:pt x="14594554" y="0"/>
                </a:lnTo>
                <a:lnTo>
                  <a:pt x="14594554" y="14594553"/>
                </a:lnTo>
                <a:lnTo>
                  <a:pt x="0" y="1459455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dist="19050" dir="5400000" algn="bl" rotWithShape="0">
              <a:srgbClr val="000000">
                <a:alpha val="52999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"/>
          <p:cNvSpPr txBox="1"/>
          <p:nvPr/>
        </p:nvSpPr>
        <p:spPr>
          <a:xfrm>
            <a:off x="385763" y="4269836"/>
            <a:ext cx="4572000" cy="149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6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UCR Town Hall</a:t>
            </a:r>
            <a:endParaRPr dirty="0"/>
          </a:p>
          <a:p>
            <a:pPr marL="0" marR="0" lvl="0" indent="0" algn="just" rtl="0">
              <a:lnSpc>
                <a:spcPct val="126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strategicplan.ucr.edu</a:t>
            </a:r>
            <a:endParaRPr dirty="0"/>
          </a:p>
          <a:p>
            <a:pPr marL="0" marR="0" lvl="0" indent="0" algn="just" rtl="0">
              <a:lnSpc>
                <a:spcPct val="2029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June 30</a:t>
            </a:r>
            <a:r>
              <a:rPr lang="en-US" sz="1500" b="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, 202</a:t>
            </a:r>
            <a:r>
              <a:rPr lang="en-US" sz="15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6</a:t>
            </a:r>
            <a:endParaRPr dirty="0"/>
          </a:p>
        </p:txBody>
      </p:sp>
      <p:sp>
        <p:nvSpPr>
          <p:cNvPr id="162" name="Google Shape;162;p1"/>
          <p:cNvSpPr txBox="1"/>
          <p:nvPr/>
        </p:nvSpPr>
        <p:spPr>
          <a:xfrm>
            <a:off x="385763" y="2876094"/>
            <a:ext cx="8444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Strategic Plan Update 2026</a:t>
            </a:r>
            <a:endParaRPr/>
          </a:p>
        </p:txBody>
      </p:sp>
      <p:cxnSp>
        <p:nvCxnSpPr>
          <p:cNvPr id="163" name="Google Shape;163;p1"/>
          <p:cNvCxnSpPr/>
          <p:nvPr/>
        </p:nvCxnSpPr>
        <p:spPr>
          <a:xfrm>
            <a:off x="514351" y="3973884"/>
            <a:ext cx="823500" cy="0"/>
          </a:xfrm>
          <a:prstGeom prst="straightConnector1">
            <a:avLst/>
          </a:prstGeom>
          <a:noFill/>
          <a:ln w="28575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" name="Google Shape;164;p1"/>
          <p:cNvSpPr/>
          <p:nvPr/>
        </p:nvSpPr>
        <p:spPr>
          <a:xfrm>
            <a:off x="334437" y="686884"/>
            <a:ext cx="2901333" cy="854471"/>
          </a:xfrm>
          <a:custGeom>
            <a:avLst/>
            <a:gdLst/>
            <a:ahLst/>
            <a:cxnLst/>
            <a:rect l="l" t="t" r="r" b="b"/>
            <a:pathLst>
              <a:path w="3592982" h="1058169" extrusionOk="0">
                <a:moveTo>
                  <a:pt x="0" y="0"/>
                </a:moveTo>
                <a:lnTo>
                  <a:pt x="3592982" y="0"/>
                </a:lnTo>
                <a:lnTo>
                  <a:pt x="3592982" y="1058169"/>
                </a:lnTo>
                <a:lnTo>
                  <a:pt x="0" y="105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"/>
          <p:cNvSpPr txBox="1"/>
          <p:nvPr/>
        </p:nvSpPr>
        <p:spPr>
          <a:xfrm>
            <a:off x="152400" y="774356"/>
            <a:ext cx="88392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Graduate student success</a:t>
            </a:r>
            <a:endParaRPr sz="48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e310e336f1_0_19"/>
          <p:cNvSpPr txBox="1"/>
          <p:nvPr/>
        </p:nvSpPr>
        <p:spPr>
          <a:xfrm>
            <a:off x="2011675" y="457200"/>
            <a:ext cx="398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PhD Graduation Rates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258" name="Google Shape;258;g3e310e336f1_0_19" title="Corrected PhD Cohort Graduation Rat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75" y="1253350"/>
            <a:ext cx="8248650" cy="54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3e310e336f1_0_0" title="Master's Cohort Graduation Rat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13" y="1094941"/>
            <a:ext cx="8029575" cy="54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e310e336f1_0_0"/>
          <p:cNvSpPr txBox="1"/>
          <p:nvPr/>
        </p:nvSpPr>
        <p:spPr>
          <a:xfrm>
            <a:off x="3094900" y="478325"/>
            <a:ext cx="450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Master’s Graduation Rates</a:t>
            </a:r>
            <a:endParaRPr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 txBox="1"/>
          <p:nvPr/>
        </p:nvSpPr>
        <p:spPr>
          <a:xfrm>
            <a:off x="152400" y="774356"/>
            <a:ext cx="8839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Undergraduate student success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 txBox="1"/>
          <p:nvPr/>
        </p:nvSpPr>
        <p:spPr>
          <a:xfrm>
            <a:off x="2133600" y="339107"/>
            <a:ext cx="4572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UPDATE STARTING WITH 2017 Fros</a:t>
            </a:r>
            <a:r>
              <a:rPr lang="en-US" sz="240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h</a:t>
            </a:r>
            <a:r>
              <a:rPr lang="en-US" sz="2400" b="0" i="0" u="none" strike="noStrike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 Entrants Graduation Rates</a:t>
            </a:r>
            <a:endParaRPr/>
          </a:p>
        </p:txBody>
      </p:sp>
      <p:sp>
        <p:nvSpPr>
          <p:cNvPr id="277" name="Google Shape;277;p12"/>
          <p:cNvSpPr txBox="1"/>
          <p:nvPr/>
        </p:nvSpPr>
        <p:spPr>
          <a:xfrm>
            <a:off x="2133600" y="3636972"/>
            <a:ext cx="4572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UPDATE STARTING WITH 2019 Transfer Entrants Graduation Rates</a:t>
            </a:r>
            <a:endParaRPr/>
          </a:p>
        </p:txBody>
      </p:sp>
      <p:pic>
        <p:nvPicPr>
          <p:cNvPr id="278" name="Google Shape;2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4415" y="1044072"/>
            <a:ext cx="5435171" cy="248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1751" y="4467980"/>
            <a:ext cx="5079074" cy="234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2"/>
          <p:cNvSpPr txBox="1"/>
          <p:nvPr/>
        </p:nvSpPr>
        <p:spPr>
          <a:xfrm>
            <a:off x="4611075" y="4064000"/>
            <a:ext cx="113400" cy="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2"/>
          <p:cNvSpPr txBox="1"/>
          <p:nvPr/>
        </p:nvSpPr>
        <p:spPr>
          <a:xfrm>
            <a:off x="4572000" y="3735188"/>
            <a:ext cx="459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accent4"/>
                </a:solidFill>
              </a:rPr>
              <a:t>86%</a:t>
            </a:r>
            <a:endParaRPr sz="1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365908" y="5921030"/>
            <a:ext cx="2041170" cy="601144"/>
          </a:xfrm>
          <a:custGeom>
            <a:avLst/>
            <a:gdLst/>
            <a:ahLst/>
            <a:cxnLst/>
            <a:rect l="l" t="t" r="r" b="b"/>
            <a:pathLst>
              <a:path w="3057933" h="900591" extrusionOk="0">
                <a:moveTo>
                  <a:pt x="0" y="0"/>
                </a:moveTo>
                <a:lnTo>
                  <a:pt x="3057933" y="0"/>
                </a:lnTo>
                <a:lnTo>
                  <a:pt x="3057933" y="900591"/>
                </a:lnTo>
                <a:lnTo>
                  <a:pt x="0" y="900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3"/>
          <p:cNvSpPr txBox="1"/>
          <p:nvPr/>
        </p:nvSpPr>
        <p:spPr>
          <a:xfrm>
            <a:off x="2404530" y="435809"/>
            <a:ext cx="4122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First-Time Full-Time Frosh Retention Rates UPDATE STARTING WITH 2020</a:t>
            </a:r>
            <a:endParaRPr/>
          </a:p>
        </p:txBody>
      </p:sp>
      <p:pic>
        <p:nvPicPr>
          <p:cNvPr id="290" name="Google Shape;2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025" y="1484121"/>
            <a:ext cx="8079670" cy="415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6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4" descr="A screenshot of a graph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22242" r="12182"/>
          <a:stretch/>
        </p:blipFill>
        <p:spPr>
          <a:xfrm>
            <a:off x="2064344" y="0"/>
            <a:ext cx="6903193" cy="689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/>
          <p:nvPr/>
        </p:nvSpPr>
        <p:spPr>
          <a:xfrm>
            <a:off x="152400" y="774356"/>
            <a:ext cx="8839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Enhance staff professional development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0"/>
          <p:cNvGrpSpPr/>
          <p:nvPr/>
        </p:nvGrpSpPr>
        <p:grpSpPr>
          <a:xfrm>
            <a:off x="381000" y="381000"/>
            <a:ext cx="8382000" cy="847725"/>
            <a:chOff x="381000" y="381000"/>
            <a:chExt cx="8382000" cy="847725"/>
          </a:xfrm>
        </p:grpSpPr>
        <p:sp>
          <p:nvSpPr>
            <p:cNvPr id="311" name="Google Shape;311;p20"/>
            <p:cNvSpPr txBox="1"/>
            <p:nvPr/>
          </p:nvSpPr>
          <p:spPr>
            <a:xfrm>
              <a:off x="381000" y="381000"/>
              <a:ext cx="8382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Staff Professional Development</a:t>
              </a:r>
              <a:endParaRPr sz="400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381000" y="1190625"/>
              <a:ext cx="1143000" cy="38100"/>
            </a:xfrm>
            <a:prstGeom prst="rect">
              <a:avLst/>
            </a:prstGeom>
            <a:solidFill>
              <a:srgbClr val="FFB81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20"/>
          <p:cNvSpPr txBox="1"/>
          <p:nvPr/>
        </p:nvSpPr>
        <p:spPr>
          <a:xfrm>
            <a:off x="99900" y="1627075"/>
            <a:ext cx="8944200" cy="3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100"/>
              <a:buChar char="●"/>
            </a:pPr>
            <a:r>
              <a:rPr lang="en-US" sz="21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Comprehensive Employee Development Programs: </a:t>
            </a:r>
            <a:r>
              <a:rPr lang="en-US" sz="2100" dirty="0">
                <a:solidFill>
                  <a:schemeClr val="accent1"/>
                </a:solidFill>
              </a:rPr>
              <a:t>Launched three cohort-based programs: </a:t>
            </a:r>
            <a:r>
              <a:rPr lang="en-US" sz="2100" i="1" dirty="0">
                <a:solidFill>
                  <a:schemeClr val="accent1"/>
                </a:solidFill>
              </a:rPr>
              <a:t>Spark Your Potential, Foundations of Supervisory Success</a:t>
            </a:r>
            <a:r>
              <a:rPr lang="en-US" sz="2100" dirty="0">
                <a:solidFill>
                  <a:schemeClr val="accent1"/>
                </a:solidFill>
              </a:rPr>
              <a:t>, and </a:t>
            </a:r>
            <a:r>
              <a:rPr lang="en-US" sz="2100" i="1" dirty="0">
                <a:solidFill>
                  <a:schemeClr val="accent1"/>
                </a:solidFill>
              </a:rPr>
              <a:t>Mastering Management</a:t>
            </a:r>
            <a:r>
              <a:rPr lang="en-US" sz="2100" dirty="0">
                <a:solidFill>
                  <a:schemeClr val="accent1"/>
                </a:solidFill>
              </a:rPr>
              <a:t>.</a:t>
            </a:r>
            <a:endParaRPr sz="2100" dirty="0">
              <a:solidFill>
                <a:schemeClr val="accent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100"/>
              <a:buChar char="●"/>
            </a:pPr>
            <a:r>
              <a:rPr lang="en-US" sz="21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Employee Coaching Cohort Program: </a:t>
            </a:r>
            <a:r>
              <a:rPr lang="en-US" sz="2100" dirty="0">
                <a:solidFill>
                  <a:schemeClr val="accent1"/>
                </a:solidFill>
              </a:rPr>
              <a:t>"New Level Management" employee coaching program began May 2026, and exceed target participation numbers from academic &amp; administrative units.</a:t>
            </a:r>
            <a:endParaRPr sz="2100" dirty="0">
              <a:solidFill>
                <a:schemeClr val="accent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100"/>
              <a:buChar char="●"/>
            </a:pPr>
            <a:r>
              <a:rPr lang="en-US" sz="21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Inaugural Career Development Month: </a:t>
            </a:r>
            <a:r>
              <a:rPr lang="en-US" sz="2100" dirty="0">
                <a:solidFill>
                  <a:schemeClr val="accent1"/>
                </a:solidFill>
              </a:rPr>
              <a:t>Inaugural program in November 2025 with 223 total participants. </a:t>
            </a:r>
            <a:endParaRPr sz="21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/>
          <p:cNvSpPr txBox="1"/>
          <p:nvPr/>
        </p:nvSpPr>
        <p:spPr>
          <a:xfrm>
            <a:off x="152400" y="774356"/>
            <a:ext cx="8839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Enhance campus space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1f53e04f4_0_254"/>
          <p:cNvSpPr txBox="1"/>
          <p:nvPr/>
        </p:nvSpPr>
        <p:spPr>
          <a:xfrm>
            <a:off x="152400" y="366295"/>
            <a:ext cx="8839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Pillars of our Mission</a:t>
            </a:r>
            <a:endParaRPr/>
          </a:p>
        </p:txBody>
      </p:sp>
      <p:grpSp>
        <p:nvGrpSpPr>
          <p:cNvPr id="170" name="Google Shape;170;g3e1f53e04f4_0_254"/>
          <p:cNvGrpSpPr/>
          <p:nvPr/>
        </p:nvGrpSpPr>
        <p:grpSpPr>
          <a:xfrm>
            <a:off x="571500" y="1428750"/>
            <a:ext cx="8001000" cy="571500"/>
            <a:chOff x="571500" y="1428750"/>
            <a:chExt cx="8001000" cy="571500"/>
          </a:xfrm>
        </p:grpSpPr>
        <p:sp>
          <p:nvSpPr>
            <p:cNvPr id="171" name="Google Shape;171;g3e1f53e04f4_0_254"/>
            <p:cNvSpPr/>
            <p:nvPr/>
          </p:nvSpPr>
          <p:spPr>
            <a:xfrm>
              <a:off x="571500" y="1428750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g3e1f53e04f4_0_254"/>
            <p:cNvSpPr txBox="1"/>
            <p:nvPr/>
          </p:nvSpPr>
          <p:spPr>
            <a:xfrm>
              <a:off x="571500" y="1428750"/>
              <a:ext cx="571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1</a:t>
              </a:r>
              <a:endPara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73" name="Google Shape;173;g3e1f53e04f4_0_254"/>
            <p:cNvSpPr txBox="1"/>
            <p:nvPr/>
          </p:nvSpPr>
          <p:spPr>
            <a:xfrm>
              <a:off x="1333500" y="1428750"/>
              <a:ext cx="723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Distinctive, transformative research and scholarship</a:t>
              </a:r>
              <a:endParaRPr sz="2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grpSp>
        <p:nvGrpSpPr>
          <p:cNvPr id="174" name="Google Shape;174;g3e1f53e04f4_0_254"/>
          <p:cNvGrpSpPr/>
          <p:nvPr/>
        </p:nvGrpSpPr>
        <p:grpSpPr>
          <a:xfrm>
            <a:off x="571500" y="2190750"/>
            <a:ext cx="8001000" cy="571500"/>
            <a:chOff x="571500" y="2190750"/>
            <a:chExt cx="8001000" cy="571500"/>
          </a:xfrm>
        </p:grpSpPr>
        <p:sp>
          <p:nvSpPr>
            <p:cNvPr id="175" name="Google Shape;175;g3e1f53e04f4_0_254"/>
            <p:cNvSpPr/>
            <p:nvPr/>
          </p:nvSpPr>
          <p:spPr>
            <a:xfrm>
              <a:off x="571500" y="2190750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g3e1f53e04f4_0_254"/>
            <p:cNvSpPr txBox="1"/>
            <p:nvPr/>
          </p:nvSpPr>
          <p:spPr>
            <a:xfrm>
              <a:off x="571500" y="2190750"/>
              <a:ext cx="571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2</a:t>
              </a:r>
              <a:endPara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77" name="Google Shape;177;g3e1f53e04f4_0_254"/>
            <p:cNvSpPr txBox="1"/>
            <p:nvPr/>
          </p:nvSpPr>
          <p:spPr>
            <a:xfrm>
              <a:off x="1333500" y="2190750"/>
              <a:ext cx="723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A rigorous, engaging, and empowering learning environment</a:t>
              </a:r>
              <a:endParaRPr sz="2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grpSp>
        <p:nvGrpSpPr>
          <p:cNvPr id="178" name="Google Shape;178;g3e1f53e04f4_0_254"/>
          <p:cNvGrpSpPr/>
          <p:nvPr/>
        </p:nvGrpSpPr>
        <p:grpSpPr>
          <a:xfrm>
            <a:off x="571500" y="2952750"/>
            <a:ext cx="8001000" cy="571500"/>
            <a:chOff x="571500" y="2952750"/>
            <a:chExt cx="8001000" cy="571500"/>
          </a:xfrm>
        </p:grpSpPr>
        <p:sp>
          <p:nvSpPr>
            <p:cNvPr id="179" name="Google Shape;179;g3e1f53e04f4_0_254"/>
            <p:cNvSpPr/>
            <p:nvPr/>
          </p:nvSpPr>
          <p:spPr>
            <a:xfrm>
              <a:off x="571500" y="2952750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g3e1f53e04f4_0_254"/>
            <p:cNvSpPr txBox="1"/>
            <p:nvPr/>
          </p:nvSpPr>
          <p:spPr>
            <a:xfrm>
              <a:off x="571500" y="2952750"/>
              <a:ext cx="571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3</a:t>
              </a:r>
              <a:endPara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81" name="Google Shape;181;g3e1f53e04f4_0_254"/>
            <p:cNvSpPr txBox="1"/>
            <p:nvPr/>
          </p:nvSpPr>
          <p:spPr>
            <a:xfrm>
              <a:off x="1333500" y="2952750"/>
              <a:ext cx="723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A welcoming, inclusive, and collaborative community</a:t>
              </a:r>
              <a:endParaRPr sz="2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grpSp>
        <p:nvGrpSpPr>
          <p:cNvPr id="182" name="Google Shape;182;g3e1f53e04f4_0_254"/>
          <p:cNvGrpSpPr/>
          <p:nvPr/>
        </p:nvGrpSpPr>
        <p:grpSpPr>
          <a:xfrm>
            <a:off x="571500" y="3714750"/>
            <a:ext cx="8001000" cy="571500"/>
            <a:chOff x="571500" y="3714750"/>
            <a:chExt cx="8001000" cy="571500"/>
          </a:xfrm>
        </p:grpSpPr>
        <p:sp>
          <p:nvSpPr>
            <p:cNvPr id="183" name="Google Shape;183;g3e1f53e04f4_0_254"/>
            <p:cNvSpPr/>
            <p:nvPr/>
          </p:nvSpPr>
          <p:spPr>
            <a:xfrm>
              <a:off x="571500" y="3714750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g3e1f53e04f4_0_254"/>
            <p:cNvSpPr txBox="1"/>
            <p:nvPr/>
          </p:nvSpPr>
          <p:spPr>
            <a:xfrm>
              <a:off x="571500" y="3714750"/>
              <a:ext cx="571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4</a:t>
              </a:r>
              <a:endPara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85" name="Google Shape;185;g3e1f53e04f4_0_254"/>
            <p:cNvSpPr txBox="1"/>
            <p:nvPr/>
          </p:nvSpPr>
          <p:spPr>
            <a:xfrm>
              <a:off x="1333500" y="3714750"/>
              <a:ext cx="723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Advancement of the public good</a:t>
              </a:r>
              <a:endParaRPr sz="2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grpSp>
        <p:nvGrpSpPr>
          <p:cNvPr id="186" name="Google Shape;186;g3e1f53e04f4_0_254"/>
          <p:cNvGrpSpPr/>
          <p:nvPr/>
        </p:nvGrpSpPr>
        <p:grpSpPr>
          <a:xfrm>
            <a:off x="571500" y="4476750"/>
            <a:ext cx="8001000" cy="571500"/>
            <a:chOff x="571500" y="4476750"/>
            <a:chExt cx="8001000" cy="571500"/>
          </a:xfrm>
        </p:grpSpPr>
        <p:sp>
          <p:nvSpPr>
            <p:cNvPr id="187" name="Google Shape;187;g3e1f53e04f4_0_254"/>
            <p:cNvSpPr/>
            <p:nvPr/>
          </p:nvSpPr>
          <p:spPr>
            <a:xfrm>
              <a:off x="571500" y="4476750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g3e1f53e04f4_0_254"/>
            <p:cNvSpPr txBox="1"/>
            <p:nvPr/>
          </p:nvSpPr>
          <p:spPr>
            <a:xfrm>
              <a:off x="571500" y="4476750"/>
              <a:ext cx="571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5</a:t>
              </a:r>
              <a:endPara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89" name="Google Shape;189;g3e1f53e04f4_0_254"/>
            <p:cNvSpPr txBox="1"/>
            <p:nvPr/>
          </p:nvSpPr>
          <p:spPr>
            <a:xfrm>
              <a:off x="1333500" y="4476750"/>
              <a:ext cx="723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Sustainability for climate action and environmental justice</a:t>
              </a:r>
              <a:endParaRPr sz="2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18"/>
          <p:cNvGrpSpPr/>
          <p:nvPr/>
        </p:nvGrpSpPr>
        <p:grpSpPr>
          <a:xfrm>
            <a:off x="381000" y="381000"/>
            <a:ext cx="8382000" cy="657225"/>
            <a:chOff x="381000" y="381000"/>
            <a:chExt cx="8382000" cy="657225"/>
          </a:xfrm>
        </p:grpSpPr>
        <p:sp>
          <p:nvSpPr>
            <p:cNvPr id="325" name="Google Shape;325;p18"/>
            <p:cNvSpPr/>
            <p:nvPr/>
          </p:nvSpPr>
          <p:spPr>
            <a:xfrm>
              <a:off x="381000" y="1000125"/>
              <a:ext cx="1143000" cy="38100"/>
            </a:xfrm>
            <a:prstGeom prst="rect">
              <a:avLst/>
            </a:prstGeom>
            <a:solidFill>
              <a:srgbClr val="FFB81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8"/>
            <p:cNvSpPr txBox="1"/>
            <p:nvPr/>
          </p:nvSpPr>
          <p:spPr>
            <a:xfrm>
              <a:off x="381000" y="381000"/>
              <a:ext cx="8382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Construction and Upgrades</a:t>
              </a:r>
              <a:endParaRPr sz="4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grpSp>
        <p:nvGrpSpPr>
          <p:cNvPr id="327" name="Google Shape;327;p18"/>
          <p:cNvGrpSpPr/>
          <p:nvPr/>
        </p:nvGrpSpPr>
        <p:grpSpPr>
          <a:xfrm>
            <a:off x="381000" y="1462300"/>
            <a:ext cx="8382150" cy="3919325"/>
            <a:chOff x="381000" y="1462300"/>
            <a:chExt cx="8382150" cy="3919325"/>
          </a:xfrm>
        </p:grpSpPr>
        <p:sp>
          <p:nvSpPr>
            <p:cNvPr id="328" name="Google Shape;328;p18"/>
            <p:cNvSpPr txBox="1"/>
            <p:nvPr/>
          </p:nvSpPr>
          <p:spPr>
            <a:xfrm>
              <a:off x="6014750" y="3095625"/>
              <a:ext cx="2667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003DA5"/>
                  </a:solidFill>
                  <a:latin typeface="Oswald"/>
                  <a:ea typeface="Oswald"/>
                  <a:cs typeface="Oswald"/>
                  <a:sym typeface="Oswald"/>
                </a:rPr>
                <a:t>Emeritus &amp; Retiree Cottage</a:t>
              </a:r>
              <a:endParaRPr sz="140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329" name="Google Shape;329;p18"/>
            <p:cNvPicPr preferRelativeResize="0"/>
            <p:nvPr/>
          </p:nvPicPr>
          <p:blipFill rotWithShape="1">
            <a:blip r:embed="rId5">
              <a:alphaModFix/>
            </a:blip>
            <a:srcRect l="6287" t="9190" r="17961"/>
            <a:stretch/>
          </p:blipFill>
          <p:spPr>
            <a:xfrm>
              <a:off x="3461250" y="1462300"/>
              <a:ext cx="2310900" cy="1557000"/>
            </a:xfrm>
            <a:prstGeom prst="roundRect">
              <a:avLst>
                <a:gd name="adj" fmla="val 4444"/>
              </a:avLst>
            </a:prstGeom>
            <a:noFill/>
            <a:ln>
              <a:noFill/>
            </a:ln>
          </p:spPr>
        </p:pic>
        <p:sp>
          <p:nvSpPr>
            <p:cNvPr id="330" name="Google Shape;330;p18"/>
            <p:cNvSpPr txBox="1"/>
            <p:nvPr/>
          </p:nvSpPr>
          <p:spPr>
            <a:xfrm>
              <a:off x="3238500" y="3095625"/>
              <a:ext cx="2667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3DA5"/>
                  </a:solidFill>
                  <a:latin typeface="Oswald"/>
                  <a:ea typeface="Oswald"/>
                  <a:cs typeface="Oswald"/>
                  <a:sym typeface="Oswald"/>
                </a:rPr>
                <a:t>UTLF - opening Fall 2026</a:t>
              </a:r>
              <a:endParaRPr sz="140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331" name="Google Shape;331;p18"/>
            <p:cNvPicPr preferRelativeResize="0"/>
            <p:nvPr/>
          </p:nvPicPr>
          <p:blipFill rotWithShape="1">
            <a:blip r:embed="rId6">
              <a:alphaModFix/>
            </a:blip>
            <a:srcRect l="20085" r="20085" b="9190"/>
            <a:stretch/>
          </p:blipFill>
          <p:spPr>
            <a:xfrm>
              <a:off x="571500" y="1462300"/>
              <a:ext cx="2667000" cy="1557000"/>
            </a:xfrm>
            <a:prstGeom prst="roundRect">
              <a:avLst>
                <a:gd name="adj" fmla="val 4444"/>
              </a:avLst>
            </a:prstGeom>
            <a:noFill/>
            <a:ln>
              <a:noFill/>
            </a:ln>
          </p:spPr>
        </p:pic>
        <p:sp>
          <p:nvSpPr>
            <p:cNvPr id="332" name="Google Shape;332;p18"/>
            <p:cNvSpPr txBox="1"/>
            <p:nvPr/>
          </p:nvSpPr>
          <p:spPr>
            <a:xfrm>
              <a:off x="571500" y="3095625"/>
              <a:ext cx="2667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3DA5"/>
                  </a:solidFill>
                  <a:latin typeface="Oswald"/>
                  <a:ea typeface="Oswald"/>
                  <a:cs typeface="Oswald"/>
                  <a:sym typeface="Oswald"/>
                </a:rPr>
                <a:t>ND2 - opened Fall 2025</a:t>
              </a:r>
              <a:endParaRPr sz="140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333" name="Google Shape;333;p18"/>
            <p:cNvPicPr preferRelativeResize="0"/>
            <p:nvPr/>
          </p:nvPicPr>
          <p:blipFill rotWithShape="1">
            <a:blip r:embed="rId7">
              <a:alphaModFix/>
            </a:blip>
            <a:srcRect t="7678" b="7670"/>
            <a:stretch/>
          </p:blipFill>
          <p:spPr>
            <a:xfrm>
              <a:off x="381000" y="3619500"/>
              <a:ext cx="40959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sp>
          <p:nvSpPr>
            <p:cNvPr id="334" name="Google Shape;334;p18"/>
            <p:cNvSpPr txBox="1"/>
            <p:nvPr/>
          </p:nvSpPr>
          <p:spPr>
            <a:xfrm>
              <a:off x="381000" y="5000625"/>
              <a:ext cx="40959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3DA5"/>
                  </a:solidFill>
                  <a:latin typeface="Oswald"/>
                  <a:ea typeface="Oswald"/>
                  <a:cs typeface="Oswald"/>
                  <a:sym typeface="Oswald"/>
                </a:rPr>
                <a:t>Orbach science library renovation</a:t>
              </a:r>
              <a:endParaRPr sz="140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335" name="Google Shape;335;p18"/>
            <p:cNvPicPr preferRelativeResize="0"/>
            <p:nvPr/>
          </p:nvPicPr>
          <p:blipFill rotWithShape="1">
            <a:blip r:embed="rId8">
              <a:alphaModFix/>
            </a:blip>
            <a:srcRect t="24390" b="24390"/>
            <a:stretch/>
          </p:blipFill>
          <p:spPr>
            <a:xfrm>
              <a:off x="4667250" y="3619500"/>
              <a:ext cx="19527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pic>
          <p:nvPicPr>
            <p:cNvPr id="336" name="Google Shape;336;p18"/>
            <p:cNvPicPr preferRelativeResize="0"/>
            <p:nvPr/>
          </p:nvPicPr>
          <p:blipFill rotWithShape="1">
            <a:blip r:embed="rId9">
              <a:alphaModFix/>
            </a:blip>
            <a:srcRect t="4246" b="4246"/>
            <a:stretch/>
          </p:blipFill>
          <p:spPr>
            <a:xfrm>
              <a:off x="6810375" y="3619500"/>
              <a:ext cx="1952700" cy="1333500"/>
            </a:xfrm>
            <a:prstGeom prst="roundRect">
              <a:avLst>
                <a:gd name="adj" fmla="val 5714"/>
              </a:avLst>
            </a:prstGeom>
            <a:noFill/>
            <a:ln>
              <a:noFill/>
            </a:ln>
          </p:spPr>
        </p:pic>
        <p:sp>
          <p:nvSpPr>
            <p:cNvPr id="337" name="Google Shape;337;p18"/>
            <p:cNvSpPr txBox="1"/>
            <p:nvPr/>
          </p:nvSpPr>
          <p:spPr>
            <a:xfrm>
              <a:off x="4667250" y="5000625"/>
              <a:ext cx="40959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3DA5"/>
                  </a:solidFill>
                  <a:latin typeface="Oswald"/>
                  <a:ea typeface="Oswald"/>
                  <a:cs typeface="Oswald"/>
                  <a:sym typeface="Oswald"/>
                </a:rPr>
                <a:t>HUM 411 (before and after)</a:t>
              </a:r>
              <a:endParaRPr sz="140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pic>
        <p:nvPicPr>
          <p:cNvPr id="338" name="Google Shape;338;p18"/>
          <p:cNvPicPr preferRelativeResize="0"/>
          <p:nvPr/>
        </p:nvPicPr>
        <p:blipFill rotWithShape="1">
          <a:blip r:embed="rId10">
            <a:alphaModFix/>
          </a:blip>
          <a:srcRect l="20373" r="14036"/>
          <a:stretch/>
        </p:blipFill>
        <p:spPr>
          <a:xfrm>
            <a:off x="6009500" y="1462300"/>
            <a:ext cx="2677500" cy="1569900"/>
          </a:xfrm>
          <a:prstGeom prst="roundRect">
            <a:avLst>
              <a:gd name="adj" fmla="val 4714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e91e5dbe32_16_7"/>
          <p:cNvSpPr txBox="1"/>
          <p:nvPr/>
        </p:nvSpPr>
        <p:spPr>
          <a:xfrm>
            <a:off x="152400" y="774356"/>
            <a:ext cx="88392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Serve as an anchor institution for research and economic development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g3e20ba76cf3_0_3"/>
          <p:cNvGrpSpPr/>
          <p:nvPr/>
        </p:nvGrpSpPr>
        <p:grpSpPr>
          <a:xfrm>
            <a:off x="381000" y="381000"/>
            <a:ext cx="8382000" cy="847725"/>
            <a:chOff x="381000" y="381000"/>
            <a:chExt cx="8382000" cy="847725"/>
          </a:xfrm>
        </p:grpSpPr>
        <p:sp>
          <p:nvSpPr>
            <p:cNvPr id="349" name="Google Shape;349;g3e20ba76cf3_0_3"/>
            <p:cNvSpPr txBox="1"/>
            <p:nvPr/>
          </p:nvSpPr>
          <p:spPr>
            <a:xfrm>
              <a:off x="381000" y="381000"/>
              <a:ext cx="8382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SoCal OASIS Clean Tech Park</a:t>
              </a:r>
              <a:endParaRPr sz="4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  <p:sp>
          <p:nvSpPr>
            <p:cNvPr id="350" name="Google Shape;350;g3e20ba76cf3_0_3"/>
            <p:cNvSpPr/>
            <p:nvPr/>
          </p:nvSpPr>
          <p:spPr>
            <a:xfrm>
              <a:off x="381000" y="1190625"/>
              <a:ext cx="1143000" cy="38100"/>
            </a:xfrm>
            <a:prstGeom prst="rect">
              <a:avLst/>
            </a:prstGeom>
            <a:solidFill>
              <a:srgbClr val="FFB81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1" name="Google Shape;351;g3e20ba76cf3_0_3"/>
          <p:cNvPicPr preferRelativeResize="0"/>
          <p:nvPr/>
        </p:nvPicPr>
        <p:blipFill rotWithShape="1">
          <a:blip r:embed="rId3">
            <a:alphaModFix/>
          </a:blip>
          <a:srcRect t="874" b="884"/>
          <a:stretch/>
        </p:blipFill>
        <p:spPr>
          <a:xfrm>
            <a:off x="4572000" y="1524000"/>
            <a:ext cx="4191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e20ba76cf3_0_3"/>
          <p:cNvPicPr preferRelativeResize="0"/>
          <p:nvPr/>
        </p:nvPicPr>
        <p:blipFill rotWithShape="1">
          <a:blip r:embed="rId4">
            <a:alphaModFix/>
          </a:blip>
          <a:srcRect l="18503" r="18497"/>
          <a:stretch/>
        </p:blipFill>
        <p:spPr>
          <a:xfrm>
            <a:off x="381000" y="1524000"/>
            <a:ext cx="4000500" cy="41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g3e20ba76cf3_0_3"/>
          <p:cNvGrpSpPr/>
          <p:nvPr/>
        </p:nvGrpSpPr>
        <p:grpSpPr>
          <a:xfrm>
            <a:off x="5115778" y="4267099"/>
            <a:ext cx="3103436" cy="987459"/>
            <a:chOff x="4572000" y="4381500"/>
            <a:chExt cx="4191000" cy="1333503"/>
          </a:xfrm>
        </p:grpSpPr>
        <p:sp>
          <p:nvSpPr>
            <p:cNvPr id="354" name="Google Shape;354;g3e20ba76cf3_0_3"/>
            <p:cNvSpPr/>
            <p:nvPr/>
          </p:nvSpPr>
          <p:spPr>
            <a:xfrm>
              <a:off x="4572000" y="4381500"/>
              <a:ext cx="4191000" cy="1333500"/>
            </a:xfrm>
            <a:prstGeom prst="roundRect">
              <a:avLst>
                <a:gd name="adj" fmla="val 8571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37"/>
            </a:p>
          </p:txBody>
        </p:sp>
        <p:sp>
          <p:nvSpPr>
            <p:cNvPr id="355" name="Google Shape;355;g3e20ba76cf3_0_3"/>
            <p:cNvSpPr txBox="1"/>
            <p:nvPr/>
          </p:nvSpPr>
          <p:spPr>
            <a:xfrm>
              <a:off x="4572015" y="4381503"/>
              <a:ext cx="3843600" cy="13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1075" tIns="141075" rIns="141075" bIns="141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81">
                  <a:solidFill>
                    <a:srgbClr val="FFFFFF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PROGRESS AS OF MAY 11 </a:t>
              </a:r>
              <a:endParaRPr sz="1037">
                <a:solidFill>
                  <a:srgbClr val="FFB81C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356" name="Google Shape;356;g3e20ba76cf3_0_3"/>
          <p:cNvGrpSpPr/>
          <p:nvPr/>
        </p:nvGrpSpPr>
        <p:grpSpPr>
          <a:xfrm>
            <a:off x="758078" y="5191124"/>
            <a:ext cx="3103436" cy="987459"/>
            <a:chOff x="4572000" y="4381500"/>
            <a:chExt cx="4191000" cy="1333503"/>
          </a:xfrm>
        </p:grpSpPr>
        <p:sp>
          <p:nvSpPr>
            <p:cNvPr id="357" name="Google Shape;357;g3e20ba76cf3_0_3"/>
            <p:cNvSpPr/>
            <p:nvPr/>
          </p:nvSpPr>
          <p:spPr>
            <a:xfrm>
              <a:off x="4572000" y="4381500"/>
              <a:ext cx="4191000" cy="1333500"/>
            </a:xfrm>
            <a:prstGeom prst="roundRect">
              <a:avLst>
                <a:gd name="adj" fmla="val 8571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37"/>
            </a:p>
          </p:txBody>
        </p:sp>
        <p:sp>
          <p:nvSpPr>
            <p:cNvPr id="358" name="Google Shape;358;g3e20ba76cf3_0_3"/>
            <p:cNvSpPr txBox="1"/>
            <p:nvPr/>
          </p:nvSpPr>
          <p:spPr>
            <a:xfrm>
              <a:off x="4572015" y="4381503"/>
              <a:ext cx="3843600" cy="13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1075" tIns="141075" rIns="141075" bIns="141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81">
                  <a:solidFill>
                    <a:srgbClr val="FFFFFF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JUNE 23 GROUNDBREAKING </a:t>
              </a:r>
              <a:endParaRPr sz="1037">
                <a:solidFill>
                  <a:srgbClr val="FFB81C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/>
          <p:cNvSpPr txBox="1"/>
          <p:nvPr/>
        </p:nvSpPr>
        <p:spPr>
          <a:xfrm>
            <a:off x="152400" y="774356"/>
            <a:ext cx="8839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Achieve additional national recognition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/>
          <p:nvPr/>
        </p:nvSpPr>
        <p:spPr>
          <a:xfrm>
            <a:off x="381000" y="381000"/>
            <a:ext cx="8382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rPr>
              <a:t>Sustainability Recognition</a:t>
            </a:r>
            <a:endParaRPr sz="1800" b="0" dirty="0">
              <a:solidFill>
                <a:srgbClr val="009CD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69" name="Google Shape;369;p22"/>
          <p:cNvGrpSpPr/>
          <p:nvPr/>
        </p:nvGrpSpPr>
        <p:grpSpPr>
          <a:xfrm>
            <a:off x="381000" y="1524000"/>
            <a:ext cx="8382000" cy="1143000"/>
            <a:chOff x="381000" y="1524000"/>
            <a:chExt cx="8382000" cy="1143000"/>
          </a:xfrm>
        </p:grpSpPr>
        <p:sp>
          <p:nvSpPr>
            <p:cNvPr id="370" name="Google Shape;370;p22"/>
            <p:cNvSpPr/>
            <p:nvPr/>
          </p:nvSpPr>
          <p:spPr>
            <a:xfrm>
              <a:off x="381000" y="1524000"/>
              <a:ext cx="8382000" cy="1143000"/>
            </a:xfrm>
            <a:prstGeom prst="roundRect">
              <a:avLst>
                <a:gd name="adj" fmla="val 8333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 txBox="1"/>
            <p:nvPr/>
          </p:nvSpPr>
          <p:spPr>
            <a:xfrm>
              <a:off x="571500" y="1524000"/>
              <a:ext cx="8001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B81C"/>
                  </a:solidFill>
                  <a:latin typeface="Oswald"/>
                  <a:ea typeface="Oswald"/>
                  <a:cs typeface="Oswald"/>
                  <a:sym typeface="Oswald"/>
                </a:rPr>
                <a:t>#1 IN THE NATION</a:t>
              </a:r>
              <a:endParaRPr sz="4800" b="1">
                <a:solidFill>
                  <a:srgbClr val="FFB81C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Investment in Sustainability</a:t>
              </a:r>
              <a:endParaRPr sz="1800" b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372" name="Google Shape;372;p22"/>
          <p:cNvSpPr txBox="1"/>
          <p:nvPr/>
        </p:nvSpPr>
        <p:spPr>
          <a:xfrm>
            <a:off x="381000" y="2764575"/>
            <a:ext cx="8382000" cy="2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rPr>
              <a:t>Ranked in the Top Three Nationally in the 2025 Sustainable Campus Index (SCI):</a:t>
            </a:r>
            <a:endParaRPr sz="2000" b="0">
              <a:solidFill>
                <a:srgbClr val="003DA5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3DA5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SzPts val="2000"/>
              <a:buFont typeface="Oswald Medium"/>
              <a:buChar char="●"/>
            </a:pPr>
            <a:r>
              <a:rPr lang="en-US" sz="200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rPr>
              <a:t>Procurement &amp; Waste</a:t>
            </a:r>
            <a:endParaRPr sz="2000">
              <a:solidFill>
                <a:srgbClr val="003DA5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SzPts val="2000"/>
              <a:buFont typeface="Oswald Medium"/>
              <a:buChar char="●"/>
            </a:pPr>
            <a:r>
              <a:rPr lang="en-US" sz="200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rPr>
              <a:t>Representation &amp; Access</a:t>
            </a:r>
            <a:endParaRPr sz="2000">
              <a:solidFill>
                <a:srgbClr val="003DA5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SzPts val="2000"/>
              <a:buFont typeface="Oswald Medium"/>
              <a:buChar char="●"/>
            </a:pPr>
            <a:r>
              <a:rPr lang="en-US" sz="200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rPr>
              <a:t>Public Engagement</a:t>
            </a:r>
            <a:endParaRPr sz="2000">
              <a:solidFill>
                <a:srgbClr val="003DA5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SzPts val="2000"/>
              <a:buFont typeface="Oswald Medium"/>
              <a:buChar char="●"/>
            </a:pPr>
            <a:r>
              <a:rPr lang="en-US" sz="200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rPr>
              <a:t>Curriculum</a:t>
            </a:r>
            <a:endParaRPr sz="2000">
              <a:solidFill>
                <a:srgbClr val="003DA5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381000" y="1190625"/>
            <a:ext cx="1143000" cy="381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5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23"/>
          <p:cNvGrpSpPr/>
          <p:nvPr/>
        </p:nvGrpSpPr>
        <p:grpSpPr>
          <a:xfrm>
            <a:off x="0" y="1237742"/>
            <a:ext cx="9143804" cy="2925308"/>
            <a:chOff x="0" y="-19050"/>
            <a:chExt cx="4951429" cy="1155700"/>
          </a:xfrm>
        </p:grpSpPr>
        <p:sp>
          <p:nvSpPr>
            <p:cNvPr id="379" name="Google Shape;379;p23"/>
            <p:cNvSpPr/>
            <p:nvPr/>
          </p:nvSpPr>
          <p:spPr>
            <a:xfrm>
              <a:off x="0" y="0"/>
              <a:ext cx="4951428" cy="1136650"/>
            </a:xfrm>
            <a:custGeom>
              <a:avLst/>
              <a:gdLst/>
              <a:ahLst/>
              <a:cxnLst/>
              <a:rect l="l" t="t" r="r" b="b"/>
              <a:pathLst>
                <a:path w="4951428" h="1136650" extrusionOk="0">
                  <a:moveTo>
                    <a:pt x="0" y="0"/>
                  </a:moveTo>
                  <a:lnTo>
                    <a:pt x="4951428" y="0"/>
                  </a:lnTo>
                  <a:lnTo>
                    <a:pt x="4951428" y="1136650"/>
                  </a:lnTo>
                  <a:lnTo>
                    <a:pt x="0" y="1136650"/>
                  </a:lnTo>
                  <a:close/>
                </a:path>
              </a:pathLst>
            </a:custGeom>
            <a:solidFill>
              <a:srgbClr val="009CDE">
                <a:alpha val="1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3"/>
            <p:cNvSpPr txBox="1"/>
            <p:nvPr/>
          </p:nvSpPr>
          <p:spPr>
            <a:xfrm>
              <a:off x="0" y="-19050"/>
              <a:ext cx="4951429" cy="11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496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23"/>
          <p:cNvSpPr/>
          <p:nvPr/>
        </p:nvSpPr>
        <p:spPr>
          <a:xfrm>
            <a:off x="452814" y="545331"/>
            <a:ext cx="1099179" cy="520075"/>
          </a:xfrm>
          <a:custGeom>
            <a:avLst/>
            <a:gdLst/>
            <a:ahLst/>
            <a:cxnLst/>
            <a:rect l="l" t="t" r="r" b="b"/>
            <a:pathLst>
              <a:path w="1646710" h="779138" extrusionOk="0">
                <a:moveTo>
                  <a:pt x="0" y="0"/>
                </a:moveTo>
                <a:lnTo>
                  <a:pt x="1646710" y="0"/>
                </a:lnTo>
                <a:lnTo>
                  <a:pt x="1646710" y="779138"/>
                </a:lnTo>
                <a:lnTo>
                  <a:pt x="0" y="77913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1172890" y="2419257"/>
            <a:ext cx="67983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83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strategicplan.ucr.edu</a:t>
            </a:r>
            <a:endParaRPr/>
          </a:p>
        </p:txBody>
      </p:sp>
      <p:pic>
        <p:nvPicPr>
          <p:cNvPr id="383" name="Google Shape;3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0812" y="4336091"/>
            <a:ext cx="2282374" cy="228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e91e5dbe32_16_16"/>
          <p:cNvSpPr txBox="1"/>
          <p:nvPr/>
        </p:nvSpPr>
        <p:spPr>
          <a:xfrm>
            <a:off x="152400" y="966861"/>
            <a:ext cx="8839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Strategic Goals</a:t>
            </a:r>
            <a:endParaRPr/>
          </a:p>
        </p:txBody>
      </p:sp>
      <p:grpSp>
        <p:nvGrpSpPr>
          <p:cNvPr id="195" name="Google Shape;195;g3e91e5dbe32_16_16"/>
          <p:cNvGrpSpPr/>
          <p:nvPr/>
        </p:nvGrpSpPr>
        <p:grpSpPr>
          <a:xfrm>
            <a:off x="571500" y="2042474"/>
            <a:ext cx="8001000" cy="571500"/>
            <a:chOff x="571500" y="2042474"/>
            <a:chExt cx="8001000" cy="571500"/>
          </a:xfrm>
        </p:grpSpPr>
        <p:sp>
          <p:nvSpPr>
            <p:cNvPr id="196" name="Google Shape;196;g3e91e5dbe32_16_16"/>
            <p:cNvSpPr/>
            <p:nvPr/>
          </p:nvSpPr>
          <p:spPr>
            <a:xfrm>
              <a:off x="571500" y="2042474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g3e91e5dbe32_16_16"/>
            <p:cNvSpPr txBox="1"/>
            <p:nvPr/>
          </p:nvSpPr>
          <p:spPr>
            <a:xfrm>
              <a:off x="571500" y="2042474"/>
              <a:ext cx="571500" cy="571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1</a:t>
              </a:r>
              <a:endParaRPr sz="2400" b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98" name="Google Shape;198;g3e91e5dbe32_16_16"/>
            <p:cNvSpPr txBox="1"/>
            <p:nvPr/>
          </p:nvSpPr>
          <p:spPr>
            <a:xfrm>
              <a:off x="1333500" y="2042474"/>
              <a:ext cx="7239000" cy="571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Build financial stability, resiliency, and sustainability</a:t>
              </a:r>
              <a:endParaRPr sz="22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grpSp>
        <p:nvGrpSpPr>
          <p:cNvPr id="199" name="Google Shape;199;g3e91e5dbe32_16_16"/>
          <p:cNvGrpSpPr/>
          <p:nvPr/>
        </p:nvGrpSpPr>
        <p:grpSpPr>
          <a:xfrm>
            <a:off x="571500" y="2968518"/>
            <a:ext cx="8001000" cy="584593"/>
            <a:chOff x="571500" y="2943443"/>
            <a:chExt cx="8001000" cy="584593"/>
          </a:xfrm>
        </p:grpSpPr>
        <p:sp>
          <p:nvSpPr>
            <p:cNvPr id="200" name="Google Shape;200;g3e91e5dbe32_16_16"/>
            <p:cNvSpPr/>
            <p:nvPr/>
          </p:nvSpPr>
          <p:spPr>
            <a:xfrm>
              <a:off x="571500" y="2943443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g3e91e5dbe32_16_16"/>
            <p:cNvSpPr txBox="1"/>
            <p:nvPr/>
          </p:nvSpPr>
          <p:spPr>
            <a:xfrm>
              <a:off x="571500" y="2956537"/>
              <a:ext cx="571500" cy="571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2</a:t>
              </a:r>
              <a:endParaRPr sz="2400" b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02" name="Google Shape;202;g3e91e5dbe32_16_16"/>
            <p:cNvSpPr txBox="1"/>
            <p:nvPr/>
          </p:nvSpPr>
          <p:spPr>
            <a:xfrm>
              <a:off x="1333500" y="2956537"/>
              <a:ext cx="7239000" cy="571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Invest in the success of the people who teach, research, work, learn, and live at UCR</a:t>
              </a:r>
              <a:endParaRPr sz="22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  <p:grpSp>
        <p:nvGrpSpPr>
          <p:cNvPr id="203" name="Google Shape;203;g3e91e5dbe32_16_16"/>
          <p:cNvGrpSpPr/>
          <p:nvPr/>
        </p:nvGrpSpPr>
        <p:grpSpPr>
          <a:xfrm>
            <a:off x="571500" y="3870599"/>
            <a:ext cx="8001000" cy="571500"/>
            <a:chOff x="571500" y="3870599"/>
            <a:chExt cx="8001000" cy="571500"/>
          </a:xfrm>
        </p:grpSpPr>
        <p:sp>
          <p:nvSpPr>
            <p:cNvPr id="204" name="Google Shape;204;g3e91e5dbe32_16_16"/>
            <p:cNvSpPr/>
            <p:nvPr/>
          </p:nvSpPr>
          <p:spPr>
            <a:xfrm>
              <a:off x="571500" y="3870599"/>
              <a:ext cx="571500" cy="571500"/>
            </a:xfrm>
            <a:prstGeom prst="roundRect">
              <a:avLst>
                <a:gd name="adj" fmla="val 50000"/>
              </a:avLst>
            </a:prstGeom>
            <a:solidFill>
              <a:srgbClr val="003DA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g3e91e5dbe32_16_16"/>
            <p:cNvSpPr txBox="1"/>
            <p:nvPr/>
          </p:nvSpPr>
          <p:spPr>
            <a:xfrm>
              <a:off x="571500" y="3870599"/>
              <a:ext cx="571500" cy="571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3</a:t>
              </a:r>
              <a:endParaRPr sz="2400" b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06" name="Google Shape;206;g3e91e5dbe32_16_16"/>
            <p:cNvSpPr txBox="1"/>
            <p:nvPr/>
          </p:nvSpPr>
          <p:spPr>
            <a:xfrm>
              <a:off x="1333500" y="3870599"/>
              <a:ext cx="7239000" cy="571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>
                  <a:solidFill>
                    <a:srgbClr val="003DA5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Expand the visibility and scope of influence of UCR locally, nationally, and globally</a:t>
              </a:r>
              <a:endParaRPr sz="2200" b="0">
                <a:solidFill>
                  <a:srgbClr val="003DA5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"/>
          <p:cNvSpPr txBox="1"/>
          <p:nvPr/>
        </p:nvSpPr>
        <p:spPr>
          <a:xfrm>
            <a:off x="152400" y="966861"/>
            <a:ext cx="8839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Increase net revenue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1f53e04f4_0_729"/>
          <p:cNvSpPr txBox="1"/>
          <p:nvPr/>
        </p:nvSpPr>
        <p:spPr>
          <a:xfrm>
            <a:off x="476250" y="476250"/>
            <a:ext cx="8191500" cy="1425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4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Summer Sessions Enrollment</a:t>
            </a:r>
            <a:endParaRPr sz="4040">
              <a:solidFill>
                <a:srgbClr val="003DA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4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Summer Undergraduate FTE Projections and Goals</a:t>
            </a:r>
            <a:endParaRPr sz="4040">
              <a:solidFill>
                <a:srgbClr val="003DA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2" name="Google Shape;222;g3e1f53e04f4_0_729" title="Chart"/>
          <p:cNvPicPr preferRelativeResize="0"/>
          <p:nvPr/>
        </p:nvPicPr>
        <p:blipFill rotWithShape="1">
          <a:blip r:embed="rId4">
            <a:alphaModFix/>
          </a:blip>
          <a:srcRect t="10977"/>
          <a:stretch/>
        </p:blipFill>
        <p:spPr>
          <a:xfrm>
            <a:off x="152400" y="1627225"/>
            <a:ext cx="8316324" cy="457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e1f53e04f4_0_7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4175" y="4112000"/>
            <a:ext cx="1513625" cy="1020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"/>
          <p:cNvSpPr txBox="1"/>
          <p:nvPr/>
        </p:nvSpPr>
        <p:spPr>
          <a:xfrm>
            <a:off x="476250" y="476250"/>
            <a:ext cx="81915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4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Annual Research Expenditures</a:t>
            </a:r>
            <a:endParaRPr sz="4040">
              <a:solidFill>
                <a:srgbClr val="003DA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375"/>
              </a:spcBef>
              <a:spcAft>
                <a:spcPts val="0"/>
              </a:spcAft>
              <a:buNone/>
            </a:pPr>
            <a:endParaRPr sz="2040" b="0">
              <a:solidFill>
                <a:srgbClr val="003DA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9" name="Google Shape;229;p4"/>
          <p:cNvSpPr txBox="1"/>
          <p:nvPr/>
        </p:nvSpPr>
        <p:spPr>
          <a:xfrm>
            <a:off x="293775" y="5410200"/>
            <a:ext cx="8191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595959"/>
                </a:solidFill>
                <a:latin typeface="Fira Sans"/>
                <a:ea typeface="Fira Sans"/>
                <a:cs typeface="Fira Sans"/>
                <a:sym typeface="Fira Sans"/>
              </a:rPr>
              <a:t>Data from Higher Education Research &amp; Development (HERD) - in Millions</a:t>
            </a:r>
            <a:endParaRPr sz="1200" b="0" i="1">
              <a:solidFill>
                <a:srgbClr val="59595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4975475" y="1693975"/>
            <a:ext cx="243300" cy="22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350" y="1099175"/>
            <a:ext cx="7142349" cy="441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e91e5dbe32_0_40"/>
          <p:cNvSpPr txBox="1"/>
          <p:nvPr/>
        </p:nvSpPr>
        <p:spPr>
          <a:xfrm>
            <a:off x="366591" y="416608"/>
            <a:ext cx="69816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SzPts val="4400"/>
              <a:buFont typeface="Arial"/>
              <a:buNone/>
            </a:pPr>
            <a:r>
              <a:rPr lang="en-US" sz="4000" u="none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F</a:t>
            </a:r>
            <a:r>
              <a:rPr lang="en-US" sz="4000">
                <a:solidFill>
                  <a:srgbClr val="003DA5"/>
                </a:solidFill>
                <a:latin typeface="Oswald"/>
                <a:ea typeface="Oswald"/>
                <a:cs typeface="Oswald"/>
                <a:sym typeface="Oswald"/>
              </a:rPr>
              <a:t>undraising</a:t>
            </a:r>
            <a:endParaRPr sz="1000"/>
          </a:p>
        </p:txBody>
      </p:sp>
      <p:sp>
        <p:nvSpPr>
          <p:cNvPr id="237" name="Google Shape;237;g3e91e5dbe32_0_40"/>
          <p:cNvSpPr txBox="1"/>
          <p:nvPr/>
        </p:nvSpPr>
        <p:spPr>
          <a:xfrm>
            <a:off x="366600" y="1007900"/>
            <a:ext cx="43491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SzPts val="3200"/>
              <a:buFont typeface="Arial"/>
              <a:buNone/>
            </a:pPr>
            <a:r>
              <a:rPr lang="en-US" sz="2000" u="none">
                <a:solidFill>
                  <a:srgbClr val="003DA5"/>
                </a:solidFill>
                <a:latin typeface="Fira Sans"/>
                <a:ea typeface="Fira Sans"/>
                <a:cs typeface="Fira Sans"/>
                <a:sym typeface="Fira Sans"/>
              </a:rPr>
              <a:t>Total </a:t>
            </a:r>
            <a:r>
              <a:rPr lang="en-US" sz="2000">
                <a:solidFill>
                  <a:srgbClr val="003DA5"/>
                </a:solidFill>
                <a:latin typeface="Fira Sans"/>
                <a:ea typeface="Fira Sans"/>
                <a:cs typeface="Fira Sans"/>
                <a:sym typeface="Fira Sans"/>
              </a:rPr>
              <a:t>R</a:t>
            </a:r>
            <a:r>
              <a:rPr lang="en-US" sz="2000" u="none">
                <a:solidFill>
                  <a:srgbClr val="003DA5"/>
                </a:solidFill>
                <a:latin typeface="Fira Sans"/>
                <a:ea typeface="Fira Sans"/>
                <a:cs typeface="Fira Sans"/>
                <a:sym typeface="Fira Sans"/>
              </a:rPr>
              <a:t>aised FY23-FY26 </a:t>
            </a:r>
            <a:r>
              <a:rPr lang="en-US" sz="2000">
                <a:solidFill>
                  <a:srgbClr val="003DA5"/>
                </a:solidFill>
                <a:latin typeface="Fira Sans"/>
                <a:ea typeface="Fira Sans"/>
                <a:cs typeface="Fira Sans"/>
                <a:sym typeface="Fira Sans"/>
              </a:rPr>
              <a:t>- in Millions</a:t>
            </a:r>
            <a:endParaRPr sz="20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38" name="Google Shape;238;g3e91e5dbe32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1175" y="1739875"/>
            <a:ext cx="5270700" cy="38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e91e5dbe32_0_40"/>
          <p:cNvSpPr txBox="1"/>
          <p:nvPr/>
        </p:nvSpPr>
        <p:spPr>
          <a:xfrm>
            <a:off x="7089120" y="4196625"/>
            <a:ext cx="1839000" cy="861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*FY26 reflects year-to-date fundraising as of May 11, 2026</a:t>
            </a:r>
            <a:endParaRPr sz="14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>
          <a:extLst>
            <a:ext uri="{FF2B5EF4-FFF2-40B4-BE49-F238E27FC236}">
              <a16:creationId xmlns:a16="http://schemas.microsoft.com/office/drawing/2014/main" id="{BB58D058-6EC2-D6C6-CC8C-0D476B81C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91e5dbe32_16_0">
            <a:extLst>
              <a:ext uri="{FF2B5EF4-FFF2-40B4-BE49-F238E27FC236}">
                <a16:creationId xmlns:a16="http://schemas.microsoft.com/office/drawing/2014/main" id="{08F828D5-F3DD-6E1C-CD4F-A79791F98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8789"/>
            <a:ext cx="7886700" cy="9503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Effect of Enrollment Growth on Revenue</a:t>
            </a:r>
            <a:br>
              <a:rPr lang="en-US" dirty="0"/>
            </a:b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9E074C-37D2-A5CD-957F-5C1ED5339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699570"/>
              </p:ext>
            </p:extLst>
          </p:nvPr>
        </p:nvGraphicFramePr>
        <p:xfrm>
          <a:off x="68158" y="811370"/>
          <a:ext cx="3842718" cy="446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283">
                  <a:extLst>
                    <a:ext uri="{9D8B030D-6E8A-4147-A177-3AD203B41FA5}">
                      <a16:colId xmlns:a16="http://schemas.microsoft.com/office/drawing/2014/main" val="3258033855"/>
                    </a:ext>
                  </a:extLst>
                </a:gridCol>
                <a:gridCol w="948731">
                  <a:extLst>
                    <a:ext uri="{9D8B030D-6E8A-4147-A177-3AD203B41FA5}">
                      <a16:colId xmlns:a16="http://schemas.microsoft.com/office/drawing/2014/main" val="4171403432"/>
                    </a:ext>
                  </a:extLst>
                </a:gridCol>
                <a:gridCol w="1094704">
                  <a:extLst>
                    <a:ext uri="{9D8B030D-6E8A-4147-A177-3AD203B41FA5}">
                      <a16:colId xmlns:a16="http://schemas.microsoft.com/office/drawing/2014/main" val="1391384152"/>
                    </a:ext>
                  </a:extLst>
                </a:gridCol>
              </a:tblGrid>
              <a:tr h="534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FY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FY 27 PROJECTED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32090"/>
                  </a:ext>
                </a:extLst>
              </a:tr>
              <a:tr h="321197">
                <a:tc>
                  <a:txBody>
                    <a:bodyPr/>
                    <a:lstStyle/>
                    <a:p>
                      <a:r>
                        <a:rPr lang="en-US" b="1" i="1" dirty="0"/>
                        <a:t>IF NO GROWTH: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596373"/>
                  </a:ext>
                </a:extLst>
              </a:tr>
              <a:tr h="321197">
                <a:tc>
                  <a:txBody>
                    <a:bodyPr/>
                    <a:lstStyle/>
                    <a:p>
                      <a:r>
                        <a:rPr lang="en-US" dirty="0"/>
                        <a:t>STATE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($2.1M)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132853"/>
                  </a:ext>
                </a:extLst>
              </a:tr>
              <a:tr h="321197">
                <a:tc>
                  <a:txBody>
                    <a:bodyPr/>
                    <a:lstStyle/>
                    <a:p>
                      <a:r>
                        <a:rPr lang="en-US" dirty="0"/>
                        <a:t>TUITION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$4.2M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06401"/>
                  </a:ext>
                </a:extLst>
              </a:tr>
              <a:tr h="321197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$13.4M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414628"/>
                  </a:ext>
                </a:extLst>
              </a:tr>
              <a:tr h="546033">
                <a:tc>
                  <a:txBody>
                    <a:bodyPr/>
                    <a:lstStyle/>
                    <a:p>
                      <a:r>
                        <a:rPr lang="en-US" b="1" i="1" dirty="0"/>
                        <a:t>ACTUAL GROWTH: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537256"/>
                  </a:ext>
                </a:extLst>
              </a:tr>
              <a:tr h="321197">
                <a:tc>
                  <a:txBody>
                    <a:bodyPr/>
                    <a:lstStyle/>
                    <a:p>
                      <a:r>
                        <a:rPr lang="en-US" dirty="0"/>
                        <a:t>STATE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$1.3M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$27.5M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769678"/>
                  </a:ext>
                </a:extLst>
              </a:tr>
              <a:tr h="321197">
                <a:tc>
                  <a:txBody>
                    <a:bodyPr/>
                    <a:lstStyle/>
                    <a:p>
                      <a:r>
                        <a:rPr lang="en-US" dirty="0"/>
                        <a:t>TUITION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$17.2M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288247"/>
                  </a:ext>
                </a:extLst>
              </a:tr>
              <a:tr h="321197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$14.3M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$44.7M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986400"/>
                  </a:ext>
                </a:extLst>
              </a:tr>
              <a:tr h="674512">
                <a:tc>
                  <a:txBody>
                    <a:bodyPr/>
                    <a:lstStyle/>
                    <a:p>
                      <a:r>
                        <a:rPr lang="en-US" sz="1800" b="1" dirty="0"/>
                        <a:t>INCREASE TO UCR: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$12.6M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$31.3M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035281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r>
                        <a:rPr lang="en-US" sz="1200" b="0" i="1" dirty="0"/>
                        <a:t>Notes on state budget: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/>
                        <a:t>Cut to 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/>
                        <a:t>Increase to 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47677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28D9C06-9B4C-14CC-2DAB-5BBCFB3B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876" y="3429000"/>
            <a:ext cx="521218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2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91e5dbe32_16_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Objective: </a:t>
            </a:r>
            <a:endParaRPr sz="40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Address faculty diversity, equity, and professional growth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e91e5dbe32_16_0"/>
          <p:cNvSpPr txBox="1"/>
          <p:nvPr/>
        </p:nvSpPr>
        <p:spPr>
          <a:xfrm>
            <a:off x="628650" y="2927475"/>
            <a:ext cx="7938300" cy="27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1. Reduce Equity Gaps</a:t>
            </a:r>
            <a:endParaRPr sz="21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125"/>
              </a:spcBef>
              <a:spcAft>
                <a:spcPts val="0"/>
              </a:spcAft>
              <a:buNone/>
            </a:pPr>
            <a:endParaRPr sz="21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125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2. Enhance Leadership Development</a:t>
            </a:r>
            <a:endParaRPr sz="21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125"/>
              </a:spcBef>
              <a:spcAft>
                <a:spcPts val="0"/>
              </a:spcAft>
              <a:buNone/>
            </a:pPr>
            <a:endParaRPr sz="21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125"/>
              </a:spcBef>
              <a:spcAft>
                <a:spcPts val="1125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>
                <a:solidFill>
                  <a:schemeClr val="accent1"/>
                </a:solidFill>
              </a:rPr>
              <a:t>3. </a:t>
            </a:r>
            <a:r>
              <a:rPr lang="en-US" sz="2100" b="1">
                <a:solidFill>
                  <a:schemeClr val="accent1"/>
                </a:solidFill>
                <a:highlight>
                  <a:srgbClr val="FFFFFF"/>
                </a:highlight>
              </a:rPr>
              <a:t>Increase the number of Senate faculty from historically underrepresented backgrounds</a:t>
            </a:r>
            <a:endParaRPr sz="21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UCR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DA5"/>
      </a:accent1>
      <a:accent2>
        <a:srgbClr val="FFB81C"/>
      </a:accent2>
      <a:accent3>
        <a:srgbClr val="A5A5A5"/>
      </a:accent3>
      <a:accent4>
        <a:srgbClr val="009CDE"/>
      </a:accent4>
      <a:accent5>
        <a:srgbClr val="FED141"/>
      </a:accent5>
      <a:accent6>
        <a:srgbClr val="78BE20"/>
      </a:accent6>
      <a:hlink>
        <a:srgbClr val="0000EE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UCR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DA5"/>
      </a:accent1>
      <a:accent2>
        <a:srgbClr val="FFB81C"/>
      </a:accent2>
      <a:accent3>
        <a:srgbClr val="A5A5A5"/>
      </a:accent3>
      <a:accent4>
        <a:srgbClr val="009CDE"/>
      </a:accent4>
      <a:accent5>
        <a:srgbClr val="FED141"/>
      </a:accent5>
      <a:accent6>
        <a:srgbClr val="78BE20"/>
      </a:accent6>
      <a:hlink>
        <a:srgbClr val="0000EE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485</Words>
  <Application>Microsoft Macintosh PowerPoint</Application>
  <PresentationFormat>On-screen Show (4:3)</PresentationFormat>
  <Paragraphs>112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Oswald</vt:lpstr>
      <vt:lpstr>Fira Sans</vt:lpstr>
      <vt:lpstr>Calibri</vt:lpstr>
      <vt:lpstr>Oswald Medium</vt:lpstr>
      <vt:lpstr>Arial</vt:lpstr>
      <vt:lpstr>Office Theme</vt:lpstr>
      <vt:lpstr>2_Custom Design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Enrollment Growth on Revenue </vt:lpstr>
      <vt:lpstr>Objective:  Address faculty diversity, equity, and professional growth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Carol Fuss</dc:creator>
  <cp:lastModifiedBy>Elizabeth Watkins</cp:lastModifiedBy>
  <cp:revision>6</cp:revision>
  <dcterms:created xsi:type="dcterms:W3CDTF">2018-01-20T00:32:01Z</dcterms:created>
  <dcterms:modified xsi:type="dcterms:W3CDTF">2026-06-30T19:26:32Z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0x010100D5ED0AAF5DF268479CE3442AEB46CCBB</vt:lpwstr>
  </property>
</Properties>
</file>