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7" r:id="rId2"/>
  </p:sldMasterIdLst>
  <p:notesMasterIdLst>
    <p:notesMasterId r:id="rId19"/>
  </p:notesMasterIdLst>
  <p:handoutMasterIdLst>
    <p:handoutMasterId r:id="rId20"/>
  </p:handoutMasterIdLst>
  <p:sldIdLst>
    <p:sldId id="598" r:id="rId3"/>
    <p:sldId id="656" r:id="rId4"/>
    <p:sldId id="620" r:id="rId5"/>
    <p:sldId id="266" r:id="rId6"/>
    <p:sldId id="657" r:id="rId7"/>
    <p:sldId id="658" r:id="rId8"/>
    <p:sldId id="615" r:id="rId9"/>
    <p:sldId id="268" r:id="rId10"/>
    <p:sldId id="611" r:id="rId11"/>
    <p:sldId id="652" r:id="rId12"/>
    <p:sldId id="613" r:id="rId13"/>
    <p:sldId id="659" r:id="rId14"/>
    <p:sldId id="609" r:id="rId15"/>
    <p:sldId id="661" r:id="rId16"/>
    <p:sldId id="267" r:id="rId17"/>
    <p:sldId id="66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00"/>
    <a:srgbClr val="9933CC"/>
    <a:srgbClr val="CD7E3D"/>
    <a:srgbClr val="FFFF99"/>
    <a:srgbClr val="E3BF24"/>
    <a:srgbClr val="81FC24"/>
    <a:srgbClr val="CCFF99"/>
    <a:srgbClr val="FBF376"/>
    <a:srgbClr val="FBF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5" autoAdjust="0"/>
    <p:restoredTop sz="94276" autoAdjust="0"/>
  </p:normalViewPr>
  <p:slideViewPr>
    <p:cSldViewPr snapToGrid="0">
      <p:cViewPr varScale="1">
        <p:scale>
          <a:sx n="119" d="100"/>
          <a:sy n="119" d="100"/>
        </p:scale>
        <p:origin x="1392" y="176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DE44D89-53CE-4C0F-9CE1-86871521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8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6300CC-95FE-448D-B733-EF801F3A5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01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53998"/>
            <a:ext cx="1003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03D6E-EBD6-4F04-5C00-1A7445BB5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9"/>
            <a:ext cx="3326055" cy="617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2B14-0E5E-4727-BBCA-84210E85A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19653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35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1BD5-1454-46E2-91F8-595FBCFA2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i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50825"/>
            <a:ext cx="179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ofc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6462713"/>
            <a:ext cx="146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507288" y="6408738"/>
            <a:ext cx="1127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efi.uchicago.edu</a:t>
            </a: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7512050" y="6572250"/>
            <a:ext cx="1074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ci.uchicago.edu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7215982" y="6638131"/>
            <a:ext cx="304800" cy="158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14" descr="radiateforwhite.eps"/>
          <p:cNvPicPr>
            <a:picLocks noChangeAspect="1"/>
          </p:cNvPicPr>
          <p:nvPr userDrawn="1"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838200"/>
            <a:ext cx="3530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atlas-logo-v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857500"/>
            <a:ext cx="11795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 lIns="91173" tIns="45588" rIns="91173" bIns="45588">
            <a:normAutofit/>
          </a:bodyPr>
          <a:lstStyle>
            <a:lvl1pPr algn="l"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 lIns="91173" tIns="45588" rIns="91173" bIns="45588"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25000"/>
                    <a:lumOff val="75000"/>
                  </a:schemeClr>
                </a:solidFill>
                <a:latin typeface="Calibri"/>
                <a:cs typeface="Calibri"/>
              </a:defRPr>
            </a:lvl1pPr>
            <a:lvl2pPr marL="45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5719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13D13C3-1558-F644-9048-5ABD01772968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064665A-BF31-1845-A58F-A19B9EE47308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5943600" cy="1762312"/>
          </a:xfrm>
          <a:prstGeom prst="rect">
            <a:avLst/>
          </a:prstGeom>
        </p:spPr>
        <p:txBody>
          <a:bodyPr lIns="91173" tIns="45588" rIns="91173" bIns="45588">
            <a:noAutofit/>
          </a:bodyPr>
          <a:lstStyle>
            <a:lvl1pPr algn="l">
              <a:defRPr sz="4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DD2672F-9969-D74C-AF07-CD9991E8D993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0" y="274544"/>
            <a:ext cx="8229023" cy="1143000"/>
          </a:xfrm>
          <a:prstGeom prst="rect">
            <a:avLst/>
          </a:prstGeom>
        </p:spPr>
        <p:txBody>
          <a:bodyPr vert="horz" lIns="81863" tIns="40930" rIns="81863" bIns="4093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6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B4BC-D760-449D-A975-B1B41586F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75473-1628-F24F-BEC7-C053FE52B3D1}"/>
              </a:ext>
            </a:extLst>
          </p:cNvPr>
          <p:cNvSpPr/>
          <p:nvPr userDrawn="1"/>
        </p:nvSpPr>
        <p:spPr bwMode="auto">
          <a:xfrm>
            <a:off x="0" y="6581553"/>
            <a:ext cx="1127051" cy="2764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94841-2CA0-8474-D25A-ADF695665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4" y="40192"/>
            <a:ext cx="121453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92-0C98-4927-B232-926C57067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D43E-FFC6-4733-90B5-3F1EA8650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D153F-D5DD-4DE5-A296-14922A359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FEBC-FC0F-4EF3-B2AF-DFF52BFA3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46F8-69E3-4B95-A8B1-50095048C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B326-FF11-4895-AA10-E9E124789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F711-BB7B-4F33-B099-48AF44E88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036" y="0"/>
            <a:ext cx="6946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739" y="1333500"/>
            <a:ext cx="843721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FF8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EB139E0-FE9F-43AC-8937-774C1F00E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1922" name="Line 18"/>
          <p:cNvSpPr>
            <a:spLocks noChangeShapeType="1"/>
          </p:cNvSpPr>
          <p:nvPr userDrawn="1"/>
        </p:nvSpPr>
        <p:spPr bwMode="auto">
          <a:xfrm flipV="1">
            <a:off x="0" y="1155699"/>
            <a:ext cx="9144000" cy="14909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53998"/>
            <a:ext cx="1003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203B5-0CD0-2BD2-78C4-71F0F9C7D5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144" y="40192"/>
            <a:ext cx="1214535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/>
        <a:buChar char="•"/>
        <a:defRPr kumimoji="1" sz="3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pitchFamily="18" charset="2"/>
        <a:buChar char=""/>
        <a:defRPr kumimoji="1" sz="28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radiateforwhite.eps"/>
          <p:cNvPicPr>
            <a:picLocks noChangeAspect="1"/>
          </p:cNvPicPr>
          <p:nvPr/>
        </p:nvPicPr>
        <p:blipFill>
          <a:blip r:embed="rId6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838200"/>
            <a:ext cx="3530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atlas-logo-v1.png"/>
          <p:cNvPicPr>
            <a:picLocks noChangeAspect="1"/>
          </p:cNvPicPr>
          <p:nvPr userDrawn="1"/>
        </p:nvPicPr>
        <p:blipFill>
          <a:blip r:embed="rId7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857500"/>
            <a:ext cx="11795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uofclogo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6462713"/>
            <a:ext cx="146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7507288" y="6408738"/>
            <a:ext cx="1127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E8E8ED"/>
                </a:solidFill>
                <a:latin typeface="Calibri" charset="0"/>
              </a:rPr>
              <a:t>efi.uchicago.edu</a:t>
            </a: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7512050" y="6572250"/>
            <a:ext cx="1074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ci.uchicago.edu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15982" y="6638131"/>
            <a:ext cx="304800" cy="158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3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5868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1731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7597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3461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8238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5438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1050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7262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27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91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54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8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3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7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6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27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9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59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922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sweneed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2376-3239-2549-82DE-2626E12B0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77803"/>
            <a:ext cx="7772400" cy="1143000"/>
          </a:xfrm>
        </p:spPr>
        <p:txBody>
          <a:bodyPr/>
          <a:lstStyle/>
          <a:p>
            <a:r>
              <a:rPr lang="en-US" sz="4000" dirty="0"/>
              <a:t>NRP for the next 10 years</a:t>
            </a:r>
            <a:br>
              <a:rPr lang="en-US" sz="4000" dirty="0"/>
            </a:br>
            <a:br>
              <a:rPr lang="en-US" sz="4000" dirty="0"/>
            </a:br>
            <a:r>
              <a:rPr lang="en-US" sz="1800" dirty="0"/>
              <a:t>Frank </a:t>
            </a:r>
            <a:r>
              <a:rPr lang="en-US" sz="1800" dirty="0" err="1"/>
              <a:t>Würthwein</a:t>
            </a:r>
            <a:br>
              <a:rPr lang="en-US" sz="1800" dirty="0"/>
            </a:br>
            <a:r>
              <a:rPr lang="en-US" sz="1800" dirty="0"/>
              <a:t>Director, San Diego Supercomputer Center</a:t>
            </a:r>
            <a:br>
              <a:rPr lang="en-US" sz="1800" dirty="0"/>
            </a:br>
            <a:br>
              <a:rPr lang="en-US" sz="1800" dirty="0"/>
            </a:br>
            <a:r>
              <a:rPr lang="en-US" sz="1800"/>
              <a:t>September 27</a:t>
            </a:r>
            <a:r>
              <a:rPr lang="en-US" sz="1800" baseline="30000"/>
              <a:t>th</a:t>
            </a:r>
            <a:r>
              <a:rPr lang="en-US" sz="1800"/>
              <a:t>  </a:t>
            </a:r>
            <a:r>
              <a:rPr lang="en-US" sz="1800" dirty="0"/>
              <a:t>2022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49216-8E46-D049-B519-343C14F3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29829"/>
            <a:ext cx="1924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8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771B-639A-0A4F-88A3-A6CEA260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51" y="0"/>
            <a:ext cx="7464864" cy="1143000"/>
          </a:xfrm>
        </p:spPr>
        <p:txBody>
          <a:bodyPr/>
          <a:lstStyle/>
          <a:p>
            <a:r>
              <a:rPr lang="en-US" dirty="0"/>
              <a:t>Data Infrastructure Model of NRP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8351-8F31-844F-99E7-AC1DE65A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646"/>
            <a:ext cx="9144000" cy="4142148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Support regional </a:t>
            </a:r>
            <a:r>
              <a:rPr lang="en-US" sz="2000" dirty="0" err="1">
                <a:solidFill>
                  <a:srgbClr val="002060"/>
                </a:solidFill>
              </a:rPr>
              <a:t>Ceph</a:t>
            </a:r>
            <a:r>
              <a:rPr lang="en-US" sz="2000" dirty="0">
                <a:solidFill>
                  <a:srgbClr val="002060"/>
                </a:solidFill>
              </a:rPr>
              <a:t> storage systems across the USA.</a:t>
            </a:r>
          </a:p>
          <a:p>
            <a:pPr lvl="1"/>
            <a:r>
              <a:rPr lang="en-US" sz="1800" dirty="0"/>
              <a:t>Campuses can join individual storage hosts to the </a:t>
            </a:r>
            <a:r>
              <a:rPr lang="en-US" sz="1800" dirty="0" err="1"/>
              <a:t>Ceph</a:t>
            </a:r>
            <a:r>
              <a:rPr lang="en-US" sz="1800" dirty="0"/>
              <a:t> system in their region.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All regional storage systems are Origins in OSG Data Federation (OSDF)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Deploy replication system such that researchers can decide what part of their namespace should be in which regional storage.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Deploy caches in Internet2 backbone such that no campus nationwide is more than 500 miles from a cache.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9B8D7-4B95-134A-BA1F-E3C257F09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12EFD-60E8-BB41-9A5B-12C110B74751}"/>
              </a:ext>
            </a:extLst>
          </p:cNvPr>
          <p:cNvSpPr txBox="1"/>
          <p:nvPr/>
        </p:nvSpPr>
        <p:spPr>
          <a:xfrm>
            <a:off x="0" y="3630573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NRP data infrastructure model combines best of PRP &amp; OSG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From PRP we take the regional </a:t>
            </a:r>
            <a:r>
              <a:rPr lang="en-US" dirty="0" err="1">
                <a:solidFill>
                  <a:srgbClr val="002060"/>
                </a:solidFill>
              </a:rPr>
              <a:t>Ceph</a:t>
            </a:r>
            <a:r>
              <a:rPr lang="en-US" dirty="0">
                <a:solidFill>
                  <a:srgbClr val="002060"/>
                </a:solidFill>
              </a:rPr>
              <a:t> storage concept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From OSG we take the data origin &amp; caching concepts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then we add as a totally new feature: 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User controlled replication of partial namespaces across regions.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(We will develop this during 3 year “testbed” phase)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87FFD-B9C2-68E5-9A9F-A1998E55714F}"/>
              </a:ext>
            </a:extLst>
          </p:cNvPr>
          <p:cNvSpPr txBox="1"/>
          <p:nvPr/>
        </p:nvSpPr>
        <p:spPr>
          <a:xfrm>
            <a:off x="0" y="62897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Want Others to build higher level data services on top</a:t>
            </a:r>
          </a:p>
        </p:txBody>
      </p:sp>
    </p:spTree>
    <p:extLst>
      <p:ext uri="{BB962C8B-B14F-4D97-AF65-F5344CB8AC3E}">
        <p14:creationId xmlns:p14="http://schemas.microsoft.com/office/powerpoint/2010/main" val="125089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10E7-380A-5041-BE29-546B78EA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FD9DC-2444-BF44-A259-D34956604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50A61-2634-8F41-A163-D053E1A2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639"/>
            <a:ext cx="5892800" cy="55499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1E9CEE2F-DCCC-4740-A9CA-6E2B46FD1801}"/>
              </a:ext>
            </a:extLst>
          </p:cNvPr>
          <p:cNvSpPr/>
          <p:nvPr/>
        </p:nvSpPr>
        <p:spPr bwMode="auto">
          <a:xfrm>
            <a:off x="5709684" y="1935129"/>
            <a:ext cx="276446" cy="80807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7090D-C696-BD41-94BD-52941489CB31}"/>
              </a:ext>
            </a:extLst>
          </p:cNvPr>
          <p:cNvSpPr txBox="1"/>
          <p:nvPr/>
        </p:nvSpPr>
        <p:spPr>
          <a:xfrm>
            <a:off x="6081823" y="2139111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NSF MREFCs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5C14F64-2A2C-4343-9EE3-BD7948B44981}"/>
              </a:ext>
            </a:extLst>
          </p:cNvPr>
          <p:cNvSpPr/>
          <p:nvPr/>
        </p:nvSpPr>
        <p:spPr bwMode="auto">
          <a:xfrm>
            <a:off x="5745123" y="2778647"/>
            <a:ext cx="336699" cy="11430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8FB9D-29B6-174B-BED5-CF9E1E562D54}"/>
              </a:ext>
            </a:extLst>
          </p:cNvPr>
          <p:cNvSpPr txBox="1"/>
          <p:nvPr/>
        </p:nvSpPr>
        <p:spPr>
          <a:xfrm>
            <a:off x="6206625" y="2996204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Incl. 4 campus scale </a:t>
            </a:r>
          </a:p>
          <a:p>
            <a:r>
              <a:rPr lang="en-US" dirty="0">
                <a:solidFill>
                  <a:srgbClr val="FF0000"/>
                </a:solidFill>
              </a:rPr>
              <a:t>instrument facilities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E19A2E9-D9B0-BB43-B4A9-CECD5D1BDD74}"/>
              </a:ext>
            </a:extLst>
          </p:cNvPr>
          <p:cNvSpPr/>
          <p:nvPr/>
        </p:nvSpPr>
        <p:spPr bwMode="auto">
          <a:xfrm>
            <a:off x="5745123" y="3947014"/>
            <a:ext cx="419100" cy="2464421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AD3815-6E08-9549-8AC7-438A4178E318}"/>
              </a:ext>
            </a:extLst>
          </p:cNvPr>
          <p:cNvSpPr txBox="1"/>
          <p:nvPr/>
        </p:nvSpPr>
        <p:spPr>
          <a:xfrm>
            <a:off x="6314205" y="4708346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Incl. a very diverse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set of sciences and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93C356-5732-484D-AD0F-35897C0E2DFC}"/>
              </a:ext>
            </a:extLst>
          </p:cNvPr>
          <p:cNvSpPr txBox="1"/>
          <p:nvPr/>
        </p:nvSpPr>
        <p:spPr>
          <a:xfrm>
            <a:off x="5902997" y="1184854"/>
            <a:ext cx="3243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Lot’s of AI … </a:t>
            </a:r>
          </a:p>
          <a:p>
            <a:pPr algn="ctr"/>
            <a:r>
              <a:rPr lang="en-US" sz="2400" b="1" dirty="0">
                <a:solidFill>
                  <a:srgbClr val="0432FF"/>
                </a:solidFill>
              </a:rPr>
              <a:t>but so much more …</a:t>
            </a:r>
          </a:p>
        </p:txBody>
      </p:sp>
    </p:spTree>
    <p:extLst>
      <p:ext uri="{BB962C8B-B14F-4D97-AF65-F5344CB8AC3E}">
        <p14:creationId xmlns:p14="http://schemas.microsoft.com/office/powerpoint/2010/main" val="237244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9060-3465-0FB1-5F7C-80D4B6C9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450E-880C-4FB1-5B5B-565EA5EC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9" y="1247436"/>
            <a:ext cx="8950362" cy="46863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Growth of NRP infrastructure</a:t>
            </a:r>
          </a:p>
          <a:p>
            <a:pPr lvl="1"/>
            <a:r>
              <a:rPr lang="en-US" sz="2400" dirty="0"/>
              <a:t>1,000++ GPUs end of 2022</a:t>
            </a:r>
          </a:p>
          <a:p>
            <a:pPr lvl="1"/>
            <a:r>
              <a:rPr lang="en-US" sz="2400" dirty="0"/>
              <a:t>50 PB storage end of 2023</a:t>
            </a:r>
          </a:p>
          <a:p>
            <a:pPr lvl="1"/>
            <a:r>
              <a:rPr lang="en-US" sz="2400" dirty="0"/>
              <a:t>Growth in diversity of community</a:t>
            </a:r>
          </a:p>
          <a:p>
            <a:pPr lvl="2"/>
            <a:r>
              <a:rPr lang="en-US" sz="2000" dirty="0"/>
              <a:t># and types of campuses and their researchers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Introduce new capabilities into NRP</a:t>
            </a:r>
          </a:p>
          <a:p>
            <a:pPr lvl="1"/>
            <a:r>
              <a:rPr lang="en-US" sz="2400" dirty="0"/>
              <a:t>Machine learning at 100TB scale</a:t>
            </a:r>
          </a:p>
          <a:p>
            <a:pPr lvl="1"/>
            <a:r>
              <a:rPr lang="en-US" sz="2400" dirty="0"/>
              <a:t>Experiment with new types of “nodes” on NRP</a:t>
            </a:r>
          </a:p>
          <a:p>
            <a:pPr lvl="1"/>
            <a:r>
              <a:rPr lang="en-US" sz="2400" dirty="0"/>
              <a:t>Expand NRP into Wireless, Edge, IoT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New Directions initiated by the Community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DBC66-B21E-70BA-4366-73DEC3061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B80CC-4898-B6D0-CDC1-1A7C36D90722}"/>
              </a:ext>
            </a:extLst>
          </p:cNvPr>
          <p:cNvSpPr txBox="1"/>
          <p:nvPr/>
        </p:nvSpPr>
        <p:spPr>
          <a:xfrm>
            <a:off x="0" y="6078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See you at 4th NRP Workshop, San Diego, Feb. 8-10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45780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BD04-8D15-9945-A82F-1F54958B5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Comments &amp; Questions ?</a:t>
            </a:r>
          </a:p>
        </p:txBody>
      </p:sp>
    </p:spTree>
    <p:extLst>
      <p:ext uri="{BB962C8B-B14F-4D97-AF65-F5344CB8AC3E}">
        <p14:creationId xmlns:p14="http://schemas.microsoft.com/office/powerpoint/2010/main" val="64791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EF5E-7F39-7B68-99F0-8CFE45B67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DE367-CF1B-7C33-F97A-14FA18C2E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8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24C0-FD8A-4A4A-AC44-0B93556F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0"/>
            <a:ext cx="7466707" cy="1143000"/>
          </a:xfrm>
        </p:spPr>
        <p:txBody>
          <a:bodyPr/>
          <a:lstStyle/>
          <a:p>
            <a:r>
              <a:rPr lang="en-US" dirty="0"/>
              <a:t>3 Ways to build Open Infrastructure Federation(s)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BCA2B-E5C2-6D4C-AD83-EB659DF4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9070"/>
            <a:ext cx="8937171" cy="2890161"/>
          </a:xfrm>
        </p:spPr>
        <p:txBody>
          <a:bodyPr/>
          <a:lstStyle/>
          <a:p>
            <a:r>
              <a:rPr lang="en-US" sz="2800" dirty="0"/>
              <a:t>At the container orchestration layer, e.g. K8S as implemented in Pacific Research Platform.</a:t>
            </a:r>
          </a:p>
          <a:p>
            <a:r>
              <a:rPr lang="en-US" sz="2800" dirty="0"/>
              <a:t>Federating independent container orchestration frameworks, e.g. via SLATE or via Admiralty on K8S. </a:t>
            </a:r>
          </a:p>
          <a:p>
            <a:r>
              <a:rPr lang="en-US" sz="2800" dirty="0"/>
              <a:t>Federating storage and compute clusters at the storage and batch system layer., e.g. via OSG.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DE38A-6B7F-0146-A2F8-FADE4606C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A490-C719-224B-A199-F09AB7CE3B0B}"/>
              </a:ext>
            </a:extLst>
          </p:cNvPr>
          <p:cNvSpPr txBox="1"/>
          <p:nvPr/>
        </p:nvSpPr>
        <p:spPr>
          <a:xfrm>
            <a:off x="0" y="4352834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More (cybersecurity) control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implies more effort to join &amp; operate.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1FF60-CC2D-434A-AEC6-B7E9A6E91D7B}"/>
              </a:ext>
            </a:extLst>
          </p:cNvPr>
          <p:cNvSpPr txBox="1"/>
          <p:nvPr/>
        </p:nvSpPr>
        <p:spPr>
          <a:xfrm>
            <a:off x="0" y="54999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Some Institutions will never be able to join because of a mismatch 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between the effort they have and the control they desire.</a:t>
            </a:r>
          </a:p>
        </p:txBody>
      </p:sp>
    </p:spTree>
    <p:extLst>
      <p:ext uri="{BB962C8B-B14F-4D97-AF65-F5344CB8AC3E}">
        <p14:creationId xmlns:p14="http://schemas.microsoft.com/office/powerpoint/2010/main" val="141159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35F2-917A-D544-8D0E-3DE3682C1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2053"/>
            <a:ext cx="9144000" cy="1143000"/>
          </a:xfrm>
        </p:spPr>
        <p:txBody>
          <a:bodyPr/>
          <a:lstStyle/>
          <a:p>
            <a:r>
              <a:rPr lang="en-US" dirty="0"/>
              <a:t>Complementarity in Implementation of </a:t>
            </a:r>
            <a:br>
              <a:rPr lang="en-US" dirty="0"/>
            </a:br>
            <a:r>
              <a:rPr lang="en-US" dirty="0"/>
              <a:t>“Bring Your Own Resource”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09FA6-8DB6-7E48-B24D-0BD54F90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3262253"/>
            <a:ext cx="8128000" cy="1752600"/>
          </a:xfrm>
        </p:spPr>
        <p:txBody>
          <a:bodyPr/>
          <a:lstStyle/>
          <a:p>
            <a:r>
              <a:rPr lang="en-US" dirty="0"/>
              <a:t>OSG focused on campus cluster integration.</a:t>
            </a:r>
          </a:p>
          <a:p>
            <a:r>
              <a:rPr lang="en-US" dirty="0"/>
              <a:t>NRP focused on individual node integration instead of clusters.</a:t>
            </a:r>
          </a:p>
        </p:txBody>
      </p:sp>
    </p:spTree>
    <p:extLst>
      <p:ext uri="{BB962C8B-B14F-4D97-AF65-F5344CB8AC3E}">
        <p14:creationId xmlns:p14="http://schemas.microsoft.com/office/powerpoint/2010/main" val="279603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1A41-772E-2DE5-02F2-03961AFC2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5400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70865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468F4-3358-974D-9846-6197A2248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E46F8-69E3-4B95-A8B1-50095048CB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 descr="A picture containing person, person, indoor, close&#10;&#10;Description automatically generated">
            <a:extLst>
              <a:ext uri="{FF2B5EF4-FFF2-40B4-BE49-F238E27FC236}">
                <a16:creationId xmlns:a16="http://schemas.microsoft.com/office/drawing/2014/main" id="{720FD498-DC17-CD4B-9805-F7755A373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020"/>
            <a:ext cx="9144000" cy="3157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F917A-F490-894C-97EB-A200EDCF646A}"/>
              </a:ext>
            </a:extLst>
          </p:cNvPr>
          <p:cNvSpPr txBox="1"/>
          <p:nvPr/>
        </p:nvSpPr>
        <p:spPr>
          <a:xfrm>
            <a:off x="5438724" y="6400800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mindsweneed.org</a:t>
            </a:r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F864D0-6681-124F-9EB8-6268E8895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995"/>
            <a:ext cx="9144000" cy="19540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4949A7-CB95-B088-BF35-554120DEF44D}"/>
              </a:ext>
            </a:extLst>
          </p:cNvPr>
          <p:cNvSpPr txBox="1">
            <a:spLocks/>
          </p:cNvSpPr>
          <p:nvPr/>
        </p:nvSpPr>
        <p:spPr>
          <a:xfrm>
            <a:off x="1260036" y="182886"/>
            <a:ext cx="6946900" cy="7422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80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Futura" pitchFamily="16" charset="0"/>
                <a:ea typeface="ＭＳ Ｐゴシック" pitchFamily="1" charset="-128"/>
              </a:defRPr>
            </a:lvl9pPr>
          </a:lstStyle>
          <a:p>
            <a:r>
              <a:rPr lang="en-US" sz="3600" kern="0" dirty="0"/>
              <a:t>Democratize Access</a:t>
            </a:r>
          </a:p>
        </p:txBody>
      </p:sp>
    </p:spTree>
    <p:extLst>
      <p:ext uri="{BB962C8B-B14F-4D97-AF65-F5344CB8AC3E}">
        <p14:creationId xmlns:p14="http://schemas.microsoft.com/office/powerpoint/2010/main" val="239493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D7E9-45EF-BB45-8E5A-F18A4BC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Long Term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BE06-1C8C-CA47-BADC-FE422AB2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0210"/>
            <a:ext cx="9144000" cy="4686300"/>
          </a:xfrm>
        </p:spPr>
        <p:txBody>
          <a:bodyPr/>
          <a:lstStyle/>
          <a:p>
            <a:r>
              <a:rPr lang="en-US" sz="2800" dirty="0"/>
              <a:t>Create an Open National Cyberinfrastructure that allows the federation of CI at all ~4,000 accredited, degree granting higher education institutions, non-profit research institutions, and national laboratories.</a:t>
            </a:r>
            <a:endParaRPr lang="en-US" dirty="0"/>
          </a:p>
          <a:p>
            <a:pPr lvl="2"/>
            <a:r>
              <a:rPr lang="en-US" dirty="0"/>
              <a:t>Open Science</a:t>
            </a:r>
          </a:p>
          <a:p>
            <a:pPr lvl="2"/>
            <a:r>
              <a:rPr lang="en-US" dirty="0"/>
              <a:t>Open Data</a:t>
            </a:r>
          </a:p>
          <a:p>
            <a:pPr lvl="2"/>
            <a:r>
              <a:rPr lang="en-US" dirty="0"/>
              <a:t>Open Source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Open Infrastructure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C9D4-9ED1-D748-85E4-405FE1E15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A8B9D-FF5C-E84A-A2EF-DACCF143AF0B}"/>
              </a:ext>
            </a:extLst>
          </p:cNvPr>
          <p:cNvSpPr/>
          <p:nvPr/>
        </p:nvSpPr>
        <p:spPr>
          <a:xfrm>
            <a:off x="0" y="53283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400" b="1" dirty="0">
                <a:solidFill>
                  <a:srgbClr val="FF0000"/>
                </a:solidFill>
              </a:rPr>
              <a:t>Openness for an Open Society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80439-3A71-E744-B8E8-5926563641FA}"/>
              </a:ext>
            </a:extLst>
          </p:cNvPr>
          <p:cNvSpPr txBox="1"/>
          <p:nvPr/>
        </p:nvSpPr>
        <p:spPr>
          <a:xfrm>
            <a:off x="4259759" y="3822811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Compute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5A838-FFDF-7240-AB6F-95D3A138CFA1}"/>
              </a:ext>
            </a:extLst>
          </p:cNvPr>
          <p:cNvSpPr txBox="1"/>
          <p:nvPr/>
        </p:nvSpPr>
        <p:spPr>
          <a:xfrm>
            <a:off x="4850592" y="4309844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Storage &amp; CDN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9727B-B9E5-4A49-8C06-C42D28CA0E07}"/>
              </a:ext>
            </a:extLst>
          </p:cNvPr>
          <p:cNvSpPr txBox="1"/>
          <p:nvPr/>
        </p:nvSpPr>
        <p:spPr>
          <a:xfrm>
            <a:off x="4249447" y="4748860"/>
            <a:ext cx="4099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devices/instruments/IoT, …?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E6A55-2A26-3B4D-803C-9C7C25547E59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863" y="4022866"/>
            <a:ext cx="721896" cy="30648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EB8802-A320-2643-8554-0CCA31B3E030}"/>
              </a:ext>
            </a:extLst>
          </p:cNvPr>
          <p:cNvCxnSpPr>
            <a:cxnSpLocks/>
          </p:cNvCxnSpPr>
          <p:nvPr/>
        </p:nvCxnSpPr>
        <p:spPr bwMode="auto">
          <a:xfrm flipH="1">
            <a:off x="4011389" y="4526228"/>
            <a:ext cx="839203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008448-A889-7D4D-9352-7B604EE48A4E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3537863" y="4748860"/>
            <a:ext cx="711584" cy="200055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3402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51095A1-77F0-2D94-2670-6E19080B0FC3}"/>
              </a:ext>
            </a:extLst>
          </p:cNvPr>
          <p:cNvSpPr/>
          <p:nvPr/>
        </p:nvSpPr>
        <p:spPr bwMode="auto">
          <a:xfrm rot="2617136" flipH="1">
            <a:off x="2954233" y="4184643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FA9EF9-592B-0BA0-9BCE-5A76B6B82BB6}"/>
              </a:ext>
            </a:extLst>
          </p:cNvPr>
          <p:cNvSpPr/>
          <p:nvPr/>
        </p:nvSpPr>
        <p:spPr bwMode="auto">
          <a:xfrm rot="2617136" flipH="1">
            <a:off x="873330" y="2223907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60B857-304A-AD65-646F-4DCD26A64F62}"/>
              </a:ext>
            </a:extLst>
          </p:cNvPr>
          <p:cNvSpPr/>
          <p:nvPr/>
        </p:nvSpPr>
        <p:spPr bwMode="auto">
          <a:xfrm rot="18982864">
            <a:off x="989743" y="4240918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C5BC25-C0DF-5046-0106-91F80BE98ADA}"/>
              </a:ext>
            </a:extLst>
          </p:cNvPr>
          <p:cNvSpPr/>
          <p:nvPr/>
        </p:nvSpPr>
        <p:spPr bwMode="auto">
          <a:xfrm rot="18982864">
            <a:off x="2919983" y="2194558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7AB8CE-06A3-254D-AAAF-A3D302171D86}"/>
              </a:ext>
            </a:extLst>
          </p:cNvPr>
          <p:cNvSpPr/>
          <p:nvPr/>
        </p:nvSpPr>
        <p:spPr bwMode="auto">
          <a:xfrm>
            <a:off x="389075" y="3180632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CCE83F-49DA-EB3A-4E99-FBA2ED1A6438}"/>
              </a:ext>
            </a:extLst>
          </p:cNvPr>
          <p:cNvSpPr/>
          <p:nvPr/>
        </p:nvSpPr>
        <p:spPr bwMode="auto">
          <a:xfrm rot="16200000">
            <a:off x="1986580" y="4575901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00DAE2-89B6-7FFD-09BF-688631CB6AC7}"/>
              </a:ext>
            </a:extLst>
          </p:cNvPr>
          <p:cNvSpPr/>
          <p:nvPr/>
        </p:nvSpPr>
        <p:spPr bwMode="auto">
          <a:xfrm rot="16200000">
            <a:off x="1920243" y="1863190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7BDDB6-3D21-011B-2285-4B75E713AB30}"/>
              </a:ext>
            </a:extLst>
          </p:cNvPr>
          <p:cNvSpPr/>
          <p:nvPr/>
        </p:nvSpPr>
        <p:spPr bwMode="auto">
          <a:xfrm>
            <a:off x="3431692" y="3189600"/>
            <a:ext cx="1904103" cy="70788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274B6-A743-4A26-162A-AC6359A5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vs Funded Projects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ED798-9AA9-A69F-C651-E20FD91C2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5D6F34-A646-2599-E5FE-D2C402D0A02C}"/>
              </a:ext>
            </a:extLst>
          </p:cNvPr>
          <p:cNvSpPr/>
          <p:nvPr/>
        </p:nvSpPr>
        <p:spPr bwMode="auto">
          <a:xfrm>
            <a:off x="1775014" y="2420469"/>
            <a:ext cx="2259106" cy="220531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5F676-4C3C-B08F-CF68-8236C8B574E8}"/>
              </a:ext>
            </a:extLst>
          </p:cNvPr>
          <p:cNvSpPr txBox="1"/>
          <p:nvPr/>
        </p:nvSpPr>
        <p:spPr>
          <a:xfrm>
            <a:off x="1811983" y="3169185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Community with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Shared Vision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7A014-F314-61A6-0C3D-A850F5328B89}"/>
              </a:ext>
            </a:extLst>
          </p:cNvPr>
          <p:cNvSpPr txBox="1"/>
          <p:nvPr/>
        </p:nvSpPr>
        <p:spPr>
          <a:xfrm>
            <a:off x="5071060" y="1789371"/>
            <a:ext cx="363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Lot’s of funded projects that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contribute to this </a:t>
            </a:r>
            <a:r>
              <a:rPr lang="en-US" b="1" dirty="0">
                <a:solidFill>
                  <a:schemeClr val="accent1"/>
                </a:solidFill>
              </a:rPr>
              <a:t>shared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vision</a:t>
            </a:r>
            <a:r>
              <a:rPr lang="en-US" b="1" dirty="0">
                <a:solidFill>
                  <a:srgbClr val="0070C0"/>
                </a:solidFill>
              </a:rPr>
              <a:t> in different ways.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BB080-9EA0-085A-8378-7D90F8A4F299}"/>
              </a:ext>
            </a:extLst>
          </p:cNvPr>
          <p:cNvSpPr txBox="1"/>
          <p:nvPr/>
        </p:nvSpPr>
        <p:spPr>
          <a:xfrm>
            <a:off x="5250487" y="4198290"/>
            <a:ext cx="3474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want you to …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… grow NRP.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… build on NRP.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DE3C5-DC5D-F523-D2AF-7684010E30BE}"/>
              </a:ext>
            </a:extLst>
          </p:cNvPr>
          <p:cNvSpPr txBox="1"/>
          <p:nvPr/>
        </p:nvSpPr>
        <p:spPr>
          <a:xfrm>
            <a:off x="0" y="61426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NRP is “owned” and “built” by the community for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152187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1A41-772E-2DE5-02F2-03961AFC2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5400" dirty="0"/>
              <a:t>Supporting Nautilus for the next decade</a:t>
            </a:r>
          </a:p>
        </p:txBody>
      </p:sp>
    </p:spTree>
    <p:extLst>
      <p:ext uri="{BB962C8B-B14F-4D97-AF65-F5344CB8AC3E}">
        <p14:creationId xmlns:p14="http://schemas.microsoft.com/office/powerpoint/2010/main" val="123201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9273-F083-F29D-4594-C795C1A8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NSF Cat-II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C285-62F5-A917-EDFA-058C034F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4686300"/>
          </a:xfrm>
        </p:spPr>
        <p:txBody>
          <a:bodyPr/>
          <a:lstStyle/>
          <a:p>
            <a:r>
              <a:rPr lang="en-US" sz="2400" dirty="0"/>
              <a:t>NSF supports via the Cat-II program novel systems ideas.</a:t>
            </a:r>
          </a:p>
          <a:p>
            <a:pPr lvl="1"/>
            <a:r>
              <a:rPr lang="en-US" sz="2000" dirty="0"/>
              <a:t>3 year “testbed” phase</a:t>
            </a:r>
          </a:p>
          <a:p>
            <a:pPr lvl="2"/>
            <a:r>
              <a:rPr lang="en-US" sz="1800" dirty="0"/>
              <a:t>The PI owns the resource, and has freedom with regard to who uses it.</a:t>
            </a:r>
          </a:p>
          <a:p>
            <a:pPr lvl="3"/>
            <a:r>
              <a:rPr lang="en-US" sz="1400" dirty="0"/>
              <a:t>No requirements for making it available via any specific  allocation mechanism.</a:t>
            </a:r>
          </a:p>
          <a:p>
            <a:pPr lvl="2"/>
            <a:r>
              <a:rPr lang="en-US" sz="1800" dirty="0"/>
              <a:t>It is expected that not all features work on day 1.</a:t>
            </a:r>
          </a:p>
          <a:p>
            <a:pPr lvl="3"/>
            <a:r>
              <a:rPr lang="en-US" sz="1400" dirty="0"/>
              <a:t>3 years of experimentation &amp; development of features</a:t>
            </a:r>
          </a:p>
          <a:p>
            <a:pPr lvl="1"/>
            <a:r>
              <a:rPr lang="en-US" sz="2000" dirty="0"/>
              <a:t>2 year “allocation” phase</a:t>
            </a:r>
          </a:p>
          <a:p>
            <a:pPr lvl="2"/>
            <a:r>
              <a:rPr lang="en-US" sz="1800" dirty="0"/>
              <a:t>The resource is made available via an NSF supported allocation mechanism.</a:t>
            </a:r>
          </a:p>
          <a:p>
            <a:pPr lvl="1"/>
            <a:r>
              <a:rPr lang="en-US" sz="2000" dirty="0"/>
              <a:t>The solicitation mentions the possibility of an additional 5 year renewal without re-competition if system is successful.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We decided that this is an ideal program to try and secure NRP core operations funding for the next 10 years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And thus provide the stability necessary for growth of NRP.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DAF28-EFDF-7675-B478-D0BF96238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0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6509-40A1-F24A-A8F2-22F5E84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0"/>
            <a:ext cx="7452023" cy="1143000"/>
          </a:xfrm>
        </p:spPr>
        <p:txBody>
          <a:bodyPr/>
          <a:lstStyle/>
          <a:p>
            <a:r>
              <a:rPr lang="en-US" sz="2800" dirty="0"/>
              <a:t>Cat-II: Prototype National </a:t>
            </a:r>
            <a:br>
              <a:rPr lang="en-US" sz="2800" dirty="0"/>
            </a:br>
            <a:r>
              <a:rPr lang="en-US" sz="2800" dirty="0"/>
              <a:t>Research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718C-8B1E-EB4C-99E8-1E8118A4E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334C5-4318-7548-BA87-A7B9AF10A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543" y="1206798"/>
            <a:ext cx="9035144" cy="3713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4C0D7E-C0D6-6743-9970-97FCD810F157}"/>
              </a:ext>
            </a:extLst>
          </p:cNvPr>
          <p:cNvSpPr/>
          <p:nvPr/>
        </p:nvSpPr>
        <p:spPr>
          <a:xfrm>
            <a:off x="5709438" y="6476106"/>
            <a:ext cx="3108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Funded as NSF 2112167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051EE-660E-5140-BC16-63185ACA56D4}"/>
              </a:ext>
            </a:extLst>
          </p:cNvPr>
          <p:cNvSpPr txBox="1"/>
          <p:nvPr/>
        </p:nvSpPr>
        <p:spPr>
          <a:xfrm>
            <a:off x="-32274" y="229108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80GB A100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6EE27-F2A2-314D-9D45-A04EF3FD9FDC}"/>
              </a:ext>
            </a:extLst>
          </p:cNvPr>
          <p:cNvSpPr txBox="1"/>
          <p:nvPr/>
        </p:nvSpPr>
        <p:spPr>
          <a:xfrm>
            <a:off x="139854" y="210372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15DBE-878E-49C3-0584-43CC1907A4B4}"/>
              </a:ext>
            </a:extLst>
          </p:cNvPr>
          <p:cNvSpPr txBox="1"/>
          <p:nvPr/>
        </p:nvSpPr>
        <p:spPr>
          <a:xfrm>
            <a:off x="765583" y="2292880"/>
            <a:ext cx="33534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0CD05-69E0-E1C1-1AAE-0F8C2583B609}"/>
              </a:ext>
            </a:extLst>
          </p:cNvPr>
          <p:cNvSpPr txBox="1"/>
          <p:nvPr/>
        </p:nvSpPr>
        <p:spPr>
          <a:xfrm>
            <a:off x="681307" y="2111793"/>
            <a:ext cx="41069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288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5BB40-92B1-6722-7357-C1BFB51367AF}"/>
              </a:ext>
            </a:extLst>
          </p:cNvPr>
          <p:cNvSpPr txBox="1"/>
          <p:nvPr/>
        </p:nvSpPr>
        <p:spPr>
          <a:xfrm>
            <a:off x="0" y="514691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 year project with $4.8M hardware &amp; $6.45M people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Supports Nautilus, and thus the core NRP infrastructure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Promises to go beyond “PRP” functionality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53C34-785B-785D-9958-A60620993AFF}"/>
              </a:ext>
            </a:extLst>
          </p:cNvPr>
          <p:cNvSpPr txBox="1"/>
          <p:nvPr/>
        </p:nvSpPr>
        <p:spPr>
          <a:xfrm>
            <a:off x="0" y="613213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PI = Wuerthwein; Co-PIs: </a:t>
            </a:r>
            <a:r>
              <a:rPr lang="en-US" b="1" dirty="0" err="1">
                <a:solidFill>
                  <a:srgbClr val="002060"/>
                </a:solidFill>
              </a:rPr>
              <a:t>DeFanti</a:t>
            </a:r>
            <a:r>
              <a:rPr lang="en-US" b="1" dirty="0">
                <a:solidFill>
                  <a:srgbClr val="002060"/>
                </a:solidFill>
              </a:rPr>
              <a:t>, Rosing, </a:t>
            </a:r>
            <a:r>
              <a:rPr lang="en-US" b="1" dirty="0" err="1">
                <a:solidFill>
                  <a:srgbClr val="002060"/>
                </a:solidFill>
              </a:rPr>
              <a:t>Tatineni</a:t>
            </a:r>
            <a:r>
              <a:rPr lang="en-US" b="1" dirty="0">
                <a:solidFill>
                  <a:srgbClr val="002060"/>
                </a:solidFill>
              </a:rPr>
              <a:t>, Weitzel</a:t>
            </a:r>
          </a:p>
        </p:txBody>
      </p:sp>
    </p:spTree>
    <p:extLst>
      <p:ext uri="{BB962C8B-B14F-4D97-AF65-F5344CB8AC3E}">
        <p14:creationId xmlns:p14="http://schemas.microsoft.com/office/powerpoint/2010/main" val="30161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931F-AB3F-224E-B889-A0550F79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4B36-A0C1-CC41-8138-ADE4AC04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4686300"/>
          </a:xfrm>
        </p:spPr>
        <p:txBody>
          <a:bodyPr/>
          <a:lstStyle/>
          <a:p>
            <a:r>
              <a:rPr lang="en-US" sz="2400" dirty="0"/>
              <a:t>I1: Innovative network fabric that allows “rack” of hardware to behave like a single “node” connected via PCIe.</a:t>
            </a:r>
          </a:p>
          <a:p>
            <a:r>
              <a:rPr lang="en-US" sz="2400" dirty="0"/>
              <a:t>I2: Innovative application libraries to expose FPGAs hardware to science apps at language constructs scientists understand (C, C++ rather than firmware)</a:t>
            </a:r>
          </a:p>
          <a:p>
            <a:r>
              <a:rPr lang="en-US" sz="2400" dirty="0"/>
              <a:t>I3: A “Bring Your Own Resource” model that allows campuses nationwide to join their resources to the system.</a:t>
            </a:r>
          </a:p>
          <a:p>
            <a:r>
              <a:rPr lang="en-US" sz="2400" dirty="0"/>
              <a:t>I4: Innovative scheduling to support urgent computing, including interactive via </a:t>
            </a:r>
            <a:r>
              <a:rPr lang="en-US" sz="2400" dirty="0" err="1"/>
              <a:t>Jupyter</a:t>
            </a:r>
            <a:r>
              <a:rPr lang="en-US" sz="2400" dirty="0"/>
              <a:t>. </a:t>
            </a:r>
          </a:p>
          <a:p>
            <a:r>
              <a:rPr lang="en-US" sz="2400" dirty="0"/>
              <a:t>I5: Innovative Data Infrastructure, including national scale Content Delivery System like YouTube for science.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549BF-DF6A-EC40-892A-9E2576B4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9954D-FEE4-3040-B6B0-8C2A5903163B}"/>
              </a:ext>
            </a:extLst>
          </p:cNvPr>
          <p:cNvSpPr txBox="1"/>
          <p:nvPr/>
        </p:nvSpPr>
        <p:spPr>
          <a:xfrm>
            <a:off x="0" y="58679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I3 &amp; I4 &amp; I5 turn ”PRP” into “NRP” and sustains it into the future.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I1 &amp; I2 are totally new.</a:t>
            </a:r>
          </a:p>
        </p:txBody>
      </p:sp>
    </p:spTree>
    <p:extLst>
      <p:ext uri="{BB962C8B-B14F-4D97-AF65-F5344CB8AC3E}">
        <p14:creationId xmlns:p14="http://schemas.microsoft.com/office/powerpoint/2010/main" val="1067649155"/>
      </p:ext>
    </p:extLst>
  </p:cSld>
  <p:clrMapOvr>
    <a:masterClrMapping/>
  </p:clrMapOvr>
</p:sld>
</file>

<file path=ppt/theme/theme1.xml><?xml version="1.0" encoding="utf-8"?>
<a:theme xmlns:a="http://schemas.openxmlformats.org/drawingml/2006/main" name="Japanese Art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_blue_template_V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20846</TotalTime>
  <Words>884</Words>
  <Application>Microsoft Macintosh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Futura</vt:lpstr>
      <vt:lpstr>Symbol</vt:lpstr>
      <vt:lpstr>Times</vt:lpstr>
      <vt:lpstr>Times New Roman</vt:lpstr>
      <vt:lpstr>Wingdings</vt:lpstr>
      <vt:lpstr>Japanese Art</vt:lpstr>
      <vt:lpstr>CI_blue_template_V3</vt:lpstr>
      <vt:lpstr>NRP for the next 10 years  Frank Würthwein Director, San Diego Supercomputer Center  September 27th  2022 </vt:lpstr>
      <vt:lpstr>Vision</vt:lpstr>
      <vt:lpstr>PowerPoint Presentation</vt:lpstr>
      <vt:lpstr>Long Term Vision</vt:lpstr>
      <vt:lpstr>Community vs Funded Projects </vt:lpstr>
      <vt:lpstr>Supporting Nautilus for the next decade</vt:lpstr>
      <vt:lpstr>The NSF Cat-II Program</vt:lpstr>
      <vt:lpstr>Cat-II: Prototype National  Research Platform</vt:lpstr>
      <vt:lpstr>Innovations</vt:lpstr>
      <vt:lpstr>Data Infrastructure Model of NRP</vt:lpstr>
      <vt:lpstr>Science Drivers</vt:lpstr>
      <vt:lpstr>Goals for the Future</vt:lpstr>
      <vt:lpstr>Comments &amp; Questions ?</vt:lpstr>
      <vt:lpstr>Backup Slides</vt:lpstr>
      <vt:lpstr>3 Ways to build Open Infrastructure Federation(s)</vt:lpstr>
      <vt:lpstr>Complementarity in Implementation of  “Bring Your Own Resource” model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PjM Report for OSG Review Jan-2009</dc:title>
  <dc:creator>Chander Sehgal</dc:creator>
  <cp:lastModifiedBy>Wuerthwein, Frank</cp:lastModifiedBy>
  <cp:revision>1567</cp:revision>
  <cp:lastPrinted>2019-03-18T13:58:41Z</cp:lastPrinted>
  <dcterms:created xsi:type="dcterms:W3CDTF">2006-09-16T17:30:18Z</dcterms:created>
  <dcterms:modified xsi:type="dcterms:W3CDTF">2022-09-21T20:52:19Z</dcterms:modified>
</cp:coreProperties>
</file>