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E4F2F-4341-415F-89FF-31C6A5923AB1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B03C0-05EE-4EAA-BB1A-DC46E24F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0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3543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DA39B-50AA-634B-8E2C-29BE284B4B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345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DA39B-50AA-634B-8E2C-29BE284B4B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398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DA39B-50AA-634B-8E2C-29BE284B4B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41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0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3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35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48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2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9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4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77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5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8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067B8-7242-4551-9DE7-EE6181DA57D4}" type="datetimeFigureOut">
              <a:rPr lang="en-US" smtClean="0"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B22B7-BE89-470A-9009-49E4C2112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9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NUL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NUL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NUL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Google Shape;404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6413" y="6235641"/>
            <a:ext cx="1244600" cy="379385"/>
          </a:xfrm>
          <a:prstGeom prst="rect">
            <a:avLst/>
          </a:prstGeom>
          <a:noFill/>
          <a:ln>
            <a:noFill/>
          </a:ln>
        </p:spPr>
      </p:pic>
      <p:sp>
        <p:nvSpPr>
          <p:cNvPr id="405" name="Google Shape;405;p23"/>
          <p:cNvSpPr txBox="1"/>
          <p:nvPr/>
        </p:nvSpPr>
        <p:spPr>
          <a:xfrm>
            <a:off x="609600" y="2127268"/>
            <a:ext cx="1084326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University of California,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ffice of President negotiated contract with AWS.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Available to all UCR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Payer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Account per campus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FAU Recharge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15% Discount on all AWS Services for EDP members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%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Additional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discount on all AWS S3 &amp; Glacier storage (excluding deep archive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(uswest1 and uswest2)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46% Total discount on storage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Administrative Costs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UCR One-time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account setup fee of $135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UCR Annual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 of $407/year for administrative </a:t>
            </a:r>
            <a:r>
              <a:rPr lang="en-US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6" name="Google Shape;406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9600" y="690455"/>
            <a:ext cx="280946" cy="128525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23"/>
          <p:cNvSpPr txBox="1"/>
          <p:nvPr/>
        </p:nvSpPr>
        <p:spPr>
          <a:xfrm>
            <a:off x="609600" y="882591"/>
            <a:ext cx="906713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solidFill>
                  <a:srgbClr val="003DA5"/>
                </a:solidFill>
                <a:latin typeface="Arial"/>
                <a:ea typeface="Arial"/>
                <a:cs typeface="Arial"/>
                <a:sym typeface="Arial"/>
              </a:rPr>
              <a:t>AWS Enterprise Discount Program</a:t>
            </a:r>
            <a:endParaRPr sz="3200" b="1" dirty="0">
              <a:solidFill>
                <a:srgbClr val="003D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329;p18" descr="What is AWS? | Amazon Web Services Cost &amp; Uses | Besant Technologie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583894" y="339959"/>
            <a:ext cx="3608106" cy="349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509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9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09600" y="690455"/>
            <a:ext cx="280946" cy="12852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609600" y="872515"/>
            <a:ext cx="47449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AWS, GCP, Azure</a:t>
            </a:r>
            <a:endParaRPr lang="en-US" sz="3200" b="1" spc="-150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862316"/>
              </p:ext>
            </p:extLst>
          </p:nvPr>
        </p:nvGraphicFramePr>
        <p:xfrm>
          <a:off x="609600" y="1878678"/>
          <a:ext cx="10546080" cy="3091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520">
                  <a:extLst>
                    <a:ext uri="{9D8B030D-6E8A-4147-A177-3AD203B41FA5}">
                      <a16:colId xmlns:a16="http://schemas.microsoft.com/office/drawing/2014/main" val="342850008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264493478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1586312389"/>
                    </a:ext>
                  </a:extLst>
                </a:gridCol>
                <a:gridCol w="2636520">
                  <a:extLst>
                    <a:ext uri="{9D8B030D-6E8A-4147-A177-3AD203B41FA5}">
                      <a16:colId xmlns:a16="http://schemas.microsoft.com/office/drawing/2014/main" val="2955466390"/>
                    </a:ext>
                  </a:extLst>
                </a:gridCol>
              </a:tblGrid>
              <a:tr h="61832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AWS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AZURE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GCP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256164"/>
                  </a:ext>
                </a:extLst>
              </a:tr>
              <a:tr h="6183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UC Agreement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 (~</a:t>
                      </a:r>
                      <a:r>
                        <a:rPr lang="en-US" dirty="0" err="1" smtClean="0"/>
                        <a:t>nov.</a:t>
                      </a:r>
                      <a:r>
                        <a:rPr lang="en-US" dirty="0" smtClean="0"/>
                        <a:t> 2021)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535775"/>
                  </a:ext>
                </a:extLst>
              </a:tr>
              <a:tr h="618325">
                <a:tc>
                  <a:txBody>
                    <a:bodyPr/>
                    <a:lstStyle/>
                    <a:p>
                      <a:r>
                        <a:rPr lang="en-US" dirty="0" smtClean="0"/>
                        <a:t>Discounts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15% + 31%</a:t>
                      </a:r>
                      <a:r>
                        <a:rPr lang="en-US" baseline="0" dirty="0" smtClean="0"/>
                        <a:t> storage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856820"/>
                  </a:ext>
                </a:extLst>
              </a:tr>
              <a:tr h="618325">
                <a:tc>
                  <a:txBody>
                    <a:bodyPr/>
                    <a:lstStyle/>
                    <a:p>
                      <a:r>
                        <a:rPr lang="en-US" dirty="0" smtClean="0"/>
                        <a:t>Waived Egress 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982327"/>
                  </a:ext>
                </a:extLst>
              </a:tr>
              <a:tr h="618325">
                <a:tc>
                  <a:txBody>
                    <a:bodyPr/>
                    <a:lstStyle/>
                    <a:p>
                      <a:r>
                        <a:rPr lang="en-US" dirty="0" smtClean="0"/>
                        <a:t>BAA for HIPAA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161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41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9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90455"/>
            <a:ext cx="280946" cy="12852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609600" y="872515"/>
            <a:ext cx="592420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RDB RFP Project on hold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942054"/>
            <a:ext cx="114360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</a:t>
            </a:r>
            <a:r>
              <a:rPr lang="en-US" dirty="0"/>
              <a:t>received </a:t>
            </a:r>
            <a:r>
              <a:rPr lang="en-US" b="1" dirty="0"/>
              <a:t>notice</a:t>
            </a:r>
            <a:r>
              <a:rPr lang="en-US" dirty="0"/>
              <a:t> </a:t>
            </a:r>
            <a:r>
              <a:rPr lang="en-US" b="1" dirty="0"/>
              <a:t>from </a:t>
            </a:r>
            <a:r>
              <a:rPr lang="en-US" dirty="0"/>
              <a:t>the Chair of the Research Data Backup RFP Committee and UC Procurement lead </a:t>
            </a:r>
            <a:r>
              <a:rPr lang="en-US" b="1" dirty="0"/>
              <a:t>Tom Trappler that the RDB RFP Project has just been put on hold</a:t>
            </a:r>
            <a:r>
              <a:rPr lang="en-US" dirty="0"/>
              <a:t> pending a </a:t>
            </a:r>
            <a:r>
              <a:rPr lang="en-US" b="1" dirty="0"/>
              <a:t>re-Charter/re-Scope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action came from the New RDB RFP </a:t>
            </a:r>
            <a:r>
              <a:rPr lang="en-US" b="1" dirty="0"/>
              <a:t>Executive Sponsor and UC CIO Van Williams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re-Charter/re-Scope </a:t>
            </a:r>
            <a:r>
              <a:rPr lang="en-US" dirty="0"/>
              <a:t>meeting set for </a:t>
            </a:r>
            <a:r>
              <a:rPr lang="en-US" b="1" dirty="0"/>
              <a:t>Dec.13th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2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9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90455"/>
            <a:ext cx="280946" cy="12852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609600" y="872515"/>
            <a:ext cx="8010698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RDB RFP Survey Short Summary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942054"/>
            <a:ext cx="114360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</a:t>
            </a:r>
            <a:r>
              <a:rPr lang="en-US" dirty="0"/>
              <a:t>Lisa Snyder, UCLA)</a:t>
            </a:r>
            <a:endParaRPr lang="en-US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That most researchers and units have been left to fend for themselves in terms of backup so there is a wide range of solutions in place,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any </a:t>
            </a:r>
            <a:r>
              <a:rPr lang="en-US" dirty="0"/>
              <a:t>are using cloud services for back-up instead of purpose-built backup solutions (which might be OK, certainly better than nothing),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risk is neigh on impossible to quantify without digging into explore individual researchers’ situations (some have it together, others do not, but it’s spotty at best),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/>
              <a:t>Researchers </a:t>
            </a:r>
            <a:r>
              <a:rPr lang="en-US" dirty="0"/>
              <a:t>are eager for a solution and also think the UC should be better supporting their data needs,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/>
              <a:t>There </a:t>
            </a:r>
            <a:r>
              <a:rPr lang="en-US" dirty="0"/>
              <a:t>is concern that the UC system will be unable to handle the task (many cited problems with UCPath),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 smtClean="0"/>
              <a:t>There </a:t>
            </a:r>
            <a:r>
              <a:rPr lang="en-US" dirty="0"/>
              <a:t>is hesitation about adopting a system-wide solution because of administrative challenges and cost considerations.</a:t>
            </a:r>
          </a:p>
        </p:txBody>
      </p:sp>
    </p:spTree>
    <p:extLst>
      <p:ext uri="{BB962C8B-B14F-4D97-AF65-F5344CB8AC3E}">
        <p14:creationId xmlns:p14="http://schemas.microsoft.com/office/powerpoint/2010/main" val="305437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342</Words>
  <Application>Microsoft Office PowerPoint</Application>
  <PresentationFormat>Widescreen</PresentationFormat>
  <Paragraphs>50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Fira Sans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Chuck Forsyth</dc:creator>
  <cp:lastModifiedBy>Chuck Forsyth</cp:lastModifiedBy>
  <cp:revision>7</cp:revision>
  <dcterms:created xsi:type="dcterms:W3CDTF">2021-10-08T16:35:57Z</dcterms:created>
  <dcterms:modified xsi:type="dcterms:W3CDTF">2021-12-10T19:51:56Z</dcterms:modified>
</cp:coreProperties>
</file>