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6858000" cy="9144000" type="screen4x3"/>
  <p:notesSz cx="7010400" cy="92964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Fira Sans" panose="020B0503050000020004" pitchFamily="34" charset="0"/>
      <p:regular r:id="rId8"/>
      <p:bold r:id="rId9"/>
      <p:italic r:id="rId10"/>
      <p:boldItalic r:id="rId11"/>
    </p:embeddedFont>
    <p:embeddedFont>
      <p:font typeface="Oswald" panose="00000500000000000000" pitchFamily="2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ia6F9YvsRz3yTYCB/iEIksVfp8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06"/>
    <p:restoredTop sz="94852"/>
  </p:normalViewPr>
  <p:slideViewPr>
    <p:cSldViewPr snapToGrid="0">
      <p:cViewPr varScale="1">
        <p:scale>
          <a:sx n="60" d="100"/>
          <a:sy n="60" d="100"/>
        </p:scale>
        <p:origin x="2851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customschemas.google.com/relationships/presentationmetadata" Target="meta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5813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DA5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 l="3717" t="17590" r="58687" b="53870"/>
          <a:stretch/>
        </p:blipFill>
        <p:spPr>
          <a:xfrm>
            <a:off x="411294" y="291187"/>
            <a:ext cx="2578309" cy="88442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392079" y="1557058"/>
            <a:ext cx="3964836" cy="49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5416"/>
              </a:lnSpc>
              <a:spcBef>
                <a:spcPts val="0"/>
              </a:spcBef>
              <a:spcAft>
                <a:spcPts val="0"/>
              </a:spcAft>
              <a:buClr>
                <a:srgbClr val="FFB81C"/>
              </a:buClr>
              <a:buSzPts val="4800"/>
              <a:buFont typeface="Oswald"/>
              <a:buNone/>
            </a:pPr>
            <a:r>
              <a:rPr lang="en-US" sz="3400" b="1" dirty="0">
                <a:solidFill>
                  <a:srgbClr val="FFB81C"/>
                </a:solidFill>
                <a:latin typeface="Oswald"/>
                <a:sym typeface="Oswald"/>
              </a:rPr>
              <a:t>CAREER WORKSHOPS</a:t>
            </a:r>
            <a:endParaRPr lang="en-US" sz="3400" dirty="0"/>
          </a:p>
        </p:txBody>
      </p:sp>
      <p:sp>
        <p:nvSpPr>
          <p:cNvPr id="87" name="Google Shape;87;p1"/>
          <p:cNvSpPr txBox="1"/>
          <p:nvPr/>
        </p:nvSpPr>
        <p:spPr>
          <a:xfrm>
            <a:off x="3060915" y="7727915"/>
            <a:ext cx="3504777" cy="1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 ID: 940 3251 7937 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Passcode: 771086 </a:t>
            </a:r>
            <a:r>
              <a:rPr lang="en-US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https://ucr.zoom.us/j/94032517937?pwd=ekNXMG5KanYrdDdwVDVuZm9TbEZMdz09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endParaRPr lang="en-US" sz="1600" b="0" i="0" u="sng" dirty="0">
              <a:solidFill>
                <a:schemeClr val="bg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392079" y="1203616"/>
            <a:ext cx="334318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</a:pPr>
            <a:r>
              <a:rPr lang="en-US" sz="1800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Department of Political Science </a:t>
            </a:r>
            <a:endParaRPr sz="1800" i="0" u="none" strike="noStrike" cap="none" dirty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335194" y="3967244"/>
            <a:ext cx="5888632" cy="261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i="0" u="none" strike="noStrike" cap="none" dirty="0">
                <a:solidFill>
                  <a:srgbClr val="FFB81C"/>
                </a:solidFill>
                <a:latin typeface="Oswald"/>
                <a:ea typeface="Oswald"/>
                <a:cs typeface="Oswald"/>
                <a:sym typeface="Oswald"/>
              </a:rPr>
              <a:t>The speakers for this week – many of whom are UCR alums – attended law school school </a:t>
            </a:r>
            <a:r>
              <a:rPr lang="en-US" sz="1700" b="1" dirty="0">
                <a:solidFill>
                  <a:srgbClr val="FFB81C"/>
                </a:solidFill>
                <a:latin typeface="Oswald"/>
                <a:ea typeface="Oswald"/>
                <a:cs typeface="Oswald"/>
                <a:sym typeface="Oswald"/>
              </a:rPr>
              <a:t>and</a:t>
            </a:r>
            <a:r>
              <a:rPr lang="en-US" sz="1700" b="1" i="0" u="none" strike="noStrike" cap="none" dirty="0">
                <a:solidFill>
                  <a:srgbClr val="FFB81C"/>
                </a:solidFill>
                <a:latin typeface="Oswald"/>
                <a:ea typeface="Oswald"/>
                <a:cs typeface="Oswald"/>
                <a:sym typeface="Oswald"/>
              </a:rPr>
              <a:t> work in the legal field.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700" b="1" dirty="0">
              <a:solidFill>
                <a:srgbClr val="FFB81C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Wingdings" pitchFamily="2" charset="2"/>
              <a:buChar char="v"/>
            </a:pPr>
            <a:r>
              <a:rPr lang="en-US" sz="1700" b="1" dirty="0" err="1">
                <a:solidFill>
                  <a:srgbClr val="FFB81C"/>
                </a:solidFill>
                <a:latin typeface="Oswald"/>
                <a:ea typeface="Oswald"/>
                <a:cs typeface="Oswald"/>
                <a:sym typeface="Oswald"/>
              </a:rPr>
              <a:t>Desmund</a:t>
            </a:r>
            <a:r>
              <a:rPr lang="en-US" sz="1700" b="1" dirty="0">
                <a:solidFill>
                  <a:srgbClr val="FFB81C"/>
                </a:solidFill>
                <a:latin typeface="Oswald"/>
                <a:ea typeface="Oswald"/>
                <a:cs typeface="Oswald"/>
                <a:sym typeface="Oswald"/>
              </a:rPr>
              <a:t> Wu, Teaching Faculty, University of Wisconsin Law School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Wingdings" pitchFamily="2" charset="2"/>
              <a:buChar char="v"/>
            </a:pPr>
            <a:r>
              <a:rPr lang="en-US" sz="1700" b="1" dirty="0">
                <a:solidFill>
                  <a:srgbClr val="FFB81C"/>
                </a:solidFill>
                <a:latin typeface="Oswald"/>
                <a:ea typeface="Oswald"/>
                <a:cs typeface="Oswald"/>
                <a:sym typeface="Oswald"/>
              </a:rPr>
              <a:t>Peter Mort, Lecturer and Former Attorney, UC Riverside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Wingdings" pitchFamily="2" charset="2"/>
              <a:buChar char="v"/>
            </a:pPr>
            <a:r>
              <a:rPr lang="en-US" sz="1700" b="1" dirty="0">
                <a:solidFill>
                  <a:srgbClr val="FFB81C"/>
                </a:solidFill>
                <a:latin typeface="Oswald"/>
                <a:ea typeface="Oswald"/>
                <a:cs typeface="Oswald"/>
                <a:sym typeface="Oswald"/>
              </a:rPr>
              <a:t>Meena </a:t>
            </a:r>
            <a:r>
              <a:rPr lang="en-US" sz="1700" b="1" dirty="0" err="1">
                <a:solidFill>
                  <a:srgbClr val="FFB81C"/>
                </a:solidFill>
                <a:latin typeface="Oswald"/>
                <a:ea typeface="Oswald"/>
                <a:cs typeface="Oswald"/>
                <a:sym typeface="Oswald"/>
              </a:rPr>
              <a:t>Kaypour</a:t>
            </a:r>
            <a:r>
              <a:rPr lang="en-US" sz="1700" b="1" dirty="0">
                <a:solidFill>
                  <a:srgbClr val="FFB81C"/>
                </a:solidFill>
                <a:latin typeface="Oswald"/>
                <a:ea typeface="Oswald"/>
                <a:cs typeface="Oswald"/>
                <a:sym typeface="Oswald"/>
              </a:rPr>
              <a:t>, Fellow, University of San Diego School of Law </a:t>
            </a:r>
            <a:r>
              <a:rPr lang="en-US" sz="1700" b="1">
                <a:solidFill>
                  <a:srgbClr val="FFB81C"/>
                </a:solidFill>
                <a:latin typeface="Oswald"/>
                <a:ea typeface="Oswald"/>
                <a:cs typeface="Oswald"/>
                <a:sym typeface="Oswald"/>
              </a:rPr>
              <a:t>Legal Clinics</a:t>
            </a:r>
            <a:endParaRPr lang="en-US" sz="1700" b="1" dirty="0">
              <a:solidFill>
                <a:srgbClr val="FFB81C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Wingdings" pitchFamily="2" charset="2"/>
              <a:buChar char="v"/>
            </a:pPr>
            <a:r>
              <a:rPr lang="en-US" sz="1700" b="1" dirty="0">
                <a:solidFill>
                  <a:srgbClr val="FFB81C"/>
                </a:solidFill>
                <a:latin typeface="Oswald"/>
                <a:ea typeface="Oswald"/>
                <a:cs typeface="Oswald"/>
                <a:sym typeface="Oswald"/>
              </a:rPr>
              <a:t>Rebecca McKee, Assistant City Attorney, Riverside City Attorney’s Office</a:t>
            </a:r>
          </a:p>
        </p:txBody>
      </p:sp>
      <p:sp>
        <p:nvSpPr>
          <p:cNvPr id="91" name="Google Shape;91;p1"/>
          <p:cNvSpPr txBox="1"/>
          <p:nvPr/>
        </p:nvSpPr>
        <p:spPr>
          <a:xfrm>
            <a:off x="392079" y="7461068"/>
            <a:ext cx="160324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B81C"/>
                </a:solidFill>
                <a:latin typeface="Oswald"/>
                <a:ea typeface="Oswald"/>
                <a:cs typeface="Oswald"/>
                <a:sym typeface="Oswald"/>
              </a:rPr>
              <a:t>TIME:</a:t>
            </a:r>
            <a:endParaRPr sz="2000" i="0" u="none" strike="noStrike" cap="none" dirty="0">
              <a:solidFill>
                <a:srgbClr val="FFB81C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3173830" y="7449205"/>
            <a:ext cx="245393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B81C"/>
                </a:solidFill>
                <a:latin typeface="Oswald"/>
                <a:ea typeface="Oswald"/>
                <a:cs typeface="Oswald"/>
                <a:sym typeface="Oswald"/>
              </a:rPr>
              <a:t>ZOOM DETAILS:</a:t>
            </a:r>
            <a:endParaRPr sz="2000" i="0" u="none" strike="noStrike" cap="none" dirty="0">
              <a:solidFill>
                <a:srgbClr val="FFB81C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429459" y="7844072"/>
            <a:ext cx="29524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i="0" u="none" strike="noStrike" cap="none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Friday, </a:t>
            </a:r>
            <a:r>
              <a:rPr lang="en-US" sz="17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May</a:t>
            </a:r>
            <a:r>
              <a:rPr lang="en-US" sz="1700" b="1" i="0" u="none" strike="noStrike" cap="none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 12</a:t>
            </a:r>
            <a:r>
              <a:rPr lang="en-US" sz="1700" b="1" i="0" u="none" strike="noStrike" cap="none" baseline="30000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th</a:t>
            </a:r>
            <a:r>
              <a:rPr lang="en-US" sz="1700" b="1" i="0" u="none" strike="noStrike" cap="none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, 2023</a:t>
            </a:r>
            <a:endParaRPr sz="17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12:00 – 1:00 pm</a:t>
            </a:r>
            <a:endParaRPr sz="1700" b="1" i="0" u="none" strike="noStrike" cap="none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" name="Google Shape;88;p1">
            <a:extLst>
              <a:ext uri="{FF2B5EF4-FFF2-40B4-BE49-F238E27FC236}">
                <a16:creationId xmlns:a16="http://schemas.microsoft.com/office/drawing/2014/main" id="{7FEFEEE2-3AA2-2AF4-12F6-076CACDE7511}"/>
              </a:ext>
            </a:extLst>
          </p:cNvPr>
          <p:cNvSpPr txBox="1"/>
          <p:nvPr/>
        </p:nvSpPr>
        <p:spPr>
          <a:xfrm>
            <a:off x="392079" y="2063921"/>
            <a:ext cx="4257980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</a:pPr>
            <a:r>
              <a:rPr lang="en-US" sz="1950" i="1" u="none" strike="noStrike" cap="none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Law School and Legal Careers for Political Science Majors</a:t>
            </a:r>
            <a:endParaRPr sz="1950" i="1" u="none" strike="noStrike" cap="none" dirty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8276B8-B3C2-6145-49FF-BCDFBCF342C1}"/>
              </a:ext>
            </a:extLst>
          </p:cNvPr>
          <p:cNvSpPr txBox="1"/>
          <p:nvPr/>
        </p:nvSpPr>
        <p:spPr>
          <a:xfrm>
            <a:off x="335194" y="6682978"/>
            <a:ext cx="618761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Fira Sans" panose="020B0503050000020004" pitchFamily="34" charset="0"/>
              </a:rPr>
              <a:t>This workshop will be held in-person and via Zoom. Snacks will be available for those who choose to attend in-person. If you have questions, please email us: medearis@ucr.edu.</a:t>
            </a:r>
          </a:p>
        </p:txBody>
      </p:sp>
      <p:sp>
        <p:nvSpPr>
          <p:cNvPr id="9" name="Google Shape;91;p1">
            <a:extLst>
              <a:ext uri="{FF2B5EF4-FFF2-40B4-BE49-F238E27FC236}">
                <a16:creationId xmlns:a16="http://schemas.microsoft.com/office/drawing/2014/main" id="{6301F07D-8641-E41A-9207-227DA5E36800}"/>
              </a:ext>
            </a:extLst>
          </p:cNvPr>
          <p:cNvSpPr txBox="1"/>
          <p:nvPr/>
        </p:nvSpPr>
        <p:spPr>
          <a:xfrm>
            <a:off x="427343" y="8431958"/>
            <a:ext cx="160324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B81C"/>
                </a:solidFill>
                <a:latin typeface="Oswald"/>
                <a:ea typeface="Oswald"/>
                <a:cs typeface="Oswald"/>
                <a:sym typeface="Oswald"/>
              </a:rPr>
              <a:t>LOCATION</a:t>
            </a:r>
            <a:endParaRPr sz="2000" i="0" u="none" strike="noStrike" cap="none" dirty="0">
              <a:solidFill>
                <a:srgbClr val="FFB81C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" name="Google Shape;94;p1">
            <a:extLst>
              <a:ext uri="{FF2B5EF4-FFF2-40B4-BE49-F238E27FC236}">
                <a16:creationId xmlns:a16="http://schemas.microsoft.com/office/drawing/2014/main" id="{0D69BC69-5E72-C45D-3F1A-7011A3DE6A27}"/>
              </a:ext>
            </a:extLst>
          </p:cNvPr>
          <p:cNvSpPr txBox="1"/>
          <p:nvPr/>
        </p:nvSpPr>
        <p:spPr>
          <a:xfrm>
            <a:off x="439692" y="8777838"/>
            <a:ext cx="2952465" cy="26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i="0" u="none" strike="noStrike" cap="none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INTS – Room 1128</a:t>
            </a:r>
            <a:endParaRPr sz="1700" b="1" i="0" u="none" strike="noStrike" cap="none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EBD4C2-64CB-5BCE-4DCD-2438BDD32388}"/>
              </a:ext>
            </a:extLst>
          </p:cNvPr>
          <p:cNvSpPr txBox="1"/>
          <p:nvPr/>
        </p:nvSpPr>
        <p:spPr>
          <a:xfrm flipH="1">
            <a:off x="272943" y="2775048"/>
            <a:ext cx="52246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Fira Sans" panose="020B0503050000020004" pitchFamily="34" charset="0"/>
              </a:rPr>
              <a:t>A degree in political science prepares students for many potential career paths. This session is designed to inform students about the pursuit of law school and legal careers.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274EB62-3304-8B2D-F2D3-0E7F939721B6}"/>
              </a:ext>
            </a:extLst>
          </p:cNvPr>
          <p:cNvGrpSpPr/>
          <p:nvPr/>
        </p:nvGrpSpPr>
        <p:grpSpPr>
          <a:xfrm>
            <a:off x="4594054" y="437428"/>
            <a:ext cx="1806991" cy="2587814"/>
            <a:chOff x="3479281" y="632598"/>
            <a:chExt cx="1806991" cy="25878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157FF57-BD9D-8A74-4BD7-8C5EB2E2A4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9281" y="1939137"/>
              <a:ext cx="874996" cy="974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A person smiling for the camera&#10;&#10;Description automatically generated with low confidence">
              <a:extLst>
                <a:ext uri="{FF2B5EF4-FFF2-40B4-BE49-F238E27FC236}">
                  <a16:creationId xmlns:a16="http://schemas.microsoft.com/office/drawing/2014/main" id="{684E2756-C81C-53B1-6D54-CD061E258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80600" y="632598"/>
              <a:ext cx="873677" cy="1306541"/>
            </a:xfrm>
            <a:prstGeom prst="rect">
              <a:avLst/>
            </a:prstGeom>
          </p:spPr>
        </p:pic>
        <p:pic>
          <p:nvPicPr>
            <p:cNvPr id="13" name="Picture 12" descr="A picture containing tree, outdoor, person&#10;&#10;Description automatically generated">
              <a:extLst>
                <a:ext uri="{FF2B5EF4-FFF2-40B4-BE49-F238E27FC236}">
                  <a16:creationId xmlns:a16="http://schemas.microsoft.com/office/drawing/2014/main" id="{BB57979A-5141-45ED-E23F-82C1239911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4438" t="15436" r="45563"/>
            <a:stretch/>
          </p:blipFill>
          <p:spPr>
            <a:xfrm>
              <a:off x="4356915" y="632598"/>
              <a:ext cx="929357" cy="1306541"/>
            </a:xfrm>
            <a:prstGeom prst="rect">
              <a:avLst/>
            </a:prstGeom>
          </p:spPr>
        </p:pic>
        <p:pic>
          <p:nvPicPr>
            <p:cNvPr id="14" name="Picture 13" descr="A person wearing glasses&#10;&#10;Description automatically generated with low confidence">
              <a:extLst>
                <a:ext uri="{FF2B5EF4-FFF2-40B4-BE49-F238E27FC236}">
                  <a16:creationId xmlns:a16="http://schemas.microsoft.com/office/drawing/2014/main" id="{15D71C94-7870-76C3-25A6-5129067E1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55596" y="1939138"/>
              <a:ext cx="929357" cy="12812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4065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9358</TotalTime>
  <Words>196</Words>
  <Application>Microsoft Office PowerPoint</Application>
  <PresentationFormat>On-screen Show 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Fira Sans</vt:lpstr>
      <vt:lpstr>Arial</vt:lpstr>
      <vt:lpstr>Calibri</vt:lpstr>
      <vt:lpstr>Wingdings</vt:lpstr>
      <vt:lpstr>Oswald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John Medearis</cp:lastModifiedBy>
  <cp:revision>67</cp:revision>
  <cp:lastPrinted>2023-05-03T22:59:24Z</cp:lastPrinted>
  <dcterms:created xsi:type="dcterms:W3CDTF">2022-02-01T03:22:09Z</dcterms:created>
  <dcterms:modified xsi:type="dcterms:W3CDTF">2023-05-08T19:35:27Z</dcterms:modified>
</cp:coreProperties>
</file>