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8" r:id="rId1"/>
  </p:sldMasterIdLst>
  <p:notesMasterIdLst>
    <p:notesMasterId r:id="rId20"/>
  </p:notesMasterIdLst>
  <p:sldIdLst>
    <p:sldId id="259" r:id="rId2"/>
    <p:sldId id="536" r:id="rId3"/>
    <p:sldId id="373" r:id="rId4"/>
    <p:sldId id="534" r:id="rId5"/>
    <p:sldId id="535" r:id="rId6"/>
    <p:sldId id="562" r:id="rId7"/>
    <p:sldId id="563" r:id="rId8"/>
    <p:sldId id="327" r:id="rId9"/>
    <p:sldId id="541" r:id="rId10"/>
    <p:sldId id="542" r:id="rId11"/>
    <p:sldId id="366" r:id="rId12"/>
    <p:sldId id="358" r:id="rId13"/>
    <p:sldId id="324" r:id="rId14"/>
    <p:sldId id="538" r:id="rId15"/>
    <p:sldId id="559" r:id="rId16"/>
    <p:sldId id="560" r:id="rId17"/>
    <p:sldId id="561" r:id="rId18"/>
    <p:sldId id="564" r:id="rId1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B170894-5E26-4BFD-81DE-862BB01B461D}">
          <p14:sldIdLst>
            <p14:sldId id="259"/>
            <p14:sldId id="536"/>
            <p14:sldId id="373"/>
            <p14:sldId id="534"/>
            <p14:sldId id="535"/>
            <p14:sldId id="562"/>
            <p14:sldId id="563"/>
            <p14:sldId id="327"/>
            <p14:sldId id="541"/>
            <p14:sldId id="542"/>
            <p14:sldId id="366"/>
            <p14:sldId id="358"/>
            <p14:sldId id="324"/>
            <p14:sldId id="538"/>
            <p14:sldId id="559"/>
            <p14:sldId id="560"/>
            <p14:sldId id="561"/>
            <p14:sldId id="564"/>
          </p14:sldIdLst>
        </p14:section>
      </p14:sectionLst>
    </p:ext>
    <p:ext uri="{EFAFB233-063F-42B5-8137-9DF3F51BA10A}">
      <p15:sldGuideLst xmlns:p15="http://schemas.microsoft.com/office/powerpoint/2012/main">
        <p15:guide id="2" pos="384" userDrawn="1">
          <p15:clr>
            <a:srgbClr val="A4A3A4"/>
          </p15:clr>
        </p15:guide>
        <p15:guide id="3" orient="horz" pos="240" userDrawn="1">
          <p15:clr>
            <a:srgbClr val="A4A3A4"/>
          </p15:clr>
        </p15:guide>
        <p15:guide id="4" orient="horz" pos="4080" userDrawn="1">
          <p15:clr>
            <a:srgbClr val="A4A3A4"/>
          </p15:clr>
        </p15:guide>
        <p15:guide id="5" pos="7296" userDrawn="1">
          <p15:clr>
            <a:srgbClr val="A4A3A4"/>
          </p15:clr>
        </p15:guide>
        <p15:guide id="6" orient="horz" pos="2232" userDrawn="1">
          <p15:clr>
            <a:srgbClr val="A4A3A4"/>
          </p15:clr>
        </p15:guide>
        <p15:guide id="9" orient="horz" pos="5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DA5"/>
    <a:srgbClr val="FFB81D"/>
    <a:srgbClr val="B75193"/>
    <a:srgbClr val="D32A36"/>
    <a:srgbClr val="F4F3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88"/>
  </p:normalViewPr>
  <p:slideViewPr>
    <p:cSldViewPr snapToGrid="0" snapToObjects="1">
      <p:cViewPr varScale="1">
        <p:scale>
          <a:sx n="110" d="100"/>
          <a:sy n="110" d="100"/>
        </p:scale>
        <p:origin x="378" y="108"/>
      </p:cViewPr>
      <p:guideLst>
        <p:guide pos="384"/>
        <p:guide orient="horz" pos="240"/>
        <p:guide orient="horz" pos="4080"/>
        <p:guide pos="7296"/>
        <p:guide orient="horz" pos="2232"/>
        <p:guide orient="horz" pos="5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0D0658-84BC-42FE-AE2C-1009D2CB5F57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91A3FBC-6642-41F5-872B-D2AA792930BE}">
      <dgm:prSet phldrT="[Text]" custT="1"/>
      <dgm:spPr/>
      <dgm:t>
        <a:bodyPr/>
        <a:lstStyle/>
        <a:p>
          <a:r>
            <a:rPr lang="en-US" sz="1800" b="1" dirty="0"/>
            <a:t>Visibility and ownership of work &amp; constraints</a:t>
          </a:r>
        </a:p>
      </dgm:t>
    </dgm:pt>
    <dgm:pt modelId="{DBDCD604-F965-45AC-A34B-E80992DFD426}" type="parTrans" cxnId="{D1F91594-46E3-4DEE-A467-B31781EB4372}">
      <dgm:prSet/>
      <dgm:spPr/>
      <dgm:t>
        <a:bodyPr/>
        <a:lstStyle/>
        <a:p>
          <a:endParaRPr lang="en-US"/>
        </a:p>
      </dgm:t>
    </dgm:pt>
    <dgm:pt modelId="{6F83CEB8-D3C0-4D04-ACD9-EDD456D62B2B}" type="sibTrans" cxnId="{D1F91594-46E3-4DEE-A467-B31781EB4372}">
      <dgm:prSet/>
      <dgm:spPr/>
      <dgm:t>
        <a:bodyPr/>
        <a:lstStyle/>
        <a:p>
          <a:endParaRPr lang="en-US"/>
        </a:p>
      </dgm:t>
    </dgm:pt>
    <dgm:pt modelId="{E8B3E376-3409-4182-A506-8878BC6595B8}">
      <dgm:prSet phldrT="[Text]" custT="1"/>
      <dgm:spPr/>
      <dgm:t>
        <a:bodyPr/>
        <a:lstStyle/>
        <a:p>
          <a:r>
            <a:rPr lang="en-US" sz="1800" b="1" dirty="0"/>
            <a:t>Purpose&amp; Partner driven prioritization</a:t>
          </a:r>
        </a:p>
      </dgm:t>
    </dgm:pt>
    <dgm:pt modelId="{74386494-C19D-4032-992F-0DCFABC2C77B}" type="parTrans" cxnId="{5513F9CC-FC51-4F21-A354-163517D843CE}">
      <dgm:prSet/>
      <dgm:spPr/>
      <dgm:t>
        <a:bodyPr/>
        <a:lstStyle/>
        <a:p>
          <a:endParaRPr lang="en-US"/>
        </a:p>
      </dgm:t>
    </dgm:pt>
    <dgm:pt modelId="{90E97D3D-1793-43AD-9052-4D08A2A8AE85}" type="sibTrans" cxnId="{5513F9CC-FC51-4F21-A354-163517D843CE}">
      <dgm:prSet/>
      <dgm:spPr>
        <a:solidFill>
          <a:srgbClr val="FFB81D"/>
        </a:solidFill>
      </dgm:spPr>
      <dgm:t>
        <a:bodyPr/>
        <a:lstStyle/>
        <a:p>
          <a:endParaRPr lang="en-US"/>
        </a:p>
      </dgm:t>
    </dgm:pt>
    <dgm:pt modelId="{E4B1B3A3-D882-49BA-9085-83E388A7E005}">
      <dgm:prSet phldrT="[Text]" custT="1"/>
      <dgm:spPr/>
      <dgm:t>
        <a:bodyPr/>
        <a:lstStyle/>
        <a:p>
          <a:r>
            <a:rPr lang="en-US" sz="1800" b="1" dirty="0"/>
            <a:t>Strategic &amp; adaptive Resource Management</a:t>
          </a:r>
        </a:p>
      </dgm:t>
    </dgm:pt>
    <dgm:pt modelId="{F781103B-E13C-48DC-BC68-F9C97FDA1CF2}" type="parTrans" cxnId="{34175C80-0E0A-4E33-8A93-6AB7BD0E75AD}">
      <dgm:prSet/>
      <dgm:spPr/>
      <dgm:t>
        <a:bodyPr/>
        <a:lstStyle/>
        <a:p>
          <a:endParaRPr lang="en-US"/>
        </a:p>
      </dgm:t>
    </dgm:pt>
    <dgm:pt modelId="{D1BB4F9F-D930-47D5-AF86-6DA650AD6DEE}" type="sibTrans" cxnId="{34175C80-0E0A-4E33-8A93-6AB7BD0E75AD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BD71E94D-BE5A-42EA-8D25-531B6752B834}">
      <dgm:prSet phldrT="[Text]" custT="1"/>
      <dgm:spPr/>
      <dgm:t>
        <a:bodyPr/>
        <a:lstStyle/>
        <a:p>
          <a:r>
            <a:rPr lang="en-US" sz="1800" b="1" dirty="0"/>
            <a:t>Continuous monitoring of value, execution, and, impact</a:t>
          </a:r>
        </a:p>
      </dgm:t>
    </dgm:pt>
    <dgm:pt modelId="{4FB4E893-0FA8-4B3E-A0F7-D14B4463C7E2}" type="parTrans" cxnId="{4817B56E-9E79-4797-8B06-6C71D3C46E71}">
      <dgm:prSet/>
      <dgm:spPr/>
      <dgm:t>
        <a:bodyPr/>
        <a:lstStyle/>
        <a:p>
          <a:endParaRPr lang="en-US"/>
        </a:p>
      </dgm:t>
    </dgm:pt>
    <dgm:pt modelId="{57CC1AA5-6560-4712-A158-5A9CA41E7BED}" type="sibTrans" cxnId="{4817B56E-9E79-4797-8B06-6C71D3C46E71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8DC2F027-92F7-47C4-A674-7665ECE70EDB}">
      <dgm:prSet phldrT="[Text]" custT="1"/>
      <dgm:spPr/>
      <dgm:t>
        <a:bodyPr/>
        <a:lstStyle/>
        <a:p>
          <a:r>
            <a:rPr lang="en-US" sz="1800" b="1" dirty="0"/>
            <a:t>Changed-enabled culture</a:t>
          </a:r>
        </a:p>
      </dgm:t>
    </dgm:pt>
    <dgm:pt modelId="{0035947D-69B4-4C65-B74B-43BA8B024975}" type="parTrans" cxnId="{22AC19C7-87B9-4F19-8917-4E1AC426D93B}">
      <dgm:prSet/>
      <dgm:spPr/>
      <dgm:t>
        <a:bodyPr/>
        <a:lstStyle/>
        <a:p>
          <a:endParaRPr lang="en-US"/>
        </a:p>
      </dgm:t>
    </dgm:pt>
    <dgm:pt modelId="{4C4002D6-F687-44FF-8ECC-E3CF6B1BB78E}" type="sibTrans" cxnId="{22AC19C7-87B9-4F19-8917-4E1AC426D93B}">
      <dgm:prSet/>
      <dgm:spPr>
        <a:solidFill>
          <a:srgbClr val="B75193"/>
        </a:solidFill>
      </dgm:spPr>
      <dgm:t>
        <a:bodyPr/>
        <a:lstStyle/>
        <a:p>
          <a:endParaRPr lang="en-US"/>
        </a:p>
      </dgm:t>
    </dgm:pt>
    <dgm:pt modelId="{E52E9B4C-40DA-4EC7-9B7A-83E8E26EB611}" type="pres">
      <dgm:prSet presAssocID="{980D0658-84BC-42FE-AE2C-1009D2CB5F57}" presName="cycle" presStyleCnt="0">
        <dgm:presLayoutVars>
          <dgm:dir/>
          <dgm:resizeHandles val="exact"/>
        </dgm:presLayoutVars>
      </dgm:prSet>
      <dgm:spPr/>
    </dgm:pt>
    <dgm:pt modelId="{FA61604B-C699-4A33-ADAD-E19DDEB0BD12}" type="pres">
      <dgm:prSet presAssocID="{A91A3FBC-6642-41F5-872B-D2AA792930BE}" presName="dummy" presStyleCnt="0"/>
      <dgm:spPr/>
    </dgm:pt>
    <dgm:pt modelId="{93D1AE54-8BCA-41F5-B16A-A068E0850B23}" type="pres">
      <dgm:prSet presAssocID="{A91A3FBC-6642-41F5-872B-D2AA792930BE}" presName="node" presStyleLbl="revTx" presStyleIdx="0" presStyleCnt="5">
        <dgm:presLayoutVars>
          <dgm:bulletEnabled val="1"/>
        </dgm:presLayoutVars>
      </dgm:prSet>
      <dgm:spPr/>
    </dgm:pt>
    <dgm:pt modelId="{9B68A599-A02C-4580-8B2A-245FD4E19772}" type="pres">
      <dgm:prSet presAssocID="{6F83CEB8-D3C0-4D04-ACD9-EDD456D62B2B}" presName="sibTrans" presStyleLbl="node1" presStyleIdx="0" presStyleCnt="5"/>
      <dgm:spPr/>
    </dgm:pt>
    <dgm:pt modelId="{6F59501D-5E98-4130-82B6-DBCC7D8C199F}" type="pres">
      <dgm:prSet presAssocID="{E8B3E376-3409-4182-A506-8878BC6595B8}" presName="dummy" presStyleCnt="0"/>
      <dgm:spPr/>
    </dgm:pt>
    <dgm:pt modelId="{4839FC5F-F45C-4E78-9392-402DD2A613FB}" type="pres">
      <dgm:prSet presAssocID="{E8B3E376-3409-4182-A506-8878BC6595B8}" presName="node" presStyleLbl="revTx" presStyleIdx="1" presStyleCnt="5" custScaleX="123003">
        <dgm:presLayoutVars>
          <dgm:bulletEnabled val="1"/>
        </dgm:presLayoutVars>
      </dgm:prSet>
      <dgm:spPr/>
    </dgm:pt>
    <dgm:pt modelId="{6E5DAC28-3145-42F9-8D51-61FAB57693F2}" type="pres">
      <dgm:prSet presAssocID="{90E97D3D-1793-43AD-9052-4D08A2A8AE85}" presName="sibTrans" presStyleLbl="node1" presStyleIdx="1" presStyleCnt="5"/>
      <dgm:spPr/>
    </dgm:pt>
    <dgm:pt modelId="{21162D92-9C9A-47AC-BF13-40480F49A7F6}" type="pres">
      <dgm:prSet presAssocID="{E4B1B3A3-D882-49BA-9085-83E388A7E005}" presName="dummy" presStyleCnt="0"/>
      <dgm:spPr/>
    </dgm:pt>
    <dgm:pt modelId="{2238F42A-EFBE-45C2-9414-B2E5192C5F5D}" type="pres">
      <dgm:prSet presAssocID="{E4B1B3A3-D882-49BA-9085-83E388A7E005}" presName="node" presStyleLbl="revTx" presStyleIdx="2" presStyleCnt="5" custScaleX="113169">
        <dgm:presLayoutVars>
          <dgm:bulletEnabled val="1"/>
        </dgm:presLayoutVars>
      </dgm:prSet>
      <dgm:spPr/>
    </dgm:pt>
    <dgm:pt modelId="{98DFCE19-D2C6-4081-80A4-D39C7FC0F267}" type="pres">
      <dgm:prSet presAssocID="{D1BB4F9F-D930-47D5-AF86-6DA650AD6DEE}" presName="sibTrans" presStyleLbl="node1" presStyleIdx="2" presStyleCnt="5"/>
      <dgm:spPr/>
    </dgm:pt>
    <dgm:pt modelId="{EA4F884E-68A6-47BF-B1B1-1B7308AD9FFF}" type="pres">
      <dgm:prSet presAssocID="{BD71E94D-BE5A-42EA-8D25-531B6752B834}" presName="dummy" presStyleCnt="0"/>
      <dgm:spPr/>
    </dgm:pt>
    <dgm:pt modelId="{9C24616B-1FDC-421F-9E01-3627BF470B72}" type="pres">
      <dgm:prSet presAssocID="{BD71E94D-BE5A-42EA-8D25-531B6752B834}" presName="node" presStyleLbl="revTx" presStyleIdx="3" presStyleCnt="5">
        <dgm:presLayoutVars>
          <dgm:bulletEnabled val="1"/>
        </dgm:presLayoutVars>
      </dgm:prSet>
      <dgm:spPr/>
    </dgm:pt>
    <dgm:pt modelId="{885CB37B-0E15-4137-B774-C2F5614B81D6}" type="pres">
      <dgm:prSet presAssocID="{57CC1AA5-6560-4712-A158-5A9CA41E7BED}" presName="sibTrans" presStyleLbl="node1" presStyleIdx="3" presStyleCnt="5"/>
      <dgm:spPr/>
    </dgm:pt>
    <dgm:pt modelId="{13CEA45F-E8EC-4762-9AD9-32114792F2C3}" type="pres">
      <dgm:prSet presAssocID="{8DC2F027-92F7-47C4-A674-7665ECE70EDB}" presName="dummy" presStyleCnt="0"/>
      <dgm:spPr/>
    </dgm:pt>
    <dgm:pt modelId="{E9C54409-75DF-4133-9971-FE3469A214D1}" type="pres">
      <dgm:prSet presAssocID="{8DC2F027-92F7-47C4-A674-7665ECE70EDB}" presName="node" presStyleLbl="revTx" presStyleIdx="4" presStyleCnt="5">
        <dgm:presLayoutVars>
          <dgm:bulletEnabled val="1"/>
        </dgm:presLayoutVars>
      </dgm:prSet>
      <dgm:spPr/>
    </dgm:pt>
    <dgm:pt modelId="{25BB49DF-2DD2-4837-B0ED-D3B5F18A03AB}" type="pres">
      <dgm:prSet presAssocID="{4C4002D6-F687-44FF-8ECC-E3CF6B1BB78E}" presName="sibTrans" presStyleLbl="node1" presStyleIdx="4" presStyleCnt="5"/>
      <dgm:spPr/>
    </dgm:pt>
  </dgm:ptLst>
  <dgm:cxnLst>
    <dgm:cxn modelId="{780D5911-BDD3-4446-893D-29E832657412}" type="presOf" srcId="{4C4002D6-F687-44FF-8ECC-E3CF6B1BB78E}" destId="{25BB49DF-2DD2-4837-B0ED-D3B5F18A03AB}" srcOrd="0" destOrd="0" presId="urn:microsoft.com/office/officeart/2005/8/layout/cycle1"/>
    <dgm:cxn modelId="{49114617-E9D0-4781-B473-AD049DD30A89}" type="presOf" srcId="{90E97D3D-1793-43AD-9052-4D08A2A8AE85}" destId="{6E5DAC28-3145-42F9-8D51-61FAB57693F2}" srcOrd="0" destOrd="0" presId="urn:microsoft.com/office/officeart/2005/8/layout/cycle1"/>
    <dgm:cxn modelId="{AF0F3F34-1DFC-48C7-B8C3-BEA3DC51B25E}" type="presOf" srcId="{8DC2F027-92F7-47C4-A674-7665ECE70EDB}" destId="{E9C54409-75DF-4133-9971-FE3469A214D1}" srcOrd="0" destOrd="0" presId="urn:microsoft.com/office/officeart/2005/8/layout/cycle1"/>
    <dgm:cxn modelId="{59BF465E-DB11-47E3-AE5E-C952FA09A99C}" type="presOf" srcId="{A91A3FBC-6642-41F5-872B-D2AA792930BE}" destId="{93D1AE54-8BCA-41F5-B16A-A068E0850B23}" srcOrd="0" destOrd="0" presId="urn:microsoft.com/office/officeart/2005/8/layout/cycle1"/>
    <dgm:cxn modelId="{9BAC3946-24D3-4706-8AA9-F460E582CCB5}" type="presOf" srcId="{D1BB4F9F-D930-47D5-AF86-6DA650AD6DEE}" destId="{98DFCE19-D2C6-4081-80A4-D39C7FC0F267}" srcOrd="0" destOrd="0" presId="urn:microsoft.com/office/officeart/2005/8/layout/cycle1"/>
    <dgm:cxn modelId="{4817B56E-9E79-4797-8B06-6C71D3C46E71}" srcId="{980D0658-84BC-42FE-AE2C-1009D2CB5F57}" destId="{BD71E94D-BE5A-42EA-8D25-531B6752B834}" srcOrd="3" destOrd="0" parTransId="{4FB4E893-0FA8-4B3E-A0F7-D14B4463C7E2}" sibTransId="{57CC1AA5-6560-4712-A158-5A9CA41E7BED}"/>
    <dgm:cxn modelId="{46EAC94E-1502-4EC1-B7CC-1680297B2FFD}" type="presOf" srcId="{E8B3E376-3409-4182-A506-8878BC6595B8}" destId="{4839FC5F-F45C-4E78-9392-402DD2A613FB}" srcOrd="0" destOrd="0" presId="urn:microsoft.com/office/officeart/2005/8/layout/cycle1"/>
    <dgm:cxn modelId="{34175C80-0E0A-4E33-8A93-6AB7BD0E75AD}" srcId="{980D0658-84BC-42FE-AE2C-1009D2CB5F57}" destId="{E4B1B3A3-D882-49BA-9085-83E388A7E005}" srcOrd="2" destOrd="0" parTransId="{F781103B-E13C-48DC-BC68-F9C97FDA1CF2}" sibTransId="{D1BB4F9F-D930-47D5-AF86-6DA650AD6DEE}"/>
    <dgm:cxn modelId="{128E4F80-FF5C-4822-A6E6-A48708294C6F}" type="presOf" srcId="{BD71E94D-BE5A-42EA-8D25-531B6752B834}" destId="{9C24616B-1FDC-421F-9E01-3627BF470B72}" srcOrd="0" destOrd="0" presId="urn:microsoft.com/office/officeart/2005/8/layout/cycle1"/>
    <dgm:cxn modelId="{665B288A-7CF0-470C-8AF2-BD936BA390E0}" type="presOf" srcId="{57CC1AA5-6560-4712-A158-5A9CA41E7BED}" destId="{885CB37B-0E15-4137-B774-C2F5614B81D6}" srcOrd="0" destOrd="0" presId="urn:microsoft.com/office/officeart/2005/8/layout/cycle1"/>
    <dgm:cxn modelId="{69C81594-38F8-41CE-8977-51FD325D450D}" type="presOf" srcId="{E4B1B3A3-D882-49BA-9085-83E388A7E005}" destId="{2238F42A-EFBE-45C2-9414-B2E5192C5F5D}" srcOrd="0" destOrd="0" presId="urn:microsoft.com/office/officeart/2005/8/layout/cycle1"/>
    <dgm:cxn modelId="{D1F91594-46E3-4DEE-A467-B31781EB4372}" srcId="{980D0658-84BC-42FE-AE2C-1009D2CB5F57}" destId="{A91A3FBC-6642-41F5-872B-D2AA792930BE}" srcOrd="0" destOrd="0" parTransId="{DBDCD604-F965-45AC-A34B-E80992DFD426}" sibTransId="{6F83CEB8-D3C0-4D04-ACD9-EDD456D62B2B}"/>
    <dgm:cxn modelId="{009736AA-DD22-4718-9604-C73AE8D80059}" type="presOf" srcId="{980D0658-84BC-42FE-AE2C-1009D2CB5F57}" destId="{E52E9B4C-40DA-4EC7-9B7A-83E8E26EB611}" srcOrd="0" destOrd="0" presId="urn:microsoft.com/office/officeart/2005/8/layout/cycle1"/>
    <dgm:cxn modelId="{22AC19C7-87B9-4F19-8917-4E1AC426D93B}" srcId="{980D0658-84BC-42FE-AE2C-1009D2CB5F57}" destId="{8DC2F027-92F7-47C4-A674-7665ECE70EDB}" srcOrd="4" destOrd="0" parTransId="{0035947D-69B4-4C65-B74B-43BA8B024975}" sibTransId="{4C4002D6-F687-44FF-8ECC-E3CF6B1BB78E}"/>
    <dgm:cxn modelId="{5513F9CC-FC51-4F21-A354-163517D843CE}" srcId="{980D0658-84BC-42FE-AE2C-1009D2CB5F57}" destId="{E8B3E376-3409-4182-A506-8878BC6595B8}" srcOrd="1" destOrd="0" parTransId="{74386494-C19D-4032-992F-0DCFABC2C77B}" sibTransId="{90E97D3D-1793-43AD-9052-4D08A2A8AE85}"/>
    <dgm:cxn modelId="{6875BFEF-DB4D-4704-9556-62163BD7F426}" type="presOf" srcId="{6F83CEB8-D3C0-4D04-ACD9-EDD456D62B2B}" destId="{9B68A599-A02C-4580-8B2A-245FD4E19772}" srcOrd="0" destOrd="0" presId="urn:microsoft.com/office/officeart/2005/8/layout/cycle1"/>
    <dgm:cxn modelId="{AAD755D2-E743-4711-A459-B049594D8D66}" type="presParOf" srcId="{E52E9B4C-40DA-4EC7-9B7A-83E8E26EB611}" destId="{FA61604B-C699-4A33-ADAD-E19DDEB0BD12}" srcOrd="0" destOrd="0" presId="urn:microsoft.com/office/officeart/2005/8/layout/cycle1"/>
    <dgm:cxn modelId="{A4C10561-8C8A-44D4-828F-7F185B12F6CB}" type="presParOf" srcId="{E52E9B4C-40DA-4EC7-9B7A-83E8E26EB611}" destId="{93D1AE54-8BCA-41F5-B16A-A068E0850B23}" srcOrd="1" destOrd="0" presId="urn:microsoft.com/office/officeart/2005/8/layout/cycle1"/>
    <dgm:cxn modelId="{3709C45E-9128-4747-ADF4-363FEF170101}" type="presParOf" srcId="{E52E9B4C-40DA-4EC7-9B7A-83E8E26EB611}" destId="{9B68A599-A02C-4580-8B2A-245FD4E19772}" srcOrd="2" destOrd="0" presId="urn:microsoft.com/office/officeart/2005/8/layout/cycle1"/>
    <dgm:cxn modelId="{5E60F61F-3B68-48B5-979B-33AC220312A0}" type="presParOf" srcId="{E52E9B4C-40DA-4EC7-9B7A-83E8E26EB611}" destId="{6F59501D-5E98-4130-82B6-DBCC7D8C199F}" srcOrd="3" destOrd="0" presId="urn:microsoft.com/office/officeart/2005/8/layout/cycle1"/>
    <dgm:cxn modelId="{F127FE4B-D3A2-4B31-AE5E-595E9B927851}" type="presParOf" srcId="{E52E9B4C-40DA-4EC7-9B7A-83E8E26EB611}" destId="{4839FC5F-F45C-4E78-9392-402DD2A613FB}" srcOrd="4" destOrd="0" presId="urn:microsoft.com/office/officeart/2005/8/layout/cycle1"/>
    <dgm:cxn modelId="{B702A278-EF2C-429B-9E2A-D9EBAFAC6959}" type="presParOf" srcId="{E52E9B4C-40DA-4EC7-9B7A-83E8E26EB611}" destId="{6E5DAC28-3145-42F9-8D51-61FAB57693F2}" srcOrd="5" destOrd="0" presId="urn:microsoft.com/office/officeart/2005/8/layout/cycle1"/>
    <dgm:cxn modelId="{9EB26835-97E6-48D0-9535-D951ED021C90}" type="presParOf" srcId="{E52E9B4C-40DA-4EC7-9B7A-83E8E26EB611}" destId="{21162D92-9C9A-47AC-BF13-40480F49A7F6}" srcOrd="6" destOrd="0" presId="urn:microsoft.com/office/officeart/2005/8/layout/cycle1"/>
    <dgm:cxn modelId="{B312EC80-21EB-4489-84C6-3BB3F6DA152B}" type="presParOf" srcId="{E52E9B4C-40DA-4EC7-9B7A-83E8E26EB611}" destId="{2238F42A-EFBE-45C2-9414-B2E5192C5F5D}" srcOrd="7" destOrd="0" presId="urn:microsoft.com/office/officeart/2005/8/layout/cycle1"/>
    <dgm:cxn modelId="{BE078895-C017-4981-8F92-0C1A08A8D2FB}" type="presParOf" srcId="{E52E9B4C-40DA-4EC7-9B7A-83E8E26EB611}" destId="{98DFCE19-D2C6-4081-80A4-D39C7FC0F267}" srcOrd="8" destOrd="0" presId="urn:microsoft.com/office/officeart/2005/8/layout/cycle1"/>
    <dgm:cxn modelId="{C598C9CC-A90A-44FA-B72E-728D94FA23BE}" type="presParOf" srcId="{E52E9B4C-40DA-4EC7-9B7A-83E8E26EB611}" destId="{EA4F884E-68A6-47BF-B1B1-1B7308AD9FFF}" srcOrd="9" destOrd="0" presId="urn:microsoft.com/office/officeart/2005/8/layout/cycle1"/>
    <dgm:cxn modelId="{2D638EDF-6BAC-4FE0-9F49-B01B1A1A554D}" type="presParOf" srcId="{E52E9B4C-40DA-4EC7-9B7A-83E8E26EB611}" destId="{9C24616B-1FDC-421F-9E01-3627BF470B72}" srcOrd="10" destOrd="0" presId="urn:microsoft.com/office/officeart/2005/8/layout/cycle1"/>
    <dgm:cxn modelId="{11C83BB6-B918-4419-BEDA-9D8D0EA89C21}" type="presParOf" srcId="{E52E9B4C-40DA-4EC7-9B7A-83E8E26EB611}" destId="{885CB37B-0E15-4137-B774-C2F5614B81D6}" srcOrd="11" destOrd="0" presId="urn:microsoft.com/office/officeart/2005/8/layout/cycle1"/>
    <dgm:cxn modelId="{5D08F4D6-2224-43B2-BD23-E7881B397535}" type="presParOf" srcId="{E52E9B4C-40DA-4EC7-9B7A-83E8E26EB611}" destId="{13CEA45F-E8EC-4762-9AD9-32114792F2C3}" srcOrd="12" destOrd="0" presId="urn:microsoft.com/office/officeart/2005/8/layout/cycle1"/>
    <dgm:cxn modelId="{E4450D29-9821-441F-81E8-98EE29B35F2D}" type="presParOf" srcId="{E52E9B4C-40DA-4EC7-9B7A-83E8E26EB611}" destId="{E9C54409-75DF-4133-9971-FE3469A214D1}" srcOrd="13" destOrd="0" presId="urn:microsoft.com/office/officeart/2005/8/layout/cycle1"/>
    <dgm:cxn modelId="{31DE3D32-576A-46D1-9D57-6BCD50BC263E}" type="presParOf" srcId="{E52E9B4C-40DA-4EC7-9B7A-83E8E26EB611}" destId="{25BB49DF-2DD2-4837-B0ED-D3B5F18A03AB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97A864-585C-42EA-8685-648A50D4095E}" type="doc">
      <dgm:prSet loTypeId="urn:microsoft.com/office/officeart/2005/8/layout/cycle4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2599600-1062-4FB7-B2FF-2F7F3AB250B8}">
      <dgm:prSet phldrT="[Text]" custT="1"/>
      <dgm:spPr>
        <a:solidFill>
          <a:srgbClr val="003DA5"/>
        </a:solidFill>
      </dgm:spPr>
      <dgm:t>
        <a:bodyPr/>
        <a:lstStyle/>
        <a:p>
          <a:r>
            <a:rPr lang="en-US" sz="1800" dirty="0"/>
            <a:t>Oversight</a:t>
          </a:r>
        </a:p>
      </dgm:t>
    </dgm:pt>
    <dgm:pt modelId="{331DE093-07F2-4891-8CB2-EEF18036F7B1}" type="parTrans" cxnId="{29D03C06-B21F-456B-B6E9-E0323465DCF6}">
      <dgm:prSet/>
      <dgm:spPr/>
      <dgm:t>
        <a:bodyPr/>
        <a:lstStyle/>
        <a:p>
          <a:endParaRPr lang="en-US"/>
        </a:p>
      </dgm:t>
    </dgm:pt>
    <dgm:pt modelId="{2491CC76-4432-41B6-B843-5DB3EA67C669}" type="sibTrans" cxnId="{29D03C06-B21F-456B-B6E9-E0323465DCF6}">
      <dgm:prSet/>
      <dgm:spPr/>
      <dgm:t>
        <a:bodyPr/>
        <a:lstStyle/>
        <a:p>
          <a:endParaRPr lang="en-US"/>
        </a:p>
      </dgm:t>
    </dgm:pt>
    <dgm:pt modelId="{1E593ED9-B661-43CA-BD35-A41F6BA01D36}">
      <dgm:prSet phldrT="[Text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n-US" sz="1800" dirty="0"/>
            <a:t>Guidance</a:t>
          </a:r>
        </a:p>
      </dgm:t>
    </dgm:pt>
    <dgm:pt modelId="{1553E7FE-A936-4580-9213-76F84FF47FB6}" type="parTrans" cxnId="{2953B356-56D1-472A-B7C4-B7274A412853}">
      <dgm:prSet/>
      <dgm:spPr/>
      <dgm:t>
        <a:bodyPr/>
        <a:lstStyle/>
        <a:p>
          <a:endParaRPr lang="en-US"/>
        </a:p>
      </dgm:t>
    </dgm:pt>
    <dgm:pt modelId="{E40565BF-325E-43E9-93E4-8CB2965FA501}" type="sibTrans" cxnId="{2953B356-56D1-472A-B7C4-B7274A412853}">
      <dgm:prSet/>
      <dgm:spPr/>
      <dgm:t>
        <a:bodyPr/>
        <a:lstStyle/>
        <a:p>
          <a:endParaRPr lang="en-US"/>
        </a:p>
      </dgm:t>
    </dgm:pt>
    <dgm:pt modelId="{AC013744-5978-46A9-B563-CB20F545ECCB}">
      <dgm:prSet phldrT="[Text]"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n-US" sz="1800" dirty="0"/>
            <a:t>Expertise</a:t>
          </a:r>
        </a:p>
      </dgm:t>
    </dgm:pt>
    <dgm:pt modelId="{B37E07D9-8F49-46DF-B5A5-73B124F12B22}" type="parTrans" cxnId="{0937988A-F2FD-45E6-8083-9B96AA5BBACC}">
      <dgm:prSet/>
      <dgm:spPr/>
      <dgm:t>
        <a:bodyPr/>
        <a:lstStyle/>
        <a:p>
          <a:endParaRPr lang="en-US"/>
        </a:p>
      </dgm:t>
    </dgm:pt>
    <dgm:pt modelId="{CEBF00E1-8442-4DD7-969E-7F4F8B965648}" type="sibTrans" cxnId="{0937988A-F2FD-45E6-8083-9B96AA5BBACC}">
      <dgm:prSet/>
      <dgm:spPr/>
      <dgm:t>
        <a:bodyPr/>
        <a:lstStyle/>
        <a:p>
          <a:endParaRPr lang="en-US"/>
        </a:p>
      </dgm:t>
    </dgm:pt>
    <dgm:pt modelId="{7F4061B5-9F02-458B-A696-4A935A0858E2}">
      <dgm:prSet phldrT="[Tex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sz="1800" dirty="0"/>
            <a:t>Represent</a:t>
          </a:r>
        </a:p>
      </dgm:t>
    </dgm:pt>
    <dgm:pt modelId="{E6BE6DB1-2A8B-445B-91E9-F6368A76D745}" type="parTrans" cxnId="{C6D58EA3-2B97-4A8C-9E29-BD689CBB6559}">
      <dgm:prSet/>
      <dgm:spPr/>
      <dgm:t>
        <a:bodyPr/>
        <a:lstStyle/>
        <a:p>
          <a:endParaRPr lang="en-US"/>
        </a:p>
      </dgm:t>
    </dgm:pt>
    <dgm:pt modelId="{2FC0291A-5F27-4689-824A-BBEA2D3ADEDE}" type="sibTrans" cxnId="{C6D58EA3-2B97-4A8C-9E29-BD689CBB6559}">
      <dgm:prSet/>
      <dgm:spPr/>
      <dgm:t>
        <a:bodyPr/>
        <a:lstStyle/>
        <a:p>
          <a:endParaRPr lang="en-US"/>
        </a:p>
      </dgm:t>
    </dgm:pt>
    <dgm:pt modelId="{042D0355-2764-4F50-9088-9780548C61F7}" type="pres">
      <dgm:prSet presAssocID="{5997A864-585C-42EA-8685-648A50D4095E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C9BD7754-DFA9-4A48-8B48-B5B311B8B156}" type="pres">
      <dgm:prSet presAssocID="{5997A864-585C-42EA-8685-648A50D4095E}" presName="children" presStyleCnt="0"/>
      <dgm:spPr/>
    </dgm:pt>
    <dgm:pt modelId="{3D6DC936-5521-442D-A048-DDCDEFF350D8}" type="pres">
      <dgm:prSet presAssocID="{5997A864-585C-42EA-8685-648A50D4095E}" presName="childPlaceholder" presStyleCnt="0"/>
      <dgm:spPr/>
    </dgm:pt>
    <dgm:pt modelId="{B6BB25E7-1F71-4CE4-B75E-FC4927CE8B46}" type="pres">
      <dgm:prSet presAssocID="{5997A864-585C-42EA-8685-648A50D4095E}" presName="circle" presStyleCnt="0"/>
      <dgm:spPr/>
    </dgm:pt>
    <dgm:pt modelId="{0F998658-5788-4B99-AE84-8F7778A3D545}" type="pres">
      <dgm:prSet presAssocID="{5997A864-585C-42EA-8685-648A50D4095E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5F6FD3F4-C92D-491A-8E02-81C8DD714278}" type="pres">
      <dgm:prSet presAssocID="{5997A864-585C-42EA-8685-648A50D4095E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DD3E2806-198D-4640-89FE-68FDEA6E238D}" type="pres">
      <dgm:prSet presAssocID="{5997A864-585C-42EA-8685-648A50D4095E}" presName="quadrant3" presStyleLbl="node1" presStyleIdx="2" presStyleCnt="4" custScaleX="103057" custScaleY="98204">
        <dgm:presLayoutVars>
          <dgm:chMax val="1"/>
          <dgm:bulletEnabled val="1"/>
        </dgm:presLayoutVars>
      </dgm:prSet>
      <dgm:spPr/>
    </dgm:pt>
    <dgm:pt modelId="{9322E69A-A472-4EAD-BE9A-5B8EBA1E402A}" type="pres">
      <dgm:prSet presAssocID="{5997A864-585C-42EA-8685-648A50D4095E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70339495-4956-4748-9646-F6035CF92F2C}" type="pres">
      <dgm:prSet presAssocID="{5997A864-585C-42EA-8685-648A50D4095E}" presName="quadrantPlaceholder" presStyleCnt="0"/>
      <dgm:spPr/>
    </dgm:pt>
    <dgm:pt modelId="{F2FCDB25-BB3B-4CE8-8C1F-0C7D4D179DD3}" type="pres">
      <dgm:prSet presAssocID="{5997A864-585C-42EA-8685-648A50D4095E}" presName="center1" presStyleLbl="fgShp" presStyleIdx="0" presStyleCnt="2"/>
      <dgm:spPr/>
    </dgm:pt>
    <dgm:pt modelId="{EC0BD719-6F9F-4F82-AA0E-41DFBA3D5C00}" type="pres">
      <dgm:prSet presAssocID="{5997A864-585C-42EA-8685-648A50D4095E}" presName="center2" presStyleLbl="fgShp" presStyleIdx="1" presStyleCnt="2"/>
      <dgm:spPr/>
    </dgm:pt>
  </dgm:ptLst>
  <dgm:cxnLst>
    <dgm:cxn modelId="{29D03C06-B21F-456B-B6E9-E0323465DCF6}" srcId="{5997A864-585C-42EA-8685-648A50D4095E}" destId="{C2599600-1062-4FB7-B2FF-2F7F3AB250B8}" srcOrd="0" destOrd="0" parTransId="{331DE093-07F2-4891-8CB2-EEF18036F7B1}" sibTransId="{2491CC76-4432-41B6-B843-5DB3EA67C669}"/>
    <dgm:cxn modelId="{0DB28D22-5517-48E8-8845-F73126E94FC7}" type="presOf" srcId="{1E593ED9-B661-43CA-BD35-A41F6BA01D36}" destId="{5F6FD3F4-C92D-491A-8E02-81C8DD714278}" srcOrd="0" destOrd="0" presId="urn:microsoft.com/office/officeart/2005/8/layout/cycle4"/>
    <dgm:cxn modelId="{1C9A9B64-D346-46BA-A011-CC65502FE46E}" type="presOf" srcId="{7F4061B5-9F02-458B-A696-4A935A0858E2}" destId="{9322E69A-A472-4EAD-BE9A-5B8EBA1E402A}" srcOrd="0" destOrd="0" presId="urn:microsoft.com/office/officeart/2005/8/layout/cycle4"/>
    <dgm:cxn modelId="{32126E54-F298-45E3-B608-DA90BBFD8EE2}" type="presOf" srcId="{AC013744-5978-46A9-B563-CB20F545ECCB}" destId="{DD3E2806-198D-4640-89FE-68FDEA6E238D}" srcOrd="0" destOrd="0" presId="urn:microsoft.com/office/officeart/2005/8/layout/cycle4"/>
    <dgm:cxn modelId="{2953B356-56D1-472A-B7C4-B7274A412853}" srcId="{5997A864-585C-42EA-8685-648A50D4095E}" destId="{1E593ED9-B661-43CA-BD35-A41F6BA01D36}" srcOrd="1" destOrd="0" parTransId="{1553E7FE-A936-4580-9213-76F84FF47FB6}" sibTransId="{E40565BF-325E-43E9-93E4-8CB2965FA501}"/>
    <dgm:cxn modelId="{EDA73E58-5A6D-466E-ABDB-33F7A0FFD77A}" type="presOf" srcId="{5997A864-585C-42EA-8685-648A50D4095E}" destId="{042D0355-2764-4F50-9088-9780548C61F7}" srcOrd="0" destOrd="0" presId="urn:microsoft.com/office/officeart/2005/8/layout/cycle4"/>
    <dgm:cxn modelId="{0937988A-F2FD-45E6-8083-9B96AA5BBACC}" srcId="{5997A864-585C-42EA-8685-648A50D4095E}" destId="{AC013744-5978-46A9-B563-CB20F545ECCB}" srcOrd="2" destOrd="0" parTransId="{B37E07D9-8F49-46DF-B5A5-73B124F12B22}" sibTransId="{CEBF00E1-8442-4DD7-969E-7F4F8B965648}"/>
    <dgm:cxn modelId="{C6D58EA3-2B97-4A8C-9E29-BD689CBB6559}" srcId="{5997A864-585C-42EA-8685-648A50D4095E}" destId="{7F4061B5-9F02-458B-A696-4A935A0858E2}" srcOrd="3" destOrd="0" parTransId="{E6BE6DB1-2A8B-445B-91E9-F6368A76D745}" sibTransId="{2FC0291A-5F27-4689-824A-BBEA2D3ADEDE}"/>
    <dgm:cxn modelId="{FB18C1CC-7D74-4F13-BB24-A9B8FD64B1E8}" type="presOf" srcId="{C2599600-1062-4FB7-B2FF-2F7F3AB250B8}" destId="{0F998658-5788-4B99-AE84-8F7778A3D545}" srcOrd="0" destOrd="0" presId="urn:microsoft.com/office/officeart/2005/8/layout/cycle4"/>
    <dgm:cxn modelId="{BA691925-7C37-41CB-B01E-02BD25707F0E}" type="presParOf" srcId="{042D0355-2764-4F50-9088-9780548C61F7}" destId="{C9BD7754-DFA9-4A48-8B48-B5B311B8B156}" srcOrd="0" destOrd="0" presId="urn:microsoft.com/office/officeart/2005/8/layout/cycle4"/>
    <dgm:cxn modelId="{0FB54E41-6DB0-440F-87C1-BB1DB92E3CC5}" type="presParOf" srcId="{C9BD7754-DFA9-4A48-8B48-B5B311B8B156}" destId="{3D6DC936-5521-442D-A048-DDCDEFF350D8}" srcOrd="0" destOrd="0" presId="urn:microsoft.com/office/officeart/2005/8/layout/cycle4"/>
    <dgm:cxn modelId="{BC51A142-ADCA-4078-B3E1-80A6A0603869}" type="presParOf" srcId="{042D0355-2764-4F50-9088-9780548C61F7}" destId="{B6BB25E7-1F71-4CE4-B75E-FC4927CE8B46}" srcOrd="1" destOrd="0" presId="urn:microsoft.com/office/officeart/2005/8/layout/cycle4"/>
    <dgm:cxn modelId="{11BEE58B-BE60-4CF4-94D7-94D9438AC257}" type="presParOf" srcId="{B6BB25E7-1F71-4CE4-B75E-FC4927CE8B46}" destId="{0F998658-5788-4B99-AE84-8F7778A3D545}" srcOrd="0" destOrd="0" presId="urn:microsoft.com/office/officeart/2005/8/layout/cycle4"/>
    <dgm:cxn modelId="{961E726D-6D7D-4A1C-9410-AB21FD6F0F3E}" type="presParOf" srcId="{B6BB25E7-1F71-4CE4-B75E-FC4927CE8B46}" destId="{5F6FD3F4-C92D-491A-8E02-81C8DD714278}" srcOrd="1" destOrd="0" presId="urn:microsoft.com/office/officeart/2005/8/layout/cycle4"/>
    <dgm:cxn modelId="{41FCD441-EC0E-467F-A4E6-3D7AB54631B4}" type="presParOf" srcId="{B6BB25E7-1F71-4CE4-B75E-FC4927CE8B46}" destId="{DD3E2806-198D-4640-89FE-68FDEA6E238D}" srcOrd="2" destOrd="0" presId="urn:microsoft.com/office/officeart/2005/8/layout/cycle4"/>
    <dgm:cxn modelId="{44EE9180-C040-457D-A730-E096E1C17082}" type="presParOf" srcId="{B6BB25E7-1F71-4CE4-B75E-FC4927CE8B46}" destId="{9322E69A-A472-4EAD-BE9A-5B8EBA1E402A}" srcOrd="3" destOrd="0" presId="urn:microsoft.com/office/officeart/2005/8/layout/cycle4"/>
    <dgm:cxn modelId="{C102B872-1ABD-4F2D-B00C-275DC80F483E}" type="presParOf" srcId="{B6BB25E7-1F71-4CE4-B75E-FC4927CE8B46}" destId="{70339495-4956-4748-9646-F6035CF92F2C}" srcOrd="4" destOrd="0" presId="urn:microsoft.com/office/officeart/2005/8/layout/cycle4"/>
    <dgm:cxn modelId="{A535B62C-9AF9-4D00-A149-DCF527ABE418}" type="presParOf" srcId="{042D0355-2764-4F50-9088-9780548C61F7}" destId="{F2FCDB25-BB3B-4CE8-8C1F-0C7D4D179DD3}" srcOrd="2" destOrd="0" presId="urn:microsoft.com/office/officeart/2005/8/layout/cycle4"/>
    <dgm:cxn modelId="{E6E295C3-A61D-4AD0-AA7C-34D2093AD8C1}" type="presParOf" srcId="{042D0355-2764-4F50-9088-9780548C61F7}" destId="{EC0BD719-6F9F-4F82-AA0E-41DFBA3D5C00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D1AE54-8BCA-41F5-B16A-A068E0850B23}">
      <dsp:nvSpPr>
        <dsp:cNvPr id="0" name=""/>
        <dsp:cNvSpPr/>
      </dsp:nvSpPr>
      <dsp:spPr>
        <a:xfrm>
          <a:off x="4236810" y="34984"/>
          <a:ext cx="1166521" cy="1166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Visibility and ownership of work &amp; constraints</a:t>
          </a:r>
        </a:p>
      </dsp:txBody>
      <dsp:txXfrm>
        <a:off x="4236810" y="34984"/>
        <a:ext cx="1166521" cy="1166521"/>
      </dsp:txXfrm>
    </dsp:sp>
    <dsp:sp modelId="{9B68A599-A02C-4580-8B2A-245FD4E19772}">
      <dsp:nvSpPr>
        <dsp:cNvPr id="0" name=""/>
        <dsp:cNvSpPr/>
      </dsp:nvSpPr>
      <dsp:spPr>
        <a:xfrm>
          <a:off x="1487179" y="569"/>
          <a:ext cx="4380615" cy="4380615"/>
        </a:xfrm>
        <a:prstGeom prst="circularArrow">
          <a:avLst>
            <a:gd name="adj1" fmla="val 5193"/>
            <a:gd name="adj2" fmla="val 335369"/>
            <a:gd name="adj3" fmla="val 21295458"/>
            <a:gd name="adj4" fmla="val 19764296"/>
            <a:gd name="adj5" fmla="val 605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39FC5F-F45C-4E78-9392-402DD2A613FB}">
      <dsp:nvSpPr>
        <dsp:cNvPr id="0" name=""/>
        <dsp:cNvSpPr/>
      </dsp:nvSpPr>
      <dsp:spPr>
        <a:xfrm>
          <a:off x="4808799" y="2208308"/>
          <a:ext cx="1434856" cy="1166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Purpose&amp; Partner driven prioritization</a:t>
          </a:r>
        </a:p>
      </dsp:txBody>
      <dsp:txXfrm>
        <a:off x="4808799" y="2208308"/>
        <a:ext cx="1434856" cy="1166521"/>
      </dsp:txXfrm>
    </dsp:sp>
    <dsp:sp modelId="{6E5DAC28-3145-42F9-8D51-61FAB57693F2}">
      <dsp:nvSpPr>
        <dsp:cNvPr id="0" name=""/>
        <dsp:cNvSpPr/>
      </dsp:nvSpPr>
      <dsp:spPr>
        <a:xfrm>
          <a:off x="1487179" y="569"/>
          <a:ext cx="4380615" cy="4380615"/>
        </a:xfrm>
        <a:prstGeom prst="circularArrow">
          <a:avLst>
            <a:gd name="adj1" fmla="val 5193"/>
            <a:gd name="adj2" fmla="val 335369"/>
            <a:gd name="adj3" fmla="val 3873615"/>
            <a:gd name="adj4" fmla="val 2251323"/>
            <a:gd name="adj5" fmla="val 6058"/>
          </a:avLst>
        </a:prstGeom>
        <a:solidFill>
          <a:srgbClr val="FFB81D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38F42A-EFBE-45C2-9414-B2E5192C5F5D}">
      <dsp:nvSpPr>
        <dsp:cNvPr id="0" name=""/>
        <dsp:cNvSpPr/>
      </dsp:nvSpPr>
      <dsp:spPr>
        <a:xfrm>
          <a:off x="3017417" y="3551496"/>
          <a:ext cx="1320141" cy="1166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Strategic &amp; adaptive Resource Management</a:t>
          </a:r>
        </a:p>
      </dsp:txBody>
      <dsp:txXfrm>
        <a:off x="3017417" y="3551496"/>
        <a:ext cx="1320141" cy="1166521"/>
      </dsp:txXfrm>
    </dsp:sp>
    <dsp:sp modelId="{98DFCE19-D2C6-4081-80A4-D39C7FC0F267}">
      <dsp:nvSpPr>
        <dsp:cNvPr id="0" name=""/>
        <dsp:cNvSpPr/>
      </dsp:nvSpPr>
      <dsp:spPr>
        <a:xfrm>
          <a:off x="1487179" y="569"/>
          <a:ext cx="4380615" cy="4380615"/>
        </a:xfrm>
        <a:prstGeom prst="circularArrow">
          <a:avLst>
            <a:gd name="adj1" fmla="val 5193"/>
            <a:gd name="adj2" fmla="val 335369"/>
            <a:gd name="adj3" fmla="val 8213308"/>
            <a:gd name="adj4" fmla="val 6591016"/>
            <a:gd name="adj5" fmla="val 6058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24616B-1FDC-421F-9E01-3627BF470B72}">
      <dsp:nvSpPr>
        <dsp:cNvPr id="0" name=""/>
        <dsp:cNvSpPr/>
      </dsp:nvSpPr>
      <dsp:spPr>
        <a:xfrm>
          <a:off x="1245486" y="2208308"/>
          <a:ext cx="1166521" cy="1166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Continuous monitoring of value, execution, and, impact</a:t>
          </a:r>
        </a:p>
      </dsp:txBody>
      <dsp:txXfrm>
        <a:off x="1245486" y="2208308"/>
        <a:ext cx="1166521" cy="1166521"/>
      </dsp:txXfrm>
    </dsp:sp>
    <dsp:sp modelId="{885CB37B-0E15-4137-B774-C2F5614B81D6}">
      <dsp:nvSpPr>
        <dsp:cNvPr id="0" name=""/>
        <dsp:cNvSpPr/>
      </dsp:nvSpPr>
      <dsp:spPr>
        <a:xfrm>
          <a:off x="1487179" y="569"/>
          <a:ext cx="4380615" cy="4380615"/>
        </a:xfrm>
        <a:prstGeom prst="circularArrow">
          <a:avLst>
            <a:gd name="adj1" fmla="val 5193"/>
            <a:gd name="adj2" fmla="val 335369"/>
            <a:gd name="adj3" fmla="val 12300335"/>
            <a:gd name="adj4" fmla="val 10769173"/>
            <a:gd name="adj5" fmla="val 6058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54409-75DF-4133-9971-FE3469A214D1}">
      <dsp:nvSpPr>
        <dsp:cNvPr id="0" name=""/>
        <dsp:cNvSpPr/>
      </dsp:nvSpPr>
      <dsp:spPr>
        <a:xfrm>
          <a:off x="1951642" y="34984"/>
          <a:ext cx="1166521" cy="11665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Changed-enabled culture</a:t>
          </a:r>
        </a:p>
      </dsp:txBody>
      <dsp:txXfrm>
        <a:off x="1951642" y="34984"/>
        <a:ext cx="1166521" cy="1166521"/>
      </dsp:txXfrm>
    </dsp:sp>
    <dsp:sp modelId="{25BB49DF-2DD2-4837-B0ED-D3B5F18A03AB}">
      <dsp:nvSpPr>
        <dsp:cNvPr id="0" name=""/>
        <dsp:cNvSpPr/>
      </dsp:nvSpPr>
      <dsp:spPr>
        <a:xfrm>
          <a:off x="1487179" y="569"/>
          <a:ext cx="4380615" cy="4380615"/>
        </a:xfrm>
        <a:prstGeom prst="circularArrow">
          <a:avLst>
            <a:gd name="adj1" fmla="val 5193"/>
            <a:gd name="adj2" fmla="val 335369"/>
            <a:gd name="adj3" fmla="val 16867977"/>
            <a:gd name="adj4" fmla="val 15196654"/>
            <a:gd name="adj5" fmla="val 6058"/>
          </a:avLst>
        </a:prstGeom>
        <a:solidFill>
          <a:srgbClr val="B7519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998658-5788-4B99-AE84-8F7778A3D545}">
      <dsp:nvSpPr>
        <dsp:cNvPr id="0" name=""/>
        <dsp:cNvSpPr/>
      </dsp:nvSpPr>
      <dsp:spPr>
        <a:xfrm>
          <a:off x="879347" y="227922"/>
          <a:ext cx="1731409" cy="1731409"/>
        </a:xfrm>
        <a:prstGeom prst="pieWedge">
          <a:avLst/>
        </a:prstGeom>
        <a:solidFill>
          <a:srgbClr val="003DA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Oversight</a:t>
          </a:r>
        </a:p>
      </dsp:txBody>
      <dsp:txXfrm>
        <a:off x="1386465" y="735040"/>
        <a:ext cx="1224291" cy="1224291"/>
      </dsp:txXfrm>
    </dsp:sp>
    <dsp:sp modelId="{5F6FD3F4-C92D-491A-8E02-81C8DD714278}">
      <dsp:nvSpPr>
        <dsp:cNvPr id="0" name=""/>
        <dsp:cNvSpPr/>
      </dsp:nvSpPr>
      <dsp:spPr>
        <a:xfrm rot="5400000">
          <a:off x="2690730" y="227922"/>
          <a:ext cx="1731409" cy="1731409"/>
        </a:xfrm>
        <a:prstGeom prst="pieWedge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Guidance</a:t>
          </a:r>
        </a:p>
      </dsp:txBody>
      <dsp:txXfrm rot="-5400000">
        <a:off x="2690730" y="735040"/>
        <a:ext cx="1224291" cy="1224291"/>
      </dsp:txXfrm>
    </dsp:sp>
    <dsp:sp modelId="{DD3E2806-198D-4640-89FE-68FDEA6E238D}">
      <dsp:nvSpPr>
        <dsp:cNvPr id="0" name=""/>
        <dsp:cNvSpPr/>
      </dsp:nvSpPr>
      <dsp:spPr>
        <a:xfrm rot="10800000">
          <a:off x="2664265" y="2054852"/>
          <a:ext cx="1784339" cy="1700313"/>
        </a:xfrm>
        <a:prstGeom prst="pieWedge">
          <a:avLst/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Expertise</a:t>
          </a:r>
        </a:p>
      </dsp:txBody>
      <dsp:txXfrm rot="10800000">
        <a:off x="2664265" y="2054852"/>
        <a:ext cx="1261718" cy="1202303"/>
      </dsp:txXfrm>
    </dsp:sp>
    <dsp:sp modelId="{9322E69A-A472-4EAD-BE9A-5B8EBA1E402A}">
      <dsp:nvSpPr>
        <dsp:cNvPr id="0" name=""/>
        <dsp:cNvSpPr/>
      </dsp:nvSpPr>
      <dsp:spPr>
        <a:xfrm rot="16200000">
          <a:off x="879347" y="2039304"/>
          <a:ext cx="1731409" cy="1731409"/>
        </a:xfrm>
        <a:prstGeom prst="pieWedge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Represent</a:t>
          </a:r>
        </a:p>
      </dsp:txBody>
      <dsp:txXfrm rot="5400000">
        <a:off x="1386465" y="2039304"/>
        <a:ext cx="1224291" cy="1224291"/>
      </dsp:txXfrm>
    </dsp:sp>
    <dsp:sp modelId="{F2FCDB25-BB3B-4CE8-8C1F-0C7D4D179DD3}">
      <dsp:nvSpPr>
        <dsp:cNvPr id="0" name=""/>
        <dsp:cNvSpPr/>
      </dsp:nvSpPr>
      <dsp:spPr>
        <a:xfrm>
          <a:off x="2351845" y="1639441"/>
          <a:ext cx="597796" cy="519822"/>
        </a:xfrm>
        <a:prstGeom prst="circular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0BD719-6F9F-4F82-AA0E-41DFBA3D5C00}">
      <dsp:nvSpPr>
        <dsp:cNvPr id="0" name=""/>
        <dsp:cNvSpPr/>
      </dsp:nvSpPr>
      <dsp:spPr>
        <a:xfrm rot="10800000">
          <a:off x="2351845" y="1839373"/>
          <a:ext cx="597796" cy="519822"/>
        </a:xfrm>
        <a:prstGeom prst="circular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5A51DD2-8421-F74C-8DD7-90D709FC9F6E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59DA39B-50AA-634B-8E2C-29BE284B4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82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9DA39B-50AA-634B-8E2C-29BE284B4B7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823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9DA39B-50AA-634B-8E2C-29BE284B4B7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922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9DA39B-50AA-634B-8E2C-29BE284B4B7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376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1974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5250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2412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2895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27" r:id="rId2"/>
    <p:sldLayoutId id="214748372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Fira Sans" panose="020B0503050000020004" pitchFamily="34" charset="0"/>
          <a:ea typeface="Fira Sans" panose="020B05030500000200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Fira Sans" panose="020B0503050000020004" pitchFamily="34" charset="0"/>
          <a:ea typeface="Fira Sans" panose="020B05030500000200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Fira Sans" panose="020B0503050000020004" pitchFamily="34" charset="0"/>
          <a:ea typeface="Fira Sans" panose="020B05030500000200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Fira Sans" panose="020B0503050000020004" pitchFamily="34" charset="0"/>
          <a:ea typeface="Fira Sans" panose="020B05030500000200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ira Sans" panose="020B0503050000020004" pitchFamily="34" charset="0"/>
          <a:ea typeface="Fira Sans" panose="020B05030500000200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ira Sans" panose="020B0503050000020004" pitchFamily="34" charset="0"/>
          <a:ea typeface="Fira Sans" panose="020B05030500000200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3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2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svg"/><Relationship Id="rId9" Type="http://schemas.microsoft.com/office/2007/relationships/diagramDrawing" Target="../diagrams/drawing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jpeg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3.svg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AB408A3-9D25-A44D-A267-54D7934576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6413" y="6235641"/>
            <a:ext cx="1244600" cy="379385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CAF54B18-1E70-D449-A3EC-9239163ED0CD}"/>
              </a:ext>
            </a:extLst>
          </p:cNvPr>
          <p:cNvGrpSpPr/>
          <p:nvPr/>
        </p:nvGrpSpPr>
        <p:grpSpPr>
          <a:xfrm>
            <a:off x="-18411" y="12913"/>
            <a:ext cx="12212457" cy="6873342"/>
            <a:chOff x="-18411" y="-6137"/>
            <a:chExt cx="12212457" cy="6873342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77FB2E0-C8C5-B54F-999D-475D5623CDDB}"/>
                </a:ext>
              </a:extLst>
            </p:cNvPr>
            <p:cNvSpPr/>
            <p:nvPr/>
          </p:nvSpPr>
          <p:spPr>
            <a:xfrm>
              <a:off x="-18411" y="3031635"/>
              <a:ext cx="12212457" cy="3835570"/>
            </a:xfrm>
            <a:custGeom>
              <a:avLst/>
              <a:gdLst>
                <a:gd name="connsiteX0" fmla="*/ 0 w 12212457"/>
                <a:gd name="connsiteY0" fmla="*/ 2718652 h 3835570"/>
                <a:gd name="connsiteX1" fmla="*/ 0 w 12212457"/>
                <a:gd name="connsiteY1" fmla="*/ 3835570 h 3835570"/>
                <a:gd name="connsiteX2" fmla="*/ 153423 w 12212457"/>
                <a:gd name="connsiteY2" fmla="*/ 3835570 h 3835570"/>
                <a:gd name="connsiteX3" fmla="*/ 5443442 w 12212457"/>
                <a:gd name="connsiteY3" fmla="*/ 3835570 h 3835570"/>
                <a:gd name="connsiteX4" fmla="*/ 12212457 w 12212457"/>
                <a:gd name="connsiteY4" fmla="*/ 619828 h 3835570"/>
                <a:gd name="connsiteX5" fmla="*/ 12212457 w 12212457"/>
                <a:gd name="connsiteY5" fmla="*/ 0 h 3835570"/>
                <a:gd name="connsiteX6" fmla="*/ 0 w 12212457"/>
                <a:gd name="connsiteY6" fmla="*/ 2718652 h 3835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212457" h="3835570">
                  <a:moveTo>
                    <a:pt x="0" y="2718652"/>
                  </a:moveTo>
                  <a:lnTo>
                    <a:pt x="0" y="3835570"/>
                  </a:lnTo>
                  <a:lnTo>
                    <a:pt x="153423" y="3835570"/>
                  </a:lnTo>
                  <a:lnTo>
                    <a:pt x="5443442" y="3835570"/>
                  </a:lnTo>
                  <a:lnTo>
                    <a:pt x="12212457" y="619828"/>
                  </a:lnTo>
                  <a:lnTo>
                    <a:pt x="12212457" y="0"/>
                  </a:lnTo>
                  <a:lnTo>
                    <a:pt x="0" y="2718652"/>
                  </a:lnTo>
                  <a:close/>
                </a:path>
              </a:pathLst>
            </a:custGeom>
            <a:solidFill>
              <a:srgbClr val="FFB8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rapezoid 6">
              <a:extLst>
                <a:ext uri="{FF2B5EF4-FFF2-40B4-BE49-F238E27FC236}">
                  <a16:creationId xmlns:a16="http://schemas.microsoft.com/office/drawing/2014/main" id="{69FD79F2-2E51-0C40-96CB-189599A623FE}"/>
                </a:ext>
              </a:extLst>
            </p:cNvPr>
            <p:cNvSpPr/>
            <p:nvPr/>
          </p:nvSpPr>
          <p:spPr>
            <a:xfrm>
              <a:off x="-18411" y="-6137"/>
              <a:ext cx="12210411" cy="5842341"/>
            </a:xfrm>
            <a:custGeom>
              <a:avLst/>
              <a:gdLst>
                <a:gd name="connsiteX0" fmla="*/ 0 w 12046760"/>
                <a:gd name="connsiteY0" fmla="*/ 5842341 h 5842341"/>
                <a:gd name="connsiteX1" fmla="*/ 1460585 w 12046760"/>
                <a:gd name="connsiteY1" fmla="*/ 0 h 5842341"/>
                <a:gd name="connsiteX2" fmla="*/ 10586175 w 12046760"/>
                <a:gd name="connsiteY2" fmla="*/ 0 h 5842341"/>
                <a:gd name="connsiteX3" fmla="*/ 12046760 w 12046760"/>
                <a:gd name="connsiteY3" fmla="*/ 5842341 h 5842341"/>
                <a:gd name="connsiteX4" fmla="*/ 0 w 12046760"/>
                <a:gd name="connsiteY4" fmla="*/ 5842341 h 5842341"/>
                <a:gd name="connsiteX0" fmla="*/ 0 w 12046760"/>
                <a:gd name="connsiteY0" fmla="*/ 5842341 h 5842341"/>
                <a:gd name="connsiteX1" fmla="*/ 12274 w 12046760"/>
                <a:gd name="connsiteY1" fmla="*/ 0 h 5842341"/>
                <a:gd name="connsiteX2" fmla="*/ 10586175 w 12046760"/>
                <a:gd name="connsiteY2" fmla="*/ 0 h 5842341"/>
                <a:gd name="connsiteX3" fmla="*/ 12046760 w 12046760"/>
                <a:gd name="connsiteY3" fmla="*/ 5842341 h 5842341"/>
                <a:gd name="connsiteX4" fmla="*/ 0 w 12046760"/>
                <a:gd name="connsiteY4" fmla="*/ 5842341 h 5842341"/>
                <a:gd name="connsiteX0" fmla="*/ 0 w 12194047"/>
                <a:gd name="connsiteY0" fmla="*/ 5842341 h 5842341"/>
                <a:gd name="connsiteX1" fmla="*/ 12274 w 12194047"/>
                <a:gd name="connsiteY1" fmla="*/ 0 h 5842341"/>
                <a:gd name="connsiteX2" fmla="*/ 12194047 w 12194047"/>
                <a:gd name="connsiteY2" fmla="*/ 6137 h 5842341"/>
                <a:gd name="connsiteX3" fmla="*/ 12046760 w 12194047"/>
                <a:gd name="connsiteY3" fmla="*/ 5842341 h 5842341"/>
                <a:gd name="connsiteX4" fmla="*/ 0 w 12194047"/>
                <a:gd name="connsiteY4" fmla="*/ 5842341 h 5842341"/>
                <a:gd name="connsiteX0" fmla="*/ 0 w 12194047"/>
                <a:gd name="connsiteY0" fmla="*/ 5842341 h 5842341"/>
                <a:gd name="connsiteX1" fmla="*/ 12274 w 12194047"/>
                <a:gd name="connsiteY1" fmla="*/ 0 h 5842341"/>
                <a:gd name="connsiteX2" fmla="*/ 12194047 w 12194047"/>
                <a:gd name="connsiteY2" fmla="*/ 6137 h 5842341"/>
                <a:gd name="connsiteX3" fmla="*/ 12194046 w 12194047"/>
                <a:gd name="connsiteY3" fmla="*/ 3080730 h 5842341"/>
                <a:gd name="connsiteX4" fmla="*/ 0 w 12194047"/>
                <a:gd name="connsiteY4" fmla="*/ 5842341 h 584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194047" h="5842341">
                  <a:moveTo>
                    <a:pt x="0" y="5842341"/>
                  </a:moveTo>
                  <a:cubicBezTo>
                    <a:pt x="4091" y="3894894"/>
                    <a:pt x="8183" y="1947447"/>
                    <a:pt x="12274" y="0"/>
                  </a:cubicBezTo>
                  <a:lnTo>
                    <a:pt x="12194047" y="6137"/>
                  </a:lnTo>
                  <a:cubicBezTo>
                    <a:pt x="12194047" y="1031001"/>
                    <a:pt x="12194046" y="2055866"/>
                    <a:pt x="12194046" y="3080730"/>
                  </a:cubicBezTo>
                  <a:lnTo>
                    <a:pt x="0" y="5842341"/>
                  </a:lnTo>
                  <a:close/>
                </a:path>
              </a:pathLst>
            </a:custGeom>
            <a:solidFill>
              <a:srgbClr val="003D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 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1B92A8F9-FF41-8F44-BF9E-797DE5FBF7A6}"/>
              </a:ext>
            </a:extLst>
          </p:cNvPr>
          <p:cNvSpPr txBox="1"/>
          <p:nvPr/>
        </p:nvSpPr>
        <p:spPr>
          <a:xfrm>
            <a:off x="615505" y="1099506"/>
            <a:ext cx="9940908" cy="5211620"/>
          </a:xfrm>
          <a:prstGeom prst="rect">
            <a:avLst/>
          </a:prstGeom>
          <a:noFill/>
        </p:spPr>
        <p:txBody>
          <a:bodyPr wrap="square" lIns="0" tIns="91440" rIns="0" bIns="0" rtlCol="0">
            <a:spAutoFit/>
          </a:bodyPr>
          <a:lstStyle/>
          <a:p>
            <a:pPr>
              <a:lnSpc>
                <a:spcPts val="6820"/>
              </a:lnSpc>
            </a:pPr>
            <a:r>
              <a:rPr lang="en-US" sz="3600" b="1" spc="-150" dirty="0">
                <a:solidFill>
                  <a:schemeClr val="bg1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Administrative Services and Strategic Executive Team (ASSET) </a:t>
            </a:r>
          </a:p>
          <a:p>
            <a:pPr>
              <a:lnSpc>
                <a:spcPts val="6820"/>
              </a:lnSpc>
            </a:pPr>
            <a:r>
              <a:rPr lang="en-US" sz="3600" b="1" spc="-150" dirty="0">
                <a:solidFill>
                  <a:schemeClr val="bg1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Meet and Greet </a:t>
            </a:r>
          </a:p>
          <a:p>
            <a:pPr>
              <a:lnSpc>
                <a:spcPts val="6820"/>
              </a:lnSpc>
            </a:pPr>
            <a:r>
              <a:rPr lang="en-US" sz="3600" b="1" spc="-150" dirty="0">
                <a:solidFill>
                  <a:schemeClr val="bg1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April 14, 2025</a:t>
            </a:r>
          </a:p>
          <a:p>
            <a:pPr>
              <a:lnSpc>
                <a:spcPts val="6820"/>
              </a:lnSpc>
            </a:pPr>
            <a:endParaRPr lang="en-US" sz="3600" b="1" spc="-150" dirty="0">
              <a:solidFill>
                <a:schemeClr val="bg1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  <a:p>
            <a:pPr>
              <a:lnSpc>
                <a:spcPts val="6820"/>
              </a:lnSpc>
            </a:pPr>
            <a:endParaRPr lang="en-US" sz="3600" b="1" spc="-150" dirty="0">
              <a:solidFill>
                <a:schemeClr val="bg1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239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6413" y="6235641"/>
            <a:ext cx="1244600" cy="379385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8918C875-2CBE-A24F-AA8A-DE16D36D78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97643" y="410431"/>
            <a:ext cx="529422" cy="24219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86531BE-4365-403E-AE06-FD406E84566D}"/>
              </a:ext>
            </a:extLst>
          </p:cNvPr>
          <p:cNvSpPr txBox="1"/>
          <p:nvPr/>
        </p:nvSpPr>
        <p:spPr>
          <a:xfrm>
            <a:off x="534835" y="804168"/>
            <a:ext cx="9943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3DA5"/>
                </a:solidFill>
                <a:latin typeface="Fira Sans" panose="020B0604020202020204" charset="0"/>
                <a:ea typeface="Fira Sans" panose="020B0604020202020204" charset="0"/>
              </a:rPr>
              <a:t>New Advisory Board Members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5628D5C-B7B5-4FC5-80A7-27E321394462}"/>
              </a:ext>
            </a:extLst>
          </p:cNvPr>
          <p:cNvCxnSpPr>
            <a:cxnSpLocks/>
          </p:cNvCxnSpPr>
          <p:nvPr/>
        </p:nvCxnSpPr>
        <p:spPr>
          <a:xfrm>
            <a:off x="534835" y="1487724"/>
            <a:ext cx="10987587" cy="0"/>
          </a:xfrm>
          <a:prstGeom prst="line">
            <a:avLst/>
          </a:prstGeom>
          <a:ln w="38100" cmpd="thickThin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A1F3E01A-8F47-4A55-A84A-63098AFE9EB4}"/>
              </a:ext>
            </a:extLst>
          </p:cNvPr>
          <p:cNvSpPr txBox="1"/>
          <p:nvPr/>
        </p:nvSpPr>
        <p:spPr>
          <a:xfrm>
            <a:off x="750810" y="4420456"/>
            <a:ext cx="223701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3DA5"/>
                </a:solidFill>
              </a:rPr>
              <a:t>Emily Engelschall </a:t>
            </a:r>
          </a:p>
          <a:p>
            <a:r>
              <a:rPr lang="en-US" dirty="0"/>
              <a:t>Associate Vice Chancellor Enrollment Services</a:t>
            </a:r>
          </a:p>
          <a:p>
            <a:endParaRPr lang="en-US" dirty="0"/>
          </a:p>
          <a:p>
            <a:r>
              <a:rPr lang="en-US" dirty="0"/>
              <a:t>Standing for Enrollment Services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639FB3-2FDD-4238-97D3-449F1EA1F8CE}"/>
              </a:ext>
            </a:extLst>
          </p:cNvPr>
          <p:cNvSpPr txBox="1"/>
          <p:nvPr/>
        </p:nvSpPr>
        <p:spPr>
          <a:xfrm>
            <a:off x="3839033" y="4422821"/>
            <a:ext cx="273608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3DA5"/>
                </a:solidFill>
              </a:rPr>
              <a:t>Marko </a:t>
            </a:r>
            <a:r>
              <a:rPr lang="en-US" b="1" dirty="0" err="1">
                <a:solidFill>
                  <a:srgbClr val="003DA5"/>
                </a:solidFill>
              </a:rPr>
              <a:t>Princevac</a:t>
            </a:r>
            <a:endParaRPr lang="en-US" b="1" dirty="0">
              <a:solidFill>
                <a:srgbClr val="003DA5"/>
              </a:solidFill>
            </a:endParaRPr>
          </a:p>
          <a:p>
            <a:r>
              <a:rPr lang="en-US" dirty="0"/>
              <a:t>Vice Provost for International Affairs</a:t>
            </a:r>
          </a:p>
          <a:p>
            <a:endParaRPr lang="en-US" dirty="0"/>
          </a:p>
          <a:p>
            <a:r>
              <a:rPr lang="en-US" dirty="0"/>
              <a:t>Standing for International Affairs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6624092-B4E9-4CD7-A8A5-756D58B26C35}"/>
              </a:ext>
            </a:extLst>
          </p:cNvPr>
          <p:cNvSpPr txBox="1"/>
          <p:nvPr/>
        </p:nvSpPr>
        <p:spPr>
          <a:xfrm>
            <a:off x="7534541" y="4356078"/>
            <a:ext cx="30218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3DA5"/>
                </a:solidFill>
              </a:rPr>
              <a:t>Louie Rodriguez</a:t>
            </a:r>
          </a:p>
          <a:p>
            <a:r>
              <a:rPr lang="en-US" dirty="0"/>
              <a:t>Vice Provost and Dean of Undergraduate Education </a:t>
            </a:r>
          </a:p>
          <a:p>
            <a:endParaRPr lang="en-US" dirty="0"/>
          </a:p>
          <a:p>
            <a:r>
              <a:rPr lang="en-US" dirty="0"/>
              <a:t>Standing for Undergraduate Education </a:t>
            </a:r>
          </a:p>
        </p:txBody>
      </p:sp>
      <p:pic>
        <p:nvPicPr>
          <p:cNvPr id="5" name="Picture 2" descr="Emily Engelschall">
            <a:extLst>
              <a:ext uri="{FF2B5EF4-FFF2-40B4-BE49-F238E27FC236}">
                <a16:creationId xmlns:a16="http://schemas.microsoft.com/office/drawing/2014/main" id="{19672580-623A-4B91-99DF-1B6ED5F253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167"/>
          <a:stretch/>
        </p:blipFill>
        <p:spPr bwMode="auto">
          <a:xfrm>
            <a:off x="750810" y="1862141"/>
            <a:ext cx="2080414" cy="2269954"/>
          </a:xfrm>
          <a:prstGeom prst="rect">
            <a:avLst/>
          </a:prstGeom>
          <a:noFill/>
          <a:ln w="38100">
            <a:solidFill>
              <a:srgbClr val="003DA5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Marko Princevac, Interim Vice Provost of International Affairs">
            <a:extLst>
              <a:ext uri="{FF2B5EF4-FFF2-40B4-BE49-F238E27FC236}">
                <a16:creationId xmlns:a16="http://schemas.microsoft.com/office/drawing/2014/main" id="{DB6C46C4-B715-46A6-B335-4379DE060A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9033" y="1802016"/>
            <a:ext cx="2390203" cy="2390203"/>
          </a:xfrm>
          <a:prstGeom prst="rect">
            <a:avLst/>
          </a:prstGeom>
          <a:noFill/>
          <a:ln w="38100">
            <a:solidFill>
              <a:srgbClr val="003DA5"/>
            </a:solidFill>
          </a:ln>
        </p:spPr>
      </p:pic>
      <p:pic>
        <p:nvPicPr>
          <p:cNvPr id="1030" name="Picture 6" descr="Louie Rodríguez">
            <a:extLst>
              <a:ext uri="{FF2B5EF4-FFF2-40B4-BE49-F238E27FC236}">
                <a16:creationId xmlns:a16="http://schemas.microsoft.com/office/drawing/2014/main" id="{4695EAEA-5611-4DB7-AFDB-C870B1A731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7045" y="1791558"/>
            <a:ext cx="3120119" cy="2400662"/>
          </a:xfrm>
          <a:prstGeom prst="rect">
            <a:avLst/>
          </a:prstGeom>
          <a:noFill/>
          <a:ln w="38100">
            <a:solidFill>
              <a:srgbClr val="003DA5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3648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6413" y="6235641"/>
            <a:ext cx="1244600" cy="379385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8918C875-2CBE-A24F-AA8A-DE16D36D78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97765" y="370687"/>
            <a:ext cx="500115" cy="22878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86531BE-4365-403E-AE06-FD406E84566D}"/>
              </a:ext>
            </a:extLst>
          </p:cNvPr>
          <p:cNvSpPr txBox="1"/>
          <p:nvPr/>
        </p:nvSpPr>
        <p:spPr>
          <a:xfrm>
            <a:off x="892628" y="794387"/>
            <a:ext cx="7165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3DA5"/>
                </a:solidFill>
                <a:latin typeface="Fira Sans" panose="020B0604020202020204" charset="0"/>
                <a:ea typeface="Fira Sans" panose="020B0604020202020204" charset="0"/>
              </a:rPr>
              <a:t>Advisory Board Structure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5628D5C-B7B5-4FC5-80A7-27E321394462}"/>
              </a:ext>
            </a:extLst>
          </p:cNvPr>
          <p:cNvCxnSpPr/>
          <p:nvPr/>
        </p:nvCxnSpPr>
        <p:spPr>
          <a:xfrm>
            <a:off x="609599" y="1570020"/>
            <a:ext cx="10286084" cy="0"/>
          </a:xfrm>
          <a:prstGeom prst="line">
            <a:avLst/>
          </a:prstGeom>
          <a:ln w="38100" cmpd="thickThin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A2E3A4F3-1932-431A-8979-A5A9FE0009BD}"/>
              </a:ext>
            </a:extLst>
          </p:cNvPr>
          <p:cNvSpPr/>
          <p:nvPr/>
        </p:nvSpPr>
        <p:spPr>
          <a:xfrm>
            <a:off x="828186" y="3613895"/>
            <a:ext cx="2909872" cy="96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Administrative Services and Strategic Executive Team (ASSET)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029AA8-32E9-4668-BECE-901D416C2AFA}"/>
              </a:ext>
            </a:extLst>
          </p:cNvPr>
          <p:cNvCxnSpPr>
            <a:cxnSpLocks/>
          </p:cNvCxnSpPr>
          <p:nvPr/>
        </p:nvCxnSpPr>
        <p:spPr>
          <a:xfrm flipV="1">
            <a:off x="2004980" y="3060914"/>
            <a:ext cx="5636" cy="552981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5D8AD5B-764B-4E26-BD2F-CAC99FA9BBC8}"/>
              </a:ext>
            </a:extLst>
          </p:cNvPr>
          <p:cNvSpPr/>
          <p:nvPr/>
        </p:nvSpPr>
        <p:spPr>
          <a:xfrm>
            <a:off x="806076" y="1938815"/>
            <a:ext cx="2909872" cy="111516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Gerry Bomotti </a:t>
            </a:r>
          </a:p>
          <a:p>
            <a:pPr algn="ctr"/>
            <a:r>
              <a:rPr lang="en-US" dirty="0"/>
              <a:t>Vice Chancellor, Planning, Budget &amp; Administration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74FAC2E-2A2F-4AC0-A288-0B9208DA15AB}"/>
              </a:ext>
            </a:extLst>
          </p:cNvPr>
          <p:cNvSpPr/>
          <p:nvPr/>
        </p:nvSpPr>
        <p:spPr>
          <a:xfrm>
            <a:off x="4117405" y="1938815"/>
            <a:ext cx="2631206" cy="91732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Advisory Board </a:t>
            </a:r>
          </a:p>
          <a:p>
            <a:pPr algn="ctr"/>
            <a:r>
              <a:rPr lang="en-US" dirty="0"/>
              <a:t> </a:t>
            </a:r>
          </a:p>
        </p:txBody>
      </p: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3732885D-90BA-405B-8EFA-C15ADB70D77A}"/>
              </a:ext>
            </a:extLst>
          </p:cNvPr>
          <p:cNvCxnSpPr>
            <a:cxnSpLocks/>
            <a:endCxn id="15" idx="2"/>
          </p:cNvCxnSpPr>
          <p:nvPr/>
        </p:nvCxnSpPr>
        <p:spPr>
          <a:xfrm flipV="1">
            <a:off x="3540640" y="2856136"/>
            <a:ext cx="1892368" cy="1246042"/>
          </a:xfrm>
          <a:prstGeom prst="bentConnector2">
            <a:avLst/>
          </a:prstGeom>
          <a:ln w="22225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2C3547BE-8049-41E4-937A-C5D6397413B6}"/>
              </a:ext>
            </a:extLst>
          </p:cNvPr>
          <p:cNvSpPr/>
          <p:nvPr/>
        </p:nvSpPr>
        <p:spPr>
          <a:xfrm>
            <a:off x="6835366" y="1924968"/>
            <a:ext cx="5060887" cy="403221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u="sng" dirty="0">
                <a:solidFill>
                  <a:schemeClr val="bg1"/>
                </a:solidFill>
              </a:rPr>
              <a:t>Board Composition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</a:rPr>
              <a:t>1 representative – Chancellor’s Org (Org 20)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</a:rPr>
              <a:t>1 representative – Health, Wellbeing, and </a:t>
            </a:r>
          </a:p>
          <a:p>
            <a:r>
              <a:rPr lang="en-US" sz="1600" b="1" dirty="0">
                <a:solidFill>
                  <a:schemeClr val="bg1"/>
                </a:solidFill>
              </a:rPr>
              <a:t>		Safety (ORG 42)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</a:rPr>
              <a:t>1 representative – Provost’s Org (Org 31)</a:t>
            </a:r>
          </a:p>
          <a:p>
            <a:endParaRPr lang="en-US" sz="1600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</a:rPr>
              <a:t>1 representative – Planning, Budget, and 			Administration (Org 39), 			Facilities Services/PD&amp;C 			(Org 28 and Org 30), and 			Auxiliary Services (Org 19)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</a:rPr>
              <a:t>1 representative – Enrollment Services (Org33)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</a:rPr>
              <a:t>1 representative – International Affairs (Org 32)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</a:rPr>
              <a:t> 1 representative –Undergraduate Education (Org 36)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F082D46-4146-4800-A720-D4AA300AAA9C}"/>
              </a:ext>
            </a:extLst>
          </p:cNvPr>
          <p:cNvSpPr txBox="1"/>
          <p:nvPr/>
        </p:nvSpPr>
        <p:spPr>
          <a:xfrm>
            <a:off x="685573" y="5374304"/>
            <a:ext cx="6476156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b="1" u="sng" dirty="0">
                <a:solidFill>
                  <a:srgbClr val="003DA5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Meeting Cadence: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="1" dirty="0">
              <a:latin typeface="Fira Sans" panose="020B0503050000020004" pitchFamily="34" charset="0"/>
              <a:ea typeface="Fira Sans" panose="020B0503050000020004" pitchFamily="34" charset="0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1" dirty="0">
                <a:solidFill>
                  <a:srgbClr val="003DA5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Board - Quarterly Meetings with ASSET Leadership. 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3DA5"/>
                </a:solidFill>
                <a:effectLst/>
                <a:uLnTx/>
                <a:uFillTx/>
                <a:latin typeface="Fira Sans" panose="020B0503050000020004" pitchFamily="34" charset="0"/>
                <a:ea typeface="Fira Sans" panose="020B0503050000020004" pitchFamily="34" charset="0"/>
                <a:cs typeface="+mn-cs"/>
              </a:rPr>
              <a:t>Individually – Weekly</a:t>
            </a:r>
            <a:r>
              <a:rPr lang="en-US" b="1" dirty="0">
                <a:solidFill>
                  <a:srgbClr val="003DA5"/>
                </a:solidFill>
                <a:latin typeface="Fira Sans" panose="020B0503050000020004" pitchFamily="34" charset="0"/>
                <a:ea typeface="Fira Sans" panose="020B0503050000020004" pitchFamily="34" charset="0"/>
              </a:rPr>
              <a:t> Meetings with ASSET Leadership. 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003DA5"/>
              </a:solidFill>
              <a:effectLst/>
              <a:uLnTx/>
              <a:uFillTx/>
              <a:latin typeface="Fira Sans Book" panose="020B0503050000020004" pitchFamily="34" charset="0"/>
              <a:ea typeface="Fira Sans Book" panose="020B050305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9031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6412" y="262540"/>
            <a:ext cx="1244600" cy="379385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8918C875-2CBE-A24F-AA8A-DE16D36D78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66657" y="370687"/>
            <a:ext cx="356507" cy="16309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5BCCB76-6D36-4B3E-93C5-5D9B3AC8E81F}"/>
              </a:ext>
            </a:extLst>
          </p:cNvPr>
          <p:cNvSpPr txBox="1"/>
          <p:nvPr/>
        </p:nvSpPr>
        <p:spPr>
          <a:xfrm>
            <a:off x="4233504" y="1624726"/>
            <a:ext cx="7150608" cy="517064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spc="-150" dirty="0">
                <a:solidFill>
                  <a:srgbClr val="003DA5"/>
                </a:solidFill>
                <a:ea typeface="Fira Sans Medium" panose="020B0503050000020004" pitchFamily="34" charset="0"/>
                <a:cs typeface="Arial" panose="020B0604020202020204" pitchFamily="34" charset="0"/>
              </a:rPr>
              <a:t>Provide input and recommendations on ASSET operations, overall strategic direction, budget/resource deployment and priorities.</a:t>
            </a:r>
          </a:p>
          <a:p>
            <a:endParaRPr lang="en-US" sz="2400" spc="-150" dirty="0">
              <a:solidFill>
                <a:srgbClr val="003DA5"/>
              </a:solidFill>
              <a:ea typeface="Fira Sans Medium" panose="020B05030500000200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spc="-150" dirty="0">
                <a:solidFill>
                  <a:srgbClr val="003DA5"/>
                </a:solidFill>
                <a:ea typeface="Fira Sans Medium" panose="020B0503050000020004" pitchFamily="34" charset="0"/>
                <a:cs typeface="Arial" panose="020B0604020202020204" pitchFamily="34" charset="0"/>
              </a:rPr>
              <a:t>Provide input and recommendations on ASSET service delivery, performance ratings/metrics, ongoing support, and process improvement initiatives.</a:t>
            </a:r>
          </a:p>
          <a:p>
            <a:endParaRPr lang="en-US" sz="2400" spc="-150" dirty="0">
              <a:solidFill>
                <a:srgbClr val="003DA5"/>
              </a:solidFill>
              <a:ea typeface="Fira Sans Medium" panose="020B05030500000200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spc="-150" dirty="0">
                <a:solidFill>
                  <a:srgbClr val="003DA5"/>
                </a:solidFill>
                <a:ea typeface="Fira Sans Medium" panose="020B0503050000020004" pitchFamily="34" charset="0"/>
                <a:cs typeface="Arial" panose="020B0604020202020204" pitchFamily="34" charset="0"/>
              </a:rPr>
              <a:t>Support a culture of continuous improvement, professional development, and implementation of leading best practices.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spc="-150" dirty="0">
              <a:solidFill>
                <a:srgbClr val="003DA5"/>
              </a:solidFill>
              <a:ea typeface="Fira Sans Medium" panose="020B05030500000200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spc="-150" dirty="0">
                <a:solidFill>
                  <a:srgbClr val="003DA5"/>
                </a:solidFill>
                <a:ea typeface="Fira Sans Medium" panose="020B0503050000020004" pitchFamily="34" charset="0"/>
                <a:cs typeface="Arial" panose="020B0604020202020204" pitchFamily="34" charset="0"/>
              </a:rPr>
              <a:t>Represent the interests of units supported by the ASSET team and engage in regular feedback with stakeholders. </a:t>
            </a:r>
          </a:p>
          <a:p>
            <a:endParaRPr lang="en-US" sz="2400" b="1" spc="-150" dirty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6531BE-4365-403E-AE06-FD406E84566D}"/>
              </a:ext>
            </a:extLst>
          </p:cNvPr>
          <p:cNvSpPr txBox="1"/>
          <p:nvPr/>
        </p:nvSpPr>
        <p:spPr>
          <a:xfrm>
            <a:off x="892628" y="684911"/>
            <a:ext cx="9568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3DA5"/>
                </a:solidFill>
                <a:latin typeface="Fira Sans" panose="020B0604020202020204" charset="0"/>
                <a:ea typeface="Fira Sans" panose="020B0604020202020204" charset="0"/>
              </a:rPr>
              <a:t>Advisory Board Collective Charge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5628D5C-B7B5-4FC5-80A7-27E321394462}"/>
              </a:ext>
            </a:extLst>
          </p:cNvPr>
          <p:cNvCxnSpPr/>
          <p:nvPr/>
        </p:nvCxnSpPr>
        <p:spPr>
          <a:xfrm>
            <a:off x="622708" y="1322050"/>
            <a:ext cx="10286084" cy="0"/>
          </a:xfrm>
          <a:prstGeom prst="line">
            <a:avLst/>
          </a:prstGeom>
          <a:ln w="38100" cmpd="thickThin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5EFC6C67-637D-43F6-94BC-8922E09E6F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27175362"/>
              </p:ext>
            </p:extLst>
          </p:nvPr>
        </p:nvGraphicFramePr>
        <p:xfrm>
          <a:off x="-363169" y="1689291"/>
          <a:ext cx="5301488" cy="3998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8507263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D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B92A8F9-FF41-8F44-BF9E-797DE5FBF7A6}"/>
              </a:ext>
            </a:extLst>
          </p:cNvPr>
          <p:cNvSpPr txBox="1"/>
          <p:nvPr/>
        </p:nvSpPr>
        <p:spPr>
          <a:xfrm>
            <a:off x="621437" y="2183884"/>
            <a:ext cx="10475649" cy="1776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8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-1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General Administration </a:t>
            </a:r>
          </a:p>
          <a:p>
            <a:pPr marL="0" marR="0" lvl="0" indent="0" algn="ctr" defTabSz="914400" rtl="0" eaLnBrk="1" fontAlgn="auto" latinLnBrk="0" hangingPunct="1">
              <a:lnSpc>
                <a:spcPts val="68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-1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FAST Integration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8432B74-759A-274E-BF69-139B2D231B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2221" y="1839951"/>
            <a:ext cx="444904" cy="20353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C0C9867-7F68-CF4D-92D0-C8C932F5FC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56411" y="6248521"/>
            <a:ext cx="1244601" cy="378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036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9D6596E-11D8-4283-B167-93D7FC8093D3}"/>
              </a:ext>
            </a:extLst>
          </p:cNvPr>
          <p:cNvSpPr/>
          <p:nvPr/>
        </p:nvSpPr>
        <p:spPr>
          <a:xfrm>
            <a:off x="1878029" y="541713"/>
            <a:ext cx="8143425" cy="640542"/>
          </a:xfrm>
          <a:prstGeom prst="roundRect">
            <a:avLst/>
          </a:prstGeom>
          <a:noFill/>
          <a:ln w="50800">
            <a:solidFill>
              <a:srgbClr val="003D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003DA5"/>
                </a:solidFill>
              </a:rPr>
              <a:t>Business Case for Team Integration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1E58D8B-0AA6-4EB7-84F6-71FDD471235C}"/>
              </a:ext>
            </a:extLst>
          </p:cNvPr>
          <p:cNvSpPr txBox="1"/>
          <p:nvPr/>
        </p:nvSpPr>
        <p:spPr>
          <a:xfrm>
            <a:off x="775854" y="1448205"/>
            <a:ext cx="10723419" cy="444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integrating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ASSET and FAST teams, UCR will create a more agile, cost-effective, and collaborative structure, better positioned to meet evolving needs and drive improved outcomes in business and HR operations and service delivery. 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integration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a strategic move toward a unified, efficient administrative support system. 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will allow UCR to leverage the strengths of both teams, creating efficiencies in operations and enhancing the overall effectiveness of business and HR functions. 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 a unified approach, the newly integrated team will have the flexibility to adapt quickly to changes, streamline workflows, and eliminate redundancies, ultimately resulting in a more responsive and resource-efficient system.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integration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will also foster greater collaboration across departments, encouraging a more cohesive working environment where cross-functional teams can innovate and problem-solve together.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Additionally, the strategic alignment of ASSET and FAST will be a forward-thinking move toward building a more resilient and future-ready administrative support system for UCR. </a:t>
            </a:r>
          </a:p>
        </p:txBody>
      </p:sp>
    </p:spTree>
    <p:extLst>
      <p:ext uri="{BB962C8B-B14F-4D97-AF65-F5344CB8AC3E}">
        <p14:creationId xmlns:p14="http://schemas.microsoft.com/office/powerpoint/2010/main" val="1814151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9D6596E-11D8-4283-B167-93D7FC8093D3}"/>
              </a:ext>
            </a:extLst>
          </p:cNvPr>
          <p:cNvSpPr/>
          <p:nvPr/>
        </p:nvSpPr>
        <p:spPr>
          <a:xfrm>
            <a:off x="1878029" y="541713"/>
            <a:ext cx="8143425" cy="640542"/>
          </a:xfrm>
          <a:prstGeom prst="roundRect">
            <a:avLst/>
          </a:prstGeom>
          <a:noFill/>
          <a:ln w="50800">
            <a:solidFill>
              <a:srgbClr val="003D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003DA5"/>
                </a:solidFill>
              </a:rPr>
              <a:t>Integration Approach – Lift and Shift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DF496A-024F-4989-B0E1-79061951FCCB}"/>
              </a:ext>
            </a:extLst>
          </p:cNvPr>
          <p:cNvSpPr txBox="1"/>
          <p:nvPr/>
        </p:nvSpPr>
        <p:spPr>
          <a:xfrm>
            <a:off x="794326" y="1434862"/>
            <a:ext cx="10280073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3DA5"/>
                </a:solidFill>
              </a:rPr>
              <a:t>Initial stage: Lift and Shift </a:t>
            </a:r>
          </a:p>
          <a:p>
            <a:endParaRPr lang="en-US" dirty="0"/>
          </a:p>
          <a:p>
            <a:r>
              <a:rPr lang="en-US" dirty="0"/>
              <a:t>When contemplating the integration of FAST to ASSET, the most effective strategy is to begin with a “lift and shift” approach to existing operations. 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method allows for the careful development of a comprehensive integration plan.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Under a "lift and shift" model, the two teams would initiate the integration process under unified leadership who will collaborate to develop a full implementation plan, leveraging the collective expertise of both teams.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process will also provide an opportunity to identify gaps and critical pain points that need to be addressed. </a:t>
            </a:r>
          </a:p>
          <a:p>
            <a:endParaRPr lang="en-US" dirty="0"/>
          </a:p>
          <a:p>
            <a:r>
              <a:rPr lang="en-US" b="1" dirty="0">
                <a:solidFill>
                  <a:srgbClr val="003DA5"/>
                </a:solidFill>
              </a:rPr>
              <a:t>General Timeline : </a:t>
            </a:r>
            <a:r>
              <a:rPr lang="en-US" b="1" dirty="0"/>
              <a:t>	</a:t>
            </a:r>
            <a:r>
              <a:rPr lang="en-US" dirty="0"/>
              <a:t>FAST Leadership Integration – April 2025</a:t>
            </a:r>
          </a:p>
          <a:p>
            <a:r>
              <a:rPr lang="en-US" dirty="0"/>
              <a:t>		FAST Team Integration into ASSET –July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8364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9D6596E-11D8-4283-B167-93D7FC8093D3}"/>
              </a:ext>
            </a:extLst>
          </p:cNvPr>
          <p:cNvSpPr/>
          <p:nvPr/>
        </p:nvSpPr>
        <p:spPr>
          <a:xfrm>
            <a:off x="1878029" y="541713"/>
            <a:ext cx="8143425" cy="640542"/>
          </a:xfrm>
          <a:prstGeom prst="roundRect">
            <a:avLst/>
          </a:prstGeom>
          <a:noFill/>
          <a:ln w="50800">
            <a:solidFill>
              <a:srgbClr val="003D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003DA5"/>
                </a:solidFill>
              </a:rPr>
              <a:t>Team Integration and Implementation Plan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420337-C4CB-4944-83F8-CAE968D09E2A}"/>
              </a:ext>
            </a:extLst>
          </p:cNvPr>
          <p:cNvSpPr txBox="1"/>
          <p:nvPr/>
        </p:nvSpPr>
        <p:spPr>
          <a:xfrm>
            <a:off x="882834" y="1443841"/>
            <a:ext cx="10426332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Establishment of a core leadership team responsible for developing a plan for team integration and implementation to be approved by the Advisory Board Meeting.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leadership team will prioritize the creation of a comprehensive integration and implementation strategy designed to forge a unified team, seamlessly combining the distinct cultures of ASSET and FAST.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effort will focus on nurturing a new, cohesive organizational culture that balances the unique strengths of both teams.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Key strategies will include team-building exercises, the establishment of shared core values, and providing ample support for change through tailored training programs, leadership coaching, and cultivating a culture of open feedback and communication.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will involve mapping out critical timelines, identifying key stakeholders, and ensuring alignment between both teams. </a:t>
            </a:r>
          </a:p>
        </p:txBody>
      </p:sp>
    </p:spTree>
    <p:extLst>
      <p:ext uri="{BB962C8B-B14F-4D97-AF65-F5344CB8AC3E}">
        <p14:creationId xmlns:p14="http://schemas.microsoft.com/office/powerpoint/2010/main" val="1042614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9D6596E-11D8-4283-B167-93D7FC8093D3}"/>
              </a:ext>
            </a:extLst>
          </p:cNvPr>
          <p:cNvSpPr/>
          <p:nvPr/>
        </p:nvSpPr>
        <p:spPr>
          <a:xfrm>
            <a:off x="1878029" y="689758"/>
            <a:ext cx="8143425" cy="640542"/>
          </a:xfrm>
          <a:prstGeom prst="roundRect">
            <a:avLst/>
          </a:prstGeom>
          <a:noFill/>
          <a:ln w="50800">
            <a:solidFill>
              <a:srgbClr val="003D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003DA5"/>
                </a:solidFill>
              </a:rPr>
              <a:t>Transition Timeline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420337-C4CB-4944-83F8-CAE968D09E2A}"/>
              </a:ext>
            </a:extLst>
          </p:cNvPr>
          <p:cNvSpPr txBox="1"/>
          <p:nvPr/>
        </p:nvSpPr>
        <p:spPr>
          <a:xfrm>
            <a:off x="1190052" y="1739933"/>
            <a:ext cx="10426332" cy="4028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3DA5"/>
                </a:solidFill>
              </a:rPr>
              <a:t>Phase 1: </a:t>
            </a:r>
            <a:r>
              <a:rPr lang="en-US" sz="2400" dirty="0">
                <a:solidFill>
                  <a:srgbClr val="003DA5"/>
                </a:solidFill>
              </a:rPr>
              <a:t>Pre-Integration Planning  (2 months: March - April 2025)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3DA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Phase 2: </a:t>
            </a:r>
            <a:r>
              <a:rPr lang="en-US" sz="2400" dirty="0">
                <a:solidFill>
                  <a:srgbClr val="003DA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Integration Strategy Development (2 months: May –June 2025)</a:t>
            </a:r>
          </a:p>
          <a:p>
            <a:pPr marL="0" marR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3DA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Phase 3: </a:t>
            </a:r>
            <a:r>
              <a:rPr lang="en-US" sz="2400" dirty="0">
                <a:solidFill>
                  <a:srgbClr val="003DA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Team Building and Culture Integration (ongoing)</a:t>
            </a:r>
          </a:p>
          <a:p>
            <a:pPr marL="0" marR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3DA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Phase 4: </a:t>
            </a:r>
            <a:r>
              <a:rPr lang="en-US" sz="2400" dirty="0">
                <a:solidFill>
                  <a:srgbClr val="003DA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Implementation of Integration Plan (3-6 months: July –December 2025)</a:t>
            </a:r>
            <a:endParaRPr lang="en-US" sz="2400" dirty="0">
              <a:solidFill>
                <a:srgbClr val="003DA5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3DA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Phase 5: </a:t>
            </a:r>
            <a:r>
              <a:rPr lang="en-US" sz="2400" dirty="0">
                <a:solidFill>
                  <a:srgbClr val="003DA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Evaluation and Continuous Improvement (Ongoing)</a:t>
            </a:r>
            <a:endParaRPr lang="en-US" sz="2400" dirty="0">
              <a:solidFill>
                <a:srgbClr val="003DA5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6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800" b="1" dirty="0">
              <a:solidFill>
                <a:srgbClr val="003DA5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7981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D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B92A8F9-FF41-8F44-BF9E-797DE5FBF7A6}"/>
              </a:ext>
            </a:extLst>
          </p:cNvPr>
          <p:cNvSpPr txBox="1"/>
          <p:nvPr/>
        </p:nvSpPr>
        <p:spPr>
          <a:xfrm>
            <a:off x="621437" y="2183884"/>
            <a:ext cx="10475649" cy="904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8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-1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Questions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8432B74-759A-274E-BF69-139B2D231B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2221" y="1839951"/>
            <a:ext cx="444904" cy="20353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C0C9867-7F68-CF4D-92D0-C8C932F5FC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56411" y="6248521"/>
            <a:ext cx="1244601" cy="378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78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6413" y="6235641"/>
            <a:ext cx="1244600" cy="379385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8918C875-2CBE-A24F-AA8A-DE16D36D78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66657" y="370686"/>
            <a:ext cx="729343" cy="33365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86531BE-4365-403E-AE06-FD406E84566D}"/>
              </a:ext>
            </a:extLst>
          </p:cNvPr>
          <p:cNvSpPr txBox="1"/>
          <p:nvPr/>
        </p:nvSpPr>
        <p:spPr>
          <a:xfrm>
            <a:off x="980367" y="669968"/>
            <a:ext cx="87725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Who is ASSET? 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5628D5C-B7B5-4FC5-80A7-27E321394462}"/>
              </a:ext>
            </a:extLst>
          </p:cNvPr>
          <p:cNvCxnSpPr/>
          <p:nvPr/>
        </p:nvCxnSpPr>
        <p:spPr>
          <a:xfrm>
            <a:off x="609599" y="1377854"/>
            <a:ext cx="10286084" cy="0"/>
          </a:xfrm>
          <a:prstGeom prst="line">
            <a:avLst/>
          </a:prstGeom>
          <a:ln w="38100" cmpd="thickThin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61644C3A-0B83-4154-B748-9BCAB5E967B5}"/>
              </a:ext>
            </a:extLst>
          </p:cNvPr>
          <p:cNvSpPr txBox="1"/>
          <p:nvPr/>
        </p:nvSpPr>
        <p:spPr>
          <a:xfrm>
            <a:off x="782899" y="1501334"/>
            <a:ext cx="966378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ASSET is a partner-focused, action-oriented shared service team dedicated to delivering collaborative, innovative, and strategic support across various organizational functions, including administrative, human resources, and budget/financial services, along with policy interpretation and compliance. </a:t>
            </a:r>
          </a:p>
          <a:p>
            <a:endParaRPr lang="en-US" sz="2000" dirty="0"/>
          </a:p>
          <a:p>
            <a:r>
              <a:rPr lang="en-US" sz="2000" dirty="0"/>
              <a:t>ASSET serves as a key gateway for supporting and advancing critical strategic goals and initiatives on behalf of campus leadership. </a:t>
            </a:r>
          </a:p>
          <a:p>
            <a:endParaRPr lang="en-US" sz="2000" dirty="0"/>
          </a:p>
          <a:p>
            <a:r>
              <a:rPr lang="en-US" sz="2000" dirty="0"/>
              <a:t>By leveraging the team's collective expertise, ASSET provides organizational units with a tailored portfolio of services designed to meet their specific needs. </a:t>
            </a:r>
          </a:p>
          <a:p>
            <a:endParaRPr lang="en-US" sz="2000" dirty="0"/>
          </a:p>
          <a:p>
            <a:r>
              <a:rPr lang="en-US" sz="2000" dirty="0"/>
              <a:t>ASSET is committed to providing a first-class experience that consistently exceeds expectations in service, quality, value, and excellence.</a:t>
            </a:r>
          </a:p>
        </p:txBody>
      </p:sp>
    </p:spTree>
    <p:extLst>
      <p:ext uri="{BB962C8B-B14F-4D97-AF65-F5344CB8AC3E}">
        <p14:creationId xmlns:p14="http://schemas.microsoft.com/office/powerpoint/2010/main" val="1481721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6413" y="6235641"/>
            <a:ext cx="1244600" cy="379385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8918C875-2CBE-A24F-AA8A-DE16D36D78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66657" y="370686"/>
            <a:ext cx="729343" cy="33365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86531BE-4365-403E-AE06-FD406E84566D}"/>
              </a:ext>
            </a:extLst>
          </p:cNvPr>
          <p:cNvSpPr txBox="1"/>
          <p:nvPr/>
        </p:nvSpPr>
        <p:spPr>
          <a:xfrm>
            <a:off x="892628" y="794387"/>
            <a:ext cx="87725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Core HR Functions Performed by ASSET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5628D5C-B7B5-4FC5-80A7-27E321394462}"/>
              </a:ext>
            </a:extLst>
          </p:cNvPr>
          <p:cNvCxnSpPr/>
          <p:nvPr/>
        </p:nvCxnSpPr>
        <p:spPr>
          <a:xfrm>
            <a:off x="609599" y="1502273"/>
            <a:ext cx="10286084" cy="0"/>
          </a:xfrm>
          <a:prstGeom prst="line">
            <a:avLst/>
          </a:prstGeom>
          <a:ln w="38100" cmpd="thickThin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0B0384E-6E79-47D2-9DCE-1C8665C5EF81}"/>
              </a:ext>
            </a:extLst>
          </p:cNvPr>
          <p:cNvSpPr txBox="1"/>
          <p:nvPr/>
        </p:nvSpPr>
        <p:spPr>
          <a:xfrm>
            <a:off x="740664" y="1831020"/>
            <a:ext cx="10716768" cy="4154984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General HR Consultation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Recruitment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Position Management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Appointment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Total Compensation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Executive Searches Management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Employee Onboarding &amp; Separations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Payroll Administration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Background Checks- Live Scan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Benefits &amp; Leave Administration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Labor and Employee Relations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Performance Management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Incentive Award Programs Management  </a:t>
            </a:r>
            <a:r>
              <a:rPr lang="en-US" dirty="0"/>
              <a:t>(STAR, SPOT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Employment Contract Administration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HR Policy Review, Interpretation &amp; Compliance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Timesheet Management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Personnel File Management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Employee Compliance Training Management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HR Audits &amp; Data Requests</a:t>
            </a:r>
          </a:p>
        </p:txBody>
      </p:sp>
    </p:spTree>
    <p:extLst>
      <p:ext uri="{BB962C8B-B14F-4D97-AF65-F5344CB8AC3E}">
        <p14:creationId xmlns:p14="http://schemas.microsoft.com/office/powerpoint/2010/main" val="4056682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6413" y="6235641"/>
            <a:ext cx="1244600" cy="379385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8918C875-2CBE-A24F-AA8A-DE16D36D78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66657" y="370686"/>
            <a:ext cx="729343" cy="33365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86531BE-4365-403E-AE06-FD406E84566D}"/>
              </a:ext>
            </a:extLst>
          </p:cNvPr>
          <p:cNvSpPr txBox="1"/>
          <p:nvPr/>
        </p:nvSpPr>
        <p:spPr>
          <a:xfrm>
            <a:off x="553358" y="704592"/>
            <a:ext cx="11029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Core Finance/Business Ops Functions Performed by ASSET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5628D5C-B7B5-4FC5-80A7-27E321394462}"/>
              </a:ext>
            </a:extLst>
          </p:cNvPr>
          <p:cNvCxnSpPr/>
          <p:nvPr/>
        </p:nvCxnSpPr>
        <p:spPr>
          <a:xfrm>
            <a:off x="609599" y="1502273"/>
            <a:ext cx="10286084" cy="0"/>
          </a:xfrm>
          <a:prstGeom prst="line">
            <a:avLst/>
          </a:prstGeom>
          <a:ln w="38100" cmpd="thickThin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0B0384E-6E79-47D2-9DCE-1C8665C5EF81}"/>
              </a:ext>
            </a:extLst>
          </p:cNvPr>
          <p:cNvSpPr txBox="1"/>
          <p:nvPr/>
        </p:nvSpPr>
        <p:spPr>
          <a:xfrm>
            <a:off x="740664" y="1831020"/>
            <a:ext cx="10716768" cy="4154984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84163" indent="-284163">
              <a:buFont typeface="Arial" panose="020B0604020202020204" pitchFamily="34" charset="0"/>
              <a:buChar char="•"/>
            </a:pPr>
            <a:r>
              <a:rPr lang="en-US" sz="2400" dirty="0"/>
              <a:t>Full Scope Financial Management</a:t>
            </a:r>
          </a:p>
          <a:p>
            <a:pPr marL="284163" indent="-284163">
              <a:buFont typeface="Arial" panose="020B0604020202020204" pitchFamily="34" charset="0"/>
              <a:buChar char="•"/>
            </a:pPr>
            <a:r>
              <a:rPr lang="en-US" sz="2400" dirty="0"/>
              <a:t>Financial Reporting, Reconciliation, &amp;   Expense Tracking</a:t>
            </a:r>
          </a:p>
          <a:p>
            <a:pPr marL="284163" indent="-284163">
              <a:buFont typeface="Arial" panose="020B0604020202020204" pitchFamily="34" charset="0"/>
              <a:buChar char="•"/>
            </a:pPr>
            <a:r>
              <a:rPr lang="en-US" sz="2400" dirty="0"/>
              <a:t>Financial Consultations</a:t>
            </a:r>
          </a:p>
          <a:p>
            <a:pPr marL="284163" indent="-284163">
              <a:buFont typeface="Arial" panose="020B0604020202020204" pitchFamily="34" charset="0"/>
              <a:buChar char="•"/>
            </a:pPr>
            <a:r>
              <a:rPr lang="en-US" sz="2400" dirty="0"/>
              <a:t>Budget Development &amp; Submissions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Funding Commitments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Contract and Grant Management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Salary Cost Transfers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Space Management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Procurement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Business Operations Support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Procurement/T&amp;E Card Administration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Travel Management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Employee Reimbursements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Contract Administration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Administrative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Policy Review, Interpretation &amp; Compliance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Financial Audits &amp; Data Requests </a:t>
            </a:r>
          </a:p>
        </p:txBody>
      </p:sp>
    </p:spTree>
    <p:extLst>
      <p:ext uri="{BB962C8B-B14F-4D97-AF65-F5344CB8AC3E}">
        <p14:creationId xmlns:p14="http://schemas.microsoft.com/office/powerpoint/2010/main" val="1710458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6413" y="6235641"/>
            <a:ext cx="1244600" cy="379385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8918C875-2CBE-A24F-AA8A-DE16D36D78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66657" y="370686"/>
            <a:ext cx="729343" cy="33365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86531BE-4365-403E-AE06-FD406E84566D}"/>
              </a:ext>
            </a:extLst>
          </p:cNvPr>
          <p:cNvSpPr txBox="1"/>
          <p:nvPr/>
        </p:nvSpPr>
        <p:spPr>
          <a:xfrm>
            <a:off x="553358" y="704592"/>
            <a:ext cx="11029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Other Functions Performed by ASSET 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5628D5C-B7B5-4FC5-80A7-27E321394462}"/>
              </a:ext>
            </a:extLst>
          </p:cNvPr>
          <p:cNvCxnSpPr/>
          <p:nvPr/>
        </p:nvCxnSpPr>
        <p:spPr>
          <a:xfrm>
            <a:off x="609599" y="1502273"/>
            <a:ext cx="10286084" cy="0"/>
          </a:xfrm>
          <a:prstGeom prst="line">
            <a:avLst/>
          </a:prstGeom>
          <a:ln w="38100" cmpd="thickThin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0B0384E-6E79-47D2-9DCE-1C8665C5EF81}"/>
              </a:ext>
            </a:extLst>
          </p:cNvPr>
          <p:cNvSpPr txBox="1"/>
          <p:nvPr/>
        </p:nvSpPr>
        <p:spPr>
          <a:xfrm>
            <a:off x="740664" y="1831020"/>
            <a:ext cx="10716768" cy="267765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Short &amp; Long Term Planning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Strategic Planning &amp; KPI Development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Process Management &amp; Improvement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Project &amp; Portfolio Management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Event Management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Change Management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Communications Management </a:t>
            </a:r>
          </a:p>
        </p:txBody>
      </p:sp>
      <p:pic>
        <p:nvPicPr>
          <p:cNvPr id="7" name="Picture 2" descr="public_meetings">
            <a:extLst>
              <a:ext uri="{FF2B5EF4-FFF2-40B4-BE49-F238E27FC236}">
                <a16:creationId xmlns:a16="http://schemas.microsoft.com/office/drawing/2014/main" id="{D3CA7EAC-3300-4B4C-B80D-5BC6AC9508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8913" y="1945185"/>
            <a:ext cx="2857500" cy="231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4795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B69BF1-65DB-4910-A597-6BE60FC99416}"/>
              </a:ext>
            </a:extLst>
          </p:cNvPr>
          <p:cNvSpPr txBox="1"/>
          <p:nvPr/>
        </p:nvSpPr>
        <p:spPr>
          <a:xfrm>
            <a:off x="979715" y="1693817"/>
            <a:ext cx="10232570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ASSET follows a portfolio management service delivery model. </a:t>
            </a:r>
          </a:p>
          <a:p>
            <a:endParaRPr lang="en-US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/>
              <a:t>This approach to work is based on dedicated team members serving as centers of expertise for their partner groups. </a:t>
            </a:r>
          </a:p>
          <a:p>
            <a:endParaRPr lang="en-US" sz="2200" u="sng" dirty="0">
              <a:solidFill>
                <a:srgbClr val="003DA5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It leverages a hybrid model that blends the specialized expertise of subject-matter specialists with the flexibility and adaptability of cross-functional generalists. 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This approach allows the team to respond nimbly to changing needs and priorities, while leveraging specialized knowledge where necessary. 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 combination of both specialized and generalist roles fosters a collaborative environment, enhancing overall efficiency, responsiveness, and strategic alignment across operations.</a:t>
            </a:r>
          </a:p>
          <a:p>
            <a:pPr marL="285750" marR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5F130DC-473B-419A-844F-C72FA0E7FD12}"/>
              </a:ext>
            </a:extLst>
          </p:cNvPr>
          <p:cNvCxnSpPr/>
          <p:nvPr/>
        </p:nvCxnSpPr>
        <p:spPr>
          <a:xfrm>
            <a:off x="609599" y="1336810"/>
            <a:ext cx="10286084" cy="0"/>
          </a:xfrm>
          <a:prstGeom prst="line">
            <a:avLst/>
          </a:prstGeom>
          <a:ln w="38100" cmpd="thickThin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7A62A90-1A4E-4835-A5A9-0CF46B03048B}"/>
              </a:ext>
            </a:extLst>
          </p:cNvPr>
          <p:cNvSpPr txBox="1"/>
          <p:nvPr/>
        </p:nvSpPr>
        <p:spPr>
          <a:xfrm>
            <a:off x="609599" y="689678"/>
            <a:ext cx="11029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ASSET Partner Service Delivery Model  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20F2CB86-2557-435A-978D-A17736CB42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66657" y="370686"/>
            <a:ext cx="729343" cy="333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771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870377B-4897-4EF8-9212-FF505D3C98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2210101"/>
              </p:ext>
            </p:extLst>
          </p:nvPr>
        </p:nvGraphicFramePr>
        <p:xfrm>
          <a:off x="-487453" y="1750425"/>
          <a:ext cx="7489143" cy="4720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463B22E-2060-44DA-B6BF-F03CA6A11FDC}"/>
              </a:ext>
            </a:extLst>
          </p:cNvPr>
          <p:cNvSpPr txBox="1"/>
          <p:nvPr/>
        </p:nvSpPr>
        <p:spPr>
          <a:xfrm>
            <a:off x="609599" y="778502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Effective Portfolio Management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90DAAAC-2873-4F3F-B535-AA7AE75D16A7}"/>
              </a:ext>
            </a:extLst>
          </p:cNvPr>
          <p:cNvCxnSpPr/>
          <p:nvPr/>
        </p:nvCxnSpPr>
        <p:spPr>
          <a:xfrm>
            <a:off x="622145" y="1442339"/>
            <a:ext cx="10286084" cy="0"/>
          </a:xfrm>
          <a:prstGeom prst="line">
            <a:avLst/>
          </a:prstGeom>
          <a:ln w="38100" cmpd="thickThin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0575469-51F9-470B-A2C5-B80A3436B0C5}"/>
              </a:ext>
            </a:extLst>
          </p:cNvPr>
          <p:cNvSpPr txBox="1"/>
          <p:nvPr/>
        </p:nvSpPr>
        <p:spPr>
          <a:xfrm>
            <a:off x="2429804" y="3239920"/>
            <a:ext cx="1654628" cy="1200329"/>
          </a:xfrm>
          <a:prstGeom prst="rect">
            <a:avLst/>
          </a:prstGeom>
          <a:noFill/>
          <a:ln w="28575">
            <a:solidFill>
              <a:srgbClr val="003DA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Dedicated Team Members for Partner Engagement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8B2874C-BCC8-485F-9B83-C536E3346F82}"/>
              </a:ext>
            </a:extLst>
          </p:cNvPr>
          <p:cNvSpPr txBox="1"/>
          <p:nvPr/>
        </p:nvSpPr>
        <p:spPr>
          <a:xfrm>
            <a:off x="6818811" y="2079123"/>
            <a:ext cx="44413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>
                <a:solidFill>
                  <a:srgbClr val="003DA5"/>
                </a:solidFill>
              </a:rPr>
              <a:t>Leadership Engagement – Meeting Cadence </a:t>
            </a:r>
          </a:p>
          <a:p>
            <a:endParaRPr lang="en-US" b="1" u="sng" dirty="0">
              <a:solidFill>
                <a:srgbClr val="003DA5"/>
              </a:solidFill>
            </a:endParaRPr>
          </a:p>
          <a:p>
            <a:r>
              <a:rPr lang="en-US" b="1" dirty="0"/>
              <a:t>Weekly</a:t>
            </a:r>
            <a:r>
              <a:rPr lang="en-US" dirty="0"/>
              <a:t> – Leadership Engagement – Org Unit</a:t>
            </a:r>
          </a:p>
          <a:p>
            <a:r>
              <a:rPr lang="en-US" b="1" dirty="0"/>
              <a:t>Monthly</a:t>
            </a:r>
            <a:r>
              <a:rPr lang="en-US" dirty="0"/>
              <a:t> – Department Head Meeting with  </a:t>
            </a:r>
          </a:p>
          <a:p>
            <a:r>
              <a:rPr lang="en-US" dirty="0"/>
              <a:t>HR, Budget &amp; Business Operations</a:t>
            </a:r>
          </a:p>
          <a:p>
            <a:r>
              <a:rPr lang="en-US" b="1" dirty="0"/>
              <a:t>Monthly</a:t>
            </a:r>
            <a:r>
              <a:rPr lang="en-US" dirty="0"/>
              <a:t> – Cabinet/Leadership Meeting </a:t>
            </a:r>
          </a:p>
          <a:p>
            <a:r>
              <a:rPr lang="en-US" b="1" dirty="0"/>
              <a:t>Adhock</a:t>
            </a:r>
            <a:r>
              <a:rPr lang="en-US" dirty="0"/>
              <a:t> – topic specific or need based</a:t>
            </a:r>
          </a:p>
          <a:p>
            <a:r>
              <a:rPr lang="en-US" b="1" dirty="0"/>
              <a:t>Escalations </a:t>
            </a:r>
            <a:r>
              <a:rPr lang="en-US" dirty="0"/>
              <a:t> – as needed 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188249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DA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B92A8F9-FF41-8F44-BF9E-797DE5FBF7A6}"/>
              </a:ext>
            </a:extLst>
          </p:cNvPr>
          <p:cNvSpPr txBox="1"/>
          <p:nvPr/>
        </p:nvSpPr>
        <p:spPr>
          <a:xfrm>
            <a:off x="621437" y="2183884"/>
            <a:ext cx="10475649" cy="904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682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-15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ira Sans" panose="020B0604020202020204" charset="0"/>
                <a:ea typeface="Fira Sans" panose="020B0604020202020204" charset="0"/>
                <a:cs typeface="Arial" panose="020B0604020202020204" pitchFamily="34" charset="0"/>
              </a:rPr>
              <a:t>ASSET Advisory Board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D8432B74-759A-274E-BF69-139B2D231B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2221" y="1839951"/>
            <a:ext cx="444904" cy="20353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C0C9867-7F68-CF4D-92D0-C8C932F5FC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56411" y="6248521"/>
            <a:ext cx="1244601" cy="378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346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62EE95B-9920-684F-BA1E-AF3224BFE0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6413" y="6235641"/>
            <a:ext cx="1244600" cy="379385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8918C875-2CBE-A24F-AA8A-DE16D36D78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97643" y="410431"/>
            <a:ext cx="529422" cy="24219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86531BE-4365-403E-AE06-FD406E84566D}"/>
              </a:ext>
            </a:extLst>
          </p:cNvPr>
          <p:cNvSpPr txBox="1"/>
          <p:nvPr/>
        </p:nvSpPr>
        <p:spPr>
          <a:xfrm>
            <a:off x="534835" y="804168"/>
            <a:ext cx="9943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3DA5"/>
                </a:solidFill>
                <a:latin typeface="Fira Sans" panose="020B0604020202020204" charset="0"/>
                <a:ea typeface="Fira Sans" panose="020B0604020202020204" charset="0"/>
              </a:rPr>
              <a:t>Advisory Board Members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5628D5C-B7B5-4FC5-80A7-27E321394462}"/>
              </a:ext>
            </a:extLst>
          </p:cNvPr>
          <p:cNvCxnSpPr>
            <a:cxnSpLocks/>
          </p:cNvCxnSpPr>
          <p:nvPr/>
        </p:nvCxnSpPr>
        <p:spPr>
          <a:xfrm>
            <a:off x="534835" y="1487724"/>
            <a:ext cx="10987587" cy="0"/>
          </a:xfrm>
          <a:prstGeom prst="line">
            <a:avLst/>
          </a:prstGeom>
          <a:ln w="38100" cmpd="thickThin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About Associate Provost Ken Baerenklau | Office of the Provost">
            <a:extLst>
              <a:ext uri="{FF2B5EF4-FFF2-40B4-BE49-F238E27FC236}">
                <a16:creationId xmlns:a16="http://schemas.microsoft.com/office/drawing/2014/main" id="{910C1CB9-5F7C-496F-AF25-F3B48E0233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194" y="1843441"/>
            <a:ext cx="1802161" cy="2331367"/>
          </a:xfrm>
          <a:prstGeom prst="rect">
            <a:avLst/>
          </a:prstGeom>
          <a:noFill/>
          <a:ln w="38100">
            <a:solidFill>
              <a:srgbClr val="003DA5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1F3E01A-8F47-4A55-A84A-63098AFE9EB4}"/>
              </a:ext>
            </a:extLst>
          </p:cNvPr>
          <p:cNvSpPr txBox="1"/>
          <p:nvPr/>
        </p:nvSpPr>
        <p:spPr>
          <a:xfrm>
            <a:off x="359294" y="4420456"/>
            <a:ext cx="22370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3DA5"/>
                </a:solidFill>
              </a:rPr>
              <a:t>Michael Richards </a:t>
            </a:r>
          </a:p>
          <a:p>
            <a:r>
              <a:rPr lang="en-US" dirty="0"/>
              <a:t>Associate Chancellor</a:t>
            </a:r>
          </a:p>
          <a:p>
            <a:endParaRPr lang="en-US" dirty="0"/>
          </a:p>
          <a:p>
            <a:r>
              <a:rPr lang="en-US" dirty="0"/>
              <a:t>Standing for Chancellor’s Org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639FB3-2FDD-4238-97D3-449F1EA1F8CE}"/>
              </a:ext>
            </a:extLst>
          </p:cNvPr>
          <p:cNvSpPr txBox="1"/>
          <p:nvPr/>
        </p:nvSpPr>
        <p:spPr>
          <a:xfrm>
            <a:off x="2666060" y="4342651"/>
            <a:ext cx="22370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3DA5"/>
                </a:solidFill>
              </a:rPr>
              <a:t>Ken Baerenklau </a:t>
            </a:r>
          </a:p>
          <a:p>
            <a:r>
              <a:rPr lang="en-US" dirty="0"/>
              <a:t>Associate Provost</a:t>
            </a:r>
          </a:p>
          <a:p>
            <a:endParaRPr lang="en-US" dirty="0"/>
          </a:p>
          <a:p>
            <a:r>
              <a:rPr lang="en-US" dirty="0"/>
              <a:t>Standing for Provost Org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6624092-B4E9-4CD7-A8A5-756D58B26C35}"/>
              </a:ext>
            </a:extLst>
          </p:cNvPr>
          <p:cNvSpPr txBox="1"/>
          <p:nvPr/>
        </p:nvSpPr>
        <p:spPr>
          <a:xfrm>
            <a:off x="4764344" y="4329896"/>
            <a:ext cx="25245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3DA5"/>
                </a:solidFill>
              </a:rPr>
              <a:t>Sheila Hedayati</a:t>
            </a:r>
          </a:p>
          <a:p>
            <a:r>
              <a:rPr lang="en-US" dirty="0"/>
              <a:t>Executive Director, </a:t>
            </a:r>
          </a:p>
          <a:p>
            <a:r>
              <a:rPr lang="en-US" dirty="0"/>
              <a:t>EH&amp;S Division </a:t>
            </a:r>
          </a:p>
          <a:p>
            <a:endParaRPr lang="en-US" dirty="0"/>
          </a:p>
          <a:p>
            <a:r>
              <a:rPr lang="en-US" dirty="0"/>
              <a:t>Rotating for PB&amp;A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C95FF8B-8F0D-4E53-9E3A-EAA972B1983B}"/>
              </a:ext>
            </a:extLst>
          </p:cNvPr>
          <p:cNvSpPr txBox="1"/>
          <p:nvPr/>
        </p:nvSpPr>
        <p:spPr>
          <a:xfrm>
            <a:off x="9690431" y="4369385"/>
            <a:ext cx="29765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3DA5"/>
                </a:solidFill>
              </a:rPr>
              <a:t>Gerry Bomotti</a:t>
            </a:r>
          </a:p>
          <a:p>
            <a:r>
              <a:rPr lang="en-US" dirty="0"/>
              <a:t>Vice Chancellor and CFO </a:t>
            </a:r>
          </a:p>
          <a:p>
            <a:r>
              <a:rPr lang="en-US" dirty="0"/>
              <a:t>Ex-officio (non-voting)</a:t>
            </a:r>
          </a:p>
        </p:txBody>
      </p:sp>
      <p:pic>
        <p:nvPicPr>
          <p:cNvPr id="1036" name="Picture 12" descr="VCPB | Planning, Budget &amp;amp; Administration">
            <a:extLst>
              <a:ext uri="{FF2B5EF4-FFF2-40B4-BE49-F238E27FC236}">
                <a16:creationId xmlns:a16="http://schemas.microsoft.com/office/drawing/2014/main" id="{756C97D4-FF36-4ACC-B537-EC83489EFF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8177" y="1863712"/>
            <a:ext cx="2293904" cy="2293904"/>
          </a:xfrm>
          <a:prstGeom prst="rect">
            <a:avLst/>
          </a:prstGeom>
          <a:noFill/>
          <a:ln w="38100">
            <a:solidFill>
              <a:srgbClr val="003DA5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851E849-7E1F-418C-98EB-8C7AFEAA80C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67200" y="1862141"/>
            <a:ext cx="2026982" cy="2305022"/>
          </a:xfrm>
          <a:prstGeom prst="rect">
            <a:avLst/>
          </a:prstGeom>
          <a:ln w="38100">
            <a:solidFill>
              <a:srgbClr val="003DA5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BB79FF2-94C6-40AE-8383-26028D8C1E19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4881" t="5485" r="27838" b="5537"/>
          <a:stretch/>
        </p:blipFill>
        <p:spPr>
          <a:xfrm>
            <a:off x="359294" y="1869786"/>
            <a:ext cx="1878888" cy="2254412"/>
          </a:xfrm>
          <a:prstGeom prst="rect">
            <a:avLst/>
          </a:prstGeom>
          <a:ln w="38100" cap="sq">
            <a:solidFill>
              <a:srgbClr val="003DA5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6" name="Picture 2" descr="Denise Woods, DrPH">
            <a:extLst>
              <a:ext uri="{FF2B5EF4-FFF2-40B4-BE49-F238E27FC236}">
                <a16:creationId xmlns:a16="http://schemas.microsoft.com/office/drawing/2014/main" id="{BE1A4ADC-55BE-4288-B39C-BE9284367D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137" y="1874983"/>
            <a:ext cx="2299826" cy="2299826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E3F9459C-D41C-4DBF-A377-9F567D2EC66A}"/>
              </a:ext>
            </a:extLst>
          </p:cNvPr>
          <p:cNvSpPr txBox="1"/>
          <p:nvPr/>
        </p:nvSpPr>
        <p:spPr>
          <a:xfrm>
            <a:off x="6961506" y="4368452"/>
            <a:ext cx="302350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3DA5"/>
                </a:solidFill>
              </a:rPr>
              <a:t>Denise Woods</a:t>
            </a:r>
          </a:p>
          <a:p>
            <a:r>
              <a:rPr lang="en-US" dirty="0"/>
              <a:t>Vice Chancellor, Health, Wellbeing, and Safety </a:t>
            </a:r>
          </a:p>
          <a:p>
            <a:endParaRPr lang="en-US" dirty="0"/>
          </a:p>
          <a:p>
            <a:r>
              <a:rPr lang="en-US" dirty="0"/>
              <a:t>Standing for HW&amp;S</a:t>
            </a:r>
          </a:p>
        </p:txBody>
      </p:sp>
    </p:spTree>
    <p:extLst>
      <p:ext uri="{BB962C8B-B14F-4D97-AF65-F5344CB8AC3E}">
        <p14:creationId xmlns:p14="http://schemas.microsoft.com/office/powerpoint/2010/main" val="4081630546"/>
      </p:ext>
    </p:extLst>
  </p:cSld>
  <p:clrMapOvr>
    <a:masterClrMapping/>
  </p:clrMapOvr>
</p:sld>
</file>

<file path=ppt/theme/theme1.xml><?xml version="1.0" encoding="utf-8"?>
<a:theme xmlns:a="http://schemas.openxmlformats.org/drawingml/2006/main" name="UCR-Basi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CR-Basic" id="{B1EB9DCA-6722-2F4F-AE2C-40DF00F38B98}" vid="{AA0F1AD8-0441-FC4A-ACBC-EFC826AEB0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21942</TotalTime>
  <Words>1342</Words>
  <Application>Microsoft Office PowerPoint</Application>
  <PresentationFormat>Widescreen</PresentationFormat>
  <Paragraphs>193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Fira Sans</vt:lpstr>
      <vt:lpstr>Fira Sans Book</vt:lpstr>
      <vt:lpstr>UCR-Basic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Fabia Sanz</dc:creator>
  <cp:keywords/>
  <dc:description/>
  <cp:lastModifiedBy>Veronica Ruiz</cp:lastModifiedBy>
  <cp:revision>283</cp:revision>
  <cp:lastPrinted>2025-04-01T19:51:42Z</cp:lastPrinted>
  <dcterms:created xsi:type="dcterms:W3CDTF">2020-04-15T23:29:48Z</dcterms:created>
  <dcterms:modified xsi:type="dcterms:W3CDTF">2025-04-14T17:58:29Z</dcterms:modified>
  <cp:category/>
</cp:coreProperties>
</file>