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8" r:id="rId1"/>
  </p:sldMasterIdLst>
  <p:notesMasterIdLst>
    <p:notesMasterId r:id="rId24"/>
  </p:notesMasterIdLst>
  <p:sldIdLst>
    <p:sldId id="305" r:id="rId2"/>
    <p:sldId id="327" r:id="rId3"/>
    <p:sldId id="326" r:id="rId4"/>
    <p:sldId id="283" r:id="rId5"/>
    <p:sldId id="320" r:id="rId6"/>
    <p:sldId id="296" r:id="rId7"/>
    <p:sldId id="321" r:id="rId8"/>
    <p:sldId id="299" r:id="rId9"/>
    <p:sldId id="322" r:id="rId10"/>
    <p:sldId id="323" r:id="rId11"/>
    <p:sldId id="324" r:id="rId12"/>
    <p:sldId id="325" r:id="rId13"/>
    <p:sldId id="330" r:id="rId14"/>
    <p:sldId id="333" r:id="rId15"/>
    <p:sldId id="256" r:id="rId16"/>
    <p:sldId id="272" r:id="rId17"/>
    <p:sldId id="267" r:id="rId18"/>
    <p:sldId id="268" r:id="rId19"/>
    <p:sldId id="329" r:id="rId20"/>
    <p:sldId id="332" r:id="rId21"/>
    <p:sldId id="319" r:id="rId22"/>
    <p:sldId id="259"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Fira Sans" panose="020B0503050000020004" pitchFamily="34" charset="0"/>
      <p:regular r:id="rId29"/>
      <p:bold r:id="rId30"/>
      <p:italic r:id="rId31"/>
      <p:boldItalic r:id="rId32"/>
    </p:embeddedFont>
    <p:embeddedFont>
      <p:font typeface="Fira Sans Medium" panose="020B06030500000200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 userDrawn="1">
          <p15:clr>
            <a:srgbClr val="A4A3A4"/>
          </p15:clr>
        </p15:guide>
        <p15:guide id="3" orient="horz" pos="240" userDrawn="1">
          <p15:clr>
            <a:srgbClr val="A4A3A4"/>
          </p15:clr>
        </p15:guide>
        <p15:guide id="4" orient="horz" pos="4080" userDrawn="1">
          <p15:clr>
            <a:srgbClr val="A4A3A4"/>
          </p15:clr>
        </p15:guide>
        <p15:guide id="5" pos="7296" userDrawn="1">
          <p15:clr>
            <a:srgbClr val="A4A3A4"/>
          </p15:clr>
        </p15:guide>
        <p15:guide id="6" orient="horz" pos="2232" userDrawn="1">
          <p15:clr>
            <a:srgbClr val="A4A3A4"/>
          </p15:clr>
        </p15:guide>
        <p15:guide id="9" orient="horz" pos="5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C Graham" initials="KCG" lastIdx="1" clrIdx="0">
    <p:extLst>
      <p:ext uri="{19B8F6BF-5375-455C-9EA6-DF929625EA0E}">
        <p15:presenceInfo xmlns:p15="http://schemas.microsoft.com/office/powerpoint/2012/main" userId="S::kgraham@ucr.edu::b040df22-7581-444d-9270-f8c0fdc855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D32A36"/>
    <a:srgbClr val="FFB81D"/>
    <a:srgbClr val="F4F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5" autoAdjust="0"/>
    <p:restoredTop sz="88726" autoAdjust="0"/>
  </p:normalViewPr>
  <p:slideViewPr>
    <p:cSldViewPr snapToGrid="0" snapToObjects="1">
      <p:cViewPr varScale="1">
        <p:scale>
          <a:sx n="104" d="100"/>
          <a:sy n="104" d="100"/>
        </p:scale>
        <p:origin x="1280" y="208"/>
      </p:cViewPr>
      <p:guideLst>
        <p:guide pos="384"/>
        <p:guide orient="horz" pos="240"/>
        <p:guide orient="horz" pos="4080"/>
        <p:guide pos="7296"/>
        <p:guide orient="horz" pos="2232"/>
        <p:guide orient="horz"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G:\My%20Drive\Covid%20Flash%20Drive\COVID\Return%20to%20Campus\Survey%20Chart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Covid%20Flash%20Drive\COVID\Return%20to%20Campus\Survey%20Chart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G:\My%20Drive\Covid%20Flash%20Drive\COVID\Return%20to%20Campus\Survey%20Chart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Covid%20Flash%20Drive\COVID\Return%20to%20Campus\Survey%20Chart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G:\My%20Drive\Covid%20Flash%20Drive\COVID\Return%20to%20Campus\Survey%20Chart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G:\My%20Drive\Covid%20Flash%20Drive\COVID\Return%20to%20Campus\Survey%20Chart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G:\My%20Drive\Covid%20Flash%20Drive\COVID\Return%20to%20Campus\Survey%20Char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spPr>
            <a:solidFill>
              <a:srgbClr val="0070C0"/>
            </a:solidFill>
          </c:spPr>
          <c:dPt>
            <c:idx val="1"/>
            <c:bubble3D val="0"/>
            <c:spPr>
              <a:solidFill>
                <a:srgbClr val="FF0000"/>
              </a:solidFill>
            </c:spPr>
            <c:extLst>
              <c:ext xmlns:c16="http://schemas.microsoft.com/office/drawing/2014/chart" uri="{C3380CC4-5D6E-409C-BE32-E72D297353CC}">
                <c16:uniqueId val="{00000001-DC51-4991-8B6C-C4C6BA25C9C4}"/>
              </c:ext>
            </c:extLst>
          </c:dPt>
          <c:dLbls>
            <c:dLbl>
              <c:idx val="0"/>
              <c:layout>
                <c:manualLayout>
                  <c:x val="-0.1002279773585945"/>
                  <c:y val="0.10388943528954735"/>
                </c:manualLayout>
              </c:layout>
              <c:tx>
                <c:rich>
                  <a:bodyPr rot="0" vertOverflow="overflow" horzOverflow="overflow" wrap="square" lIns="38100" tIns="19050" rIns="38100" bIns="19050" anchor="ctr">
                    <a:spAutoFit/>
                  </a:bodyPr>
                  <a:lstStyle/>
                  <a:p>
                    <a:pPr>
                      <a:defRPr sz="1800" baseline="0">
                        <a:solidFill>
                          <a:schemeClr val="tx1"/>
                        </a:solidFill>
                        <a:latin typeface="Arial" panose="020B0604020202020204" pitchFamily="34" charset="0"/>
                      </a:defRPr>
                    </a:pPr>
                    <a:r>
                      <a:rPr lang="en-US" sz="1800" baseline="0" dirty="0">
                        <a:solidFill>
                          <a:schemeClr val="tx1"/>
                        </a:solidFill>
                        <a:latin typeface="Arial" panose="020B0604020202020204" pitchFamily="34" charset="0"/>
                      </a:rPr>
                      <a:t>9 </a:t>
                    </a:r>
                  </a:p>
                  <a:p>
                    <a:pPr>
                      <a:defRPr sz="1800" baseline="0">
                        <a:solidFill>
                          <a:schemeClr val="tx1"/>
                        </a:solidFill>
                        <a:latin typeface="Arial" panose="020B0604020202020204" pitchFamily="34" charset="0"/>
                      </a:defRPr>
                    </a:pPr>
                    <a:r>
                      <a:rPr lang="en-US" sz="1800" baseline="0" dirty="0">
                        <a:solidFill>
                          <a:schemeClr val="tx1"/>
                        </a:solidFill>
                        <a:latin typeface="Arial" panose="020B0604020202020204" pitchFamily="34" charset="0"/>
                      </a:rPr>
                      <a:t>No</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C51-4991-8B6C-C4C6BA25C9C4}"/>
                </c:ext>
              </c:extLst>
            </c:dLbl>
            <c:dLbl>
              <c:idx val="1"/>
              <c:layout>
                <c:manualLayout>
                  <c:x val="0.1392348540739754"/>
                  <c:y val="-0.14856130947058874"/>
                </c:manualLayout>
              </c:layout>
              <c:tx>
                <c:rich>
                  <a:bodyPr rot="0" vertOverflow="overflow" horzOverflow="overflow" wrap="square" lIns="38100" tIns="19050" rIns="38100" bIns="19050" anchor="ctr">
                    <a:noAutofit/>
                  </a:bodyPr>
                  <a:lstStyle/>
                  <a:p>
                    <a:pPr>
                      <a:defRPr sz="1800" baseline="0">
                        <a:solidFill>
                          <a:schemeClr val="tx1"/>
                        </a:solidFill>
                        <a:latin typeface="Arial" panose="020B0604020202020204" pitchFamily="34" charset="0"/>
                      </a:defRPr>
                    </a:pPr>
                    <a:fld id="{38F65D1C-70BA-429A-AEF5-87F751FE1807}" type="VALUE">
                      <a:rPr lang="en-US" sz="1800" baseline="0">
                        <a:solidFill>
                          <a:schemeClr val="tx1"/>
                        </a:solidFill>
                        <a:latin typeface="Arial" panose="020B0604020202020204" pitchFamily="34" charset="0"/>
                      </a:rPr>
                      <a:pPr>
                        <a:defRPr sz="1800" baseline="0">
                          <a:solidFill>
                            <a:schemeClr val="tx1"/>
                          </a:solidFill>
                          <a:latin typeface="Arial" panose="020B0604020202020204" pitchFamily="34" charset="0"/>
                        </a:defRPr>
                      </a:pPr>
                      <a:t>[VALUE]</a:t>
                    </a:fld>
                    <a:endParaRPr lang="en-US" sz="1800" baseline="0">
                      <a:solidFill>
                        <a:schemeClr val="tx1"/>
                      </a:solidFill>
                      <a:latin typeface="Arial" panose="020B0604020202020204" pitchFamily="34" charset="0"/>
                    </a:endParaRPr>
                  </a:p>
                  <a:p>
                    <a:pPr>
                      <a:defRPr sz="1800" baseline="0">
                        <a:solidFill>
                          <a:schemeClr val="tx1"/>
                        </a:solidFill>
                        <a:latin typeface="Arial" panose="020B0604020202020204" pitchFamily="34" charset="0"/>
                      </a:defRPr>
                    </a:pPr>
                    <a:r>
                      <a:rPr lang="en-US" sz="1800" baseline="0">
                        <a:solidFill>
                          <a:schemeClr val="tx1"/>
                        </a:solidFill>
                        <a:latin typeface="Arial" panose="020B0604020202020204" pitchFamily="34" charset="0"/>
                      </a:rPr>
                      <a:t>Yes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6879984813628054"/>
                      <c:h val="0.15448766226067487"/>
                    </c:manualLayout>
                  </c15:layout>
                  <c15:dlblFieldTable/>
                  <c15:showDataLabelsRange val="0"/>
                </c:ext>
                <c:ext xmlns:c16="http://schemas.microsoft.com/office/drawing/2014/chart" uri="{C3380CC4-5D6E-409C-BE32-E72D297353CC}">
                  <c16:uniqueId val="{00000001-DC51-4991-8B6C-C4C6BA25C9C4}"/>
                </c:ext>
              </c:extLst>
            </c:dLbl>
            <c:spPr>
              <a:noFill/>
              <a:ln>
                <a:noFill/>
              </a:ln>
              <a:effectLst/>
            </c:spPr>
            <c:txPr>
              <a:bodyPr rot="0" vertOverflow="overflow" horzOverflow="overflow" wrap="square" lIns="38100" tIns="19050" rIns="38100" bIns="19050" anchor="ctr">
                <a:spAutoFit/>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Charts!$A$117:$A$118</c:f>
              <c:strCache>
                <c:ptCount val="2"/>
                <c:pt idx="0">
                  <c:v>Not student facing</c:v>
                </c:pt>
                <c:pt idx="1">
                  <c:v>Student facing</c:v>
                </c:pt>
              </c:strCache>
            </c:strRef>
          </c:cat>
          <c:val>
            <c:numRef>
              <c:f>Charts!$B$117:$B$118</c:f>
              <c:numCache>
                <c:formatCode>General</c:formatCode>
                <c:ptCount val="2"/>
                <c:pt idx="0">
                  <c:v>9</c:v>
                </c:pt>
                <c:pt idx="1">
                  <c:v>19</c:v>
                </c:pt>
              </c:numCache>
            </c:numRef>
          </c:val>
          <c:extLst>
            <c:ext xmlns:c16="http://schemas.microsoft.com/office/drawing/2014/chart" uri="{C3380CC4-5D6E-409C-BE32-E72D297353CC}">
              <c16:uniqueId val="{00000003-DC51-4991-8B6C-C4C6BA25C9C4}"/>
            </c:ext>
          </c:extLst>
        </c:ser>
        <c:ser>
          <c:idx val="3"/>
          <c:order val="1"/>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5-DC51-4991-8B6C-C4C6BA25C9C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7-DC51-4991-8B6C-C4C6BA25C9C4}"/>
              </c:ext>
            </c:extLst>
          </c:dPt>
          <c:cat>
            <c:strRef>
              <c:f>Charts!$A$117:$A$118</c:f>
              <c:strCache>
                <c:ptCount val="2"/>
                <c:pt idx="0">
                  <c:v>Not student facing</c:v>
                </c:pt>
                <c:pt idx="1">
                  <c:v>Student facing</c:v>
                </c:pt>
              </c:strCache>
            </c:strRef>
          </c:cat>
          <c:val>
            <c:numRef>
              <c:f>Charts!$B$117:$B$118</c:f>
              <c:numCache>
                <c:formatCode>General</c:formatCode>
                <c:ptCount val="2"/>
                <c:pt idx="0">
                  <c:v>9</c:v>
                </c:pt>
                <c:pt idx="1">
                  <c:v>19</c:v>
                </c:pt>
              </c:numCache>
            </c:numRef>
          </c:val>
          <c:extLst>
            <c:ext xmlns:c16="http://schemas.microsoft.com/office/drawing/2014/chart" uri="{C3380CC4-5D6E-409C-BE32-E72D297353CC}">
              <c16:uniqueId val="{00000008-DC51-4991-8B6C-C4C6BA25C9C4}"/>
            </c:ext>
          </c:extLst>
        </c:ser>
        <c:ser>
          <c:idx val="1"/>
          <c:order val="2"/>
          <c:spPr>
            <a:solidFill>
              <a:srgbClr val="0070C0"/>
            </a:solidFill>
          </c:spPr>
          <c:dPt>
            <c:idx val="1"/>
            <c:bubble3D val="0"/>
            <c:spPr>
              <a:solidFill>
                <a:srgbClr val="FF0000"/>
              </a:solidFill>
            </c:spPr>
            <c:extLst>
              <c:ext xmlns:c16="http://schemas.microsoft.com/office/drawing/2014/chart" uri="{C3380CC4-5D6E-409C-BE32-E72D297353CC}">
                <c16:uniqueId val="{0000000A-DC51-4991-8B6C-C4C6BA25C9C4}"/>
              </c:ext>
            </c:extLst>
          </c:dPt>
          <c:cat>
            <c:strRef>
              <c:f>Charts!$A$117:$A$118</c:f>
              <c:strCache>
                <c:ptCount val="2"/>
                <c:pt idx="0">
                  <c:v>Not student facing</c:v>
                </c:pt>
                <c:pt idx="1">
                  <c:v>Student facing</c:v>
                </c:pt>
              </c:strCache>
            </c:strRef>
          </c:cat>
          <c:val>
            <c:numRef>
              <c:f>Charts!$B$117:$B$118</c:f>
              <c:numCache>
                <c:formatCode>General</c:formatCode>
                <c:ptCount val="2"/>
                <c:pt idx="0">
                  <c:v>9</c:v>
                </c:pt>
                <c:pt idx="1">
                  <c:v>19</c:v>
                </c:pt>
              </c:numCache>
            </c:numRef>
          </c:val>
          <c:extLst>
            <c:ext xmlns:c16="http://schemas.microsoft.com/office/drawing/2014/chart" uri="{C3380CC4-5D6E-409C-BE32-E72D297353CC}">
              <c16:uniqueId val="{0000000B-DC51-4991-8B6C-C4C6BA25C9C4}"/>
            </c:ext>
          </c:extLst>
        </c:ser>
        <c:ser>
          <c:idx val="0"/>
          <c:order val="3"/>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D-DC51-4991-8B6C-C4C6BA25C9C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F-DC51-4991-8B6C-C4C6BA25C9C4}"/>
              </c:ext>
            </c:extLst>
          </c:dPt>
          <c:dLbls>
            <c:dLbl>
              <c:idx val="0"/>
              <c:layout>
                <c:manualLayout>
                  <c:x val="-5.59431352431079E-2"/>
                  <c:y val="1.0583230185641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51-4991-8B6C-C4C6BA25C9C4}"/>
                </c:ext>
              </c:extLst>
            </c:dLbl>
            <c:dLbl>
              <c:idx val="1"/>
              <c:layout>
                <c:manualLayout>
                  <c:x val="6.62413287971578E-2"/>
                  <c:y val="-2.9136273745255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51-4991-8B6C-C4C6BA25C9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Charts!$A$117:$A$118</c:f>
              <c:strCache>
                <c:ptCount val="2"/>
                <c:pt idx="0">
                  <c:v>Not student facing</c:v>
                </c:pt>
                <c:pt idx="1">
                  <c:v>Student facing</c:v>
                </c:pt>
              </c:strCache>
            </c:strRef>
          </c:cat>
          <c:val>
            <c:numRef>
              <c:f>Charts!$B$117:$B$118</c:f>
              <c:numCache>
                <c:formatCode>General</c:formatCode>
                <c:ptCount val="2"/>
                <c:pt idx="0">
                  <c:v>9</c:v>
                </c:pt>
                <c:pt idx="1">
                  <c:v>19</c:v>
                </c:pt>
              </c:numCache>
            </c:numRef>
          </c:val>
          <c:extLst>
            <c:ext xmlns:c16="http://schemas.microsoft.com/office/drawing/2014/chart" uri="{C3380CC4-5D6E-409C-BE32-E72D297353CC}">
              <c16:uniqueId val="{00000010-DC51-4991-8B6C-C4C6BA25C9C4}"/>
            </c:ext>
          </c:extLst>
        </c:ser>
        <c:dLbls>
          <c:showLegendKey val="0"/>
          <c:showVal val="0"/>
          <c:showCatName val="0"/>
          <c:showSerName val="0"/>
          <c:showPercent val="0"/>
          <c:showBubbleSize val="0"/>
          <c:showLeaderLines val="1"/>
        </c:dLbls>
        <c:firstSliceAng val="0"/>
      </c:pieChart>
    </c:plotArea>
    <c:legend>
      <c:legendPos val="t"/>
      <c:legendEntry>
        <c:idx val="0"/>
        <c:txPr>
          <a:bodyPr rot="0" spcFirstLastPara="1" vertOverflow="ellipsis" vert="horz" wrap="square" anchor="b"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b"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986056999273661E-2"/>
          <c:y val="1.6634933697106367E-3"/>
          <c:w val="0.40456619510488806"/>
          <c:h val="0.56709287786595253"/>
        </c:manualLayout>
      </c:layout>
      <c:overlay val="0"/>
      <c:spPr>
        <a:noFill/>
        <a:ln>
          <a:noFill/>
        </a:ln>
        <a:effectLst/>
      </c:spPr>
      <c:txPr>
        <a:bodyPr rot="0" spcFirstLastPara="1" vertOverflow="ellipsis" vert="horz" wrap="square" anchor="b"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Charts!$B$1</c:f>
              <c:strCache>
                <c:ptCount val="1"/>
              </c:strCache>
            </c:strRef>
          </c:tx>
          <c:spPr>
            <a:solidFill>
              <a:schemeClr val="accent1"/>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1-6FC0-4D18-A0FE-6ACB41A1CFCE}"/>
              </c:ext>
            </c:extLst>
          </c:dPt>
          <c:dPt>
            <c:idx val="2"/>
            <c:invertIfNegative val="0"/>
            <c:bubble3D val="0"/>
            <c:spPr>
              <a:solidFill>
                <a:srgbClr val="FFFF00"/>
              </a:solidFill>
              <a:ln>
                <a:noFill/>
              </a:ln>
              <a:effectLst/>
            </c:spPr>
            <c:extLst>
              <c:ext xmlns:c16="http://schemas.microsoft.com/office/drawing/2014/chart" uri="{C3380CC4-5D6E-409C-BE32-E72D297353CC}">
                <c16:uniqueId val="{00000003-6FC0-4D18-A0FE-6ACB41A1CFCE}"/>
              </c:ext>
            </c:extLst>
          </c:dPt>
          <c:dPt>
            <c:idx val="3"/>
            <c:invertIfNegative val="0"/>
            <c:bubble3D val="0"/>
            <c:spPr>
              <a:solidFill>
                <a:srgbClr val="00B050"/>
              </a:solidFill>
              <a:ln>
                <a:noFill/>
              </a:ln>
              <a:effectLst/>
            </c:spPr>
            <c:extLst>
              <c:ext xmlns:c16="http://schemas.microsoft.com/office/drawing/2014/chart" uri="{C3380CC4-5D6E-409C-BE32-E72D297353CC}">
                <c16:uniqueId val="{00000005-6FC0-4D18-A0FE-6ACB41A1CFCE}"/>
              </c:ext>
            </c:extLst>
          </c:dPt>
          <c:dPt>
            <c:idx val="4"/>
            <c:invertIfNegative val="0"/>
            <c:bubble3D val="0"/>
            <c:spPr>
              <a:solidFill>
                <a:srgbClr val="FF0000"/>
              </a:solidFill>
              <a:ln>
                <a:noFill/>
              </a:ln>
              <a:effectLst/>
            </c:spPr>
            <c:extLst>
              <c:ext xmlns:c16="http://schemas.microsoft.com/office/drawing/2014/chart" uri="{C3380CC4-5D6E-409C-BE32-E72D297353CC}">
                <c16:uniqueId val="{00000007-6FC0-4D18-A0FE-6ACB41A1CFCE}"/>
              </c:ext>
            </c:extLst>
          </c:dPt>
          <c:dPt>
            <c:idx val="5"/>
            <c:invertIfNegative val="0"/>
            <c:bubble3D val="0"/>
            <c:spPr>
              <a:solidFill>
                <a:srgbClr val="0000FF"/>
              </a:solidFill>
              <a:ln>
                <a:noFill/>
              </a:ln>
              <a:effectLst/>
            </c:spPr>
            <c:extLst>
              <c:ext xmlns:c16="http://schemas.microsoft.com/office/drawing/2014/chart" uri="{C3380CC4-5D6E-409C-BE32-E72D297353CC}">
                <c16:uniqueId val="{00000009-6FC0-4D18-A0FE-6ACB41A1CFCE}"/>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Charts!$A$2:$A$7</c:f>
              <c:strCache>
                <c:ptCount val="6"/>
                <c:pt idx="1">
                  <c:v>Very Comfortable </c:v>
                </c:pt>
                <c:pt idx="2">
                  <c:v>Somewhat Comfortable</c:v>
                </c:pt>
                <c:pt idx="3">
                  <c:v>Neutral </c:v>
                </c:pt>
                <c:pt idx="4">
                  <c:v>Somewhat Uncomfortable</c:v>
                </c:pt>
                <c:pt idx="5">
                  <c:v>Very Uncomfortable</c:v>
                </c:pt>
              </c:strCache>
            </c:strRef>
          </c:cat>
          <c:val>
            <c:numRef>
              <c:f>Charts!$B$2:$B$7</c:f>
              <c:numCache>
                <c:formatCode>General</c:formatCode>
                <c:ptCount val="6"/>
                <c:pt idx="1">
                  <c:v>1</c:v>
                </c:pt>
                <c:pt idx="2">
                  <c:v>6</c:v>
                </c:pt>
                <c:pt idx="3">
                  <c:v>1</c:v>
                </c:pt>
                <c:pt idx="4">
                  <c:v>13</c:v>
                </c:pt>
                <c:pt idx="5">
                  <c:v>8</c:v>
                </c:pt>
              </c:numCache>
            </c:numRef>
          </c:val>
          <c:extLst>
            <c:ext xmlns:c16="http://schemas.microsoft.com/office/drawing/2014/chart" uri="{C3380CC4-5D6E-409C-BE32-E72D297353CC}">
              <c16:uniqueId val="{0000000A-6FC0-4D18-A0FE-6ACB41A1CFCE}"/>
            </c:ext>
          </c:extLst>
        </c:ser>
        <c:dLbls>
          <c:showLegendKey val="0"/>
          <c:showVal val="0"/>
          <c:showCatName val="0"/>
          <c:showSerName val="0"/>
          <c:showPercent val="0"/>
          <c:showBubbleSize val="0"/>
        </c:dLbls>
        <c:gapWidth val="182"/>
        <c:axId val="1162395424"/>
        <c:axId val="1162395840"/>
      </c:barChart>
      <c:catAx>
        <c:axId val="1162395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mn-cs"/>
              </a:defRPr>
            </a:pPr>
            <a:endParaRPr lang="en-US"/>
          </a:p>
        </c:txPr>
        <c:crossAx val="1162395840"/>
        <c:crosses val="autoZero"/>
        <c:auto val="1"/>
        <c:lblAlgn val="ctr"/>
        <c:lblOffset val="100"/>
        <c:noMultiLvlLbl val="0"/>
      </c:catAx>
      <c:valAx>
        <c:axId val="116239584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2395424"/>
        <c:crosses val="autoZero"/>
        <c:crossBetween val="between"/>
      </c:valAx>
      <c:spPr>
        <a:noFill/>
        <a:ln>
          <a:noFill/>
        </a:ln>
        <a:effectLst/>
      </c:spPr>
    </c:plotArea>
    <c:plotVisOnly val="1"/>
    <c:dispBlanksAs val="gap"/>
    <c:showDLblsOverMax val="0"/>
  </c:chart>
  <c:spPr>
    <a:noFill/>
    <a:ln>
      <a:noFill/>
    </a:ln>
    <a:effectLst/>
  </c:spPr>
  <c:txPr>
    <a:bodyPr/>
    <a:lstStyle/>
    <a:p>
      <a:pPr>
        <a:defRPr sz="1800" baseline="0">
          <a:latin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u="none" strike="noStrike" baseline="0">
                <a:effectLst/>
                <a:latin typeface="Arial" panose="020B0604020202020204" pitchFamily="34" charset="0"/>
                <a:cs typeface="Arial" panose="020B0604020202020204" pitchFamily="34" charset="0"/>
              </a:rPr>
              <a:t>Based on your perception of the status of Covid-19 as of August 13, 2021, how comfortable are you returning to campus on September 1st, 2021?</a:t>
            </a:r>
            <a:r>
              <a:rPr lang="en-US" sz="1800" b="0" i="0" u="none" strike="noStrike" baseline="0">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Charts!$B$1</c:f>
              <c:strCache>
                <c:ptCount val="1"/>
              </c:strCache>
            </c:strRef>
          </c:tx>
          <c:spPr>
            <a:solidFill>
              <a:schemeClr val="accent1"/>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1-E2AD-43B4-B739-8FF59673A6DA}"/>
              </c:ext>
            </c:extLst>
          </c:dPt>
          <c:dPt>
            <c:idx val="2"/>
            <c:invertIfNegative val="0"/>
            <c:bubble3D val="0"/>
            <c:spPr>
              <a:solidFill>
                <a:srgbClr val="FFFF00"/>
              </a:solidFill>
              <a:ln>
                <a:noFill/>
              </a:ln>
              <a:effectLst/>
            </c:spPr>
            <c:extLst>
              <c:ext xmlns:c16="http://schemas.microsoft.com/office/drawing/2014/chart" uri="{C3380CC4-5D6E-409C-BE32-E72D297353CC}">
                <c16:uniqueId val="{00000003-E2AD-43B4-B739-8FF59673A6DA}"/>
              </c:ext>
            </c:extLst>
          </c:dPt>
          <c:dPt>
            <c:idx val="3"/>
            <c:invertIfNegative val="0"/>
            <c:bubble3D val="0"/>
            <c:spPr>
              <a:solidFill>
                <a:srgbClr val="00B050"/>
              </a:solidFill>
              <a:ln>
                <a:noFill/>
              </a:ln>
              <a:effectLst/>
            </c:spPr>
            <c:extLst>
              <c:ext xmlns:c16="http://schemas.microsoft.com/office/drawing/2014/chart" uri="{C3380CC4-5D6E-409C-BE32-E72D297353CC}">
                <c16:uniqueId val="{00000005-E2AD-43B4-B739-8FF59673A6DA}"/>
              </c:ext>
            </c:extLst>
          </c:dPt>
          <c:dPt>
            <c:idx val="4"/>
            <c:invertIfNegative val="0"/>
            <c:bubble3D val="0"/>
            <c:spPr>
              <a:solidFill>
                <a:srgbClr val="FF0000"/>
              </a:solidFill>
              <a:ln>
                <a:noFill/>
              </a:ln>
              <a:effectLst/>
            </c:spPr>
            <c:extLst>
              <c:ext xmlns:c16="http://schemas.microsoft.com/office/drawing/2014/chart" uri="{C3380CC4-5D6E-409C-BE32-E72D297353CC}">
                <c16:uniqueId val="{00000007-E2AD-43B4-B739-8FF59673A6DA}"/>
              </c:ext>
            </c:extLst>
          </c:dPt>
          <c:dPt>
            <c:idx val="5"/>
            <c:invertIfNegative val="0"/>
            <c:bubble3D val="0"/>
            <c:spPr>
              <a:solidFill>
                <a:srgbClr val="0000FF"/>
              </a:solidFill>
              <a:ln>
                <a:noFill/>
              </a:ln>
              <a:effectLst/>
            </c:spPr>
            <c:extLst>
              <c:ext xmlns:c16="http://schemas.microsoft.com/office/drawing/2014/chart" uri="{C3380CC4-5D6E-409C-BE32-E72D297353CC}">
                <c16:uniqueId val="{00000009-E2AD-43B4-B739-8FF59673A6D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Charts!$A$2:$A$7</c:f>
              <c:strCache>
                <c:ptCount val="6"/>
                <c:pt idx="1">
                  <c:v>Very Comfortable </c:v>
                </c:pt>
                <c:pt idx="2">
                  <c:v>Somewhat Comfortable</c:v>
                </c:pt>
                <c:pt idx="3">
                  <c:v>Neutral </c:v>
                </c:pt>
                <c:pt idx="4">
                  <c:v>Somewhat Uncomfortable</c:v>
                </c:pt>
                <c:pt idx="5">
                  <c:v>Very Uncomfortable</c:v>
                </c:pt>
              </c:strCache>
            </c:strRef>
          </c:cat>
          <c:val>
            <c:numRef>
              <c:f>Charts!$B$2:$B$7</c:f>
              <c:numCache>
                <c:formatCode>General</c:formatCode>
                <c:ptCount val="6"/>
                <c:pt idx="1">
                  <c:v>1</c:v>
                </c:pt>
                <c:pt idx="2">
                  <c:v>6</c:v>
                </c:pt>
                <c:pt idx="3">
                  <c:v>1</c:v>
                </c:pt>
                <c:pt idx="4">
                  <c:v>13</c:v>
                </c:pt>
                <c:pt idx="5">
                  <c:v>8</c:v>
                </c:pt>
              </c:numCache>
            </c:numRef>
          </c:val>
          <c:extLst>
            <c:ext xmlns:c16="http://schemas.microsoft.com/office/drawing/2014/chart" uri="{C3380CC4-5D6E-409C-BE32-E72D297353CC}">
              <c16:uniqueId val="{0000000A-E2AD-43B4-B739-8FF59673A6DA}"/>
            </c:ext>
          </c:extLst>
        </c:ser>
        <c:dLbls>
          <c:showLegendKey val="0"/>
          <c:showVal val="0"/>
          <c:showCatName val="0"/>
          <c:showSerName val="0"/>
          <c:showPercent val="0"/>
          <c:showBubbleSize val="0"/>
        </c:dLbls>
        <c:gapWidth val="182"/>
        <c:axId val="1162395424"/>
        <c:axId val="1162395840"/>
      </c:barChart>
      <c:catAx>
        <c:axId val="1162395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2395840"/>
        <c:crosses val="autoZero"/>
        <c:auto val="1"/>
        <c:lblAlgn val="ctr"/>
        <c:lblOffset val="100"/>
        <c:noMultiLvlLbl val="0"/>
      </c:catAx>
      <c:valAx>
        <c:axId val="1162395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239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latin typeface="Arial" panose="020B0604020202020204" pitchFamily="34" charset="0"/>
                <a:cs typeface="Arial" panose="020B0604020202020204" pitchFamily="34" charset="0"/>
              </a:rPr>
              <a:t>Which of the following would you prefer </a:t>
            </a:r>
            <a:r>
              <a:rPr lang="en-US" sz="1800" b="1">
                <a:latin typeface="Arial" panose="020B0604020202020204" pitchFamily="34" charset="0"/>
                <a:cs typeface="Arial" panose="020B0604020202020204" pitchFamily="34" charset="0"/>
              </a:rPr>
              <a:t>not</a:t>
            </a:r>
            <a:r>
              <a:rPr lang="en-US" sz="1800">
                <a:latin typeface="Arial" panose="020B0604020202020204" pitchFamily="34" charset="0"/>
                <a:cs typeface="Arial" panose="020B0604020202020204" pitchFamily="34" charset="0"/>
              </a:rPr>
              <a:t> to be implemented when returning to work in the office?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00FF"/>
              </a:solidFill>
              <a:ln>
                <a:noFill/>
              </a:ln>
              <a:effectLst/>
            </c:spPr>
            <c:extLst>
              <c:ext xmlns:c16="http://schemas.microsoft.com/office/drawing/2014/chart" uri="{C3380CC4-5D6E-409C-BE32-E72D297353CC}">
                <c16:uniqueId val="{00000001-1380-49B7-9D7B-F053E6A1868A}"/>
              </c:ext>
            </c:extLst>
          </c:dPt>
          <c:dPt>
            <c:idx val="2"/>
            <c:invertIfNegative val="0"/>
            <c:bubble3D val="0"/>
            <c:spPr>
              <a:solidFill>
                <a:srgbClr val="9013DD"/>
              </a:solidFill>
              <a:ln>
                <a:noFill/>
              </a:ln>
              <a:effectLst/>
            </c:spPr>
            <c:extLst>
              <c:ext xmlns:c16="http://schemas.microsoft.com/office/drawing/2014/chart" uri="{C3380CC4-5D6E-409C-BE32-E72D297353CC}">
                <c16:uniqueId val="{00000003-1380-49B7-9D7B-F053E6A1868A}"/>
              </c:ext>
            </c:extLst>
          </c:dPt>
          <c:dPt>
            <c:idx val="3"/>
            <c:invertIfNegative val="0"/>
            <c:bubble3D val="0"/>
            <c:spPr>
              <a:solidFill>
                <a:schemeClr val="tx1"/>
              </a:solidFill>
              <a:ln>
                <a:noFill/>
              </a:ln>
              <a:effectLst/>
            </c:spPr>
            <c:extLst>
              <c:ext xmlns:c16="http://schemas.microsoft.com/office/drawing/2014/chart" uri="{C3380CC4-5D6E-409C-BE32-E72D297353CC}">
                <c16:uniqueId val="{00000005-1380-49B7-9D7B-F053E6A1868A}"/>
              </c:ext>
            </c:extLst>
          </c:dPt>
          <c:dPt>
            <c:idx val="4"/>
            <c:invertIfNegative val="0"/>
            <c:bubble3D val="0"/>
            <c:spPr>
              <a:solidFill>
                <a:srgbClr val="00B0F0"/>
              </a:solidFill>
              <a:ln>
                <a:noFill/>
              </a:ln>
              <a:effectLst/>
            </c:spPr>
            <c:extLst>
              <c:ext xmlns:c16="http://schemas.microsoft.com/office/drawing/2014/chart" uri="{C3380CC4-5D6E-409C-BE32-E72D297353CC}">
                <c16:uniqueId val="{00000007-1380-49B7-9D7B-F053E6A1868A}"/>
              </c:ext>
            </c:extLst>
          </c:dPt>
          <c:dPt>
            <c:idx val="5"/>
            <c:invertIfNegative val="0"/>
            <c:bubble3D val="0"/>
            <c:spPr>
              <a:solidFill>
                <a:srgbClr val="00B050"/>
              </a:solidFill>
              <a:ln>
                <a:noFill/>
              </a:ln>
              <a:effectLst/>
            </c:spPr>
            <c:extLst>
              <c:ext xmlns:c16="http://schemas.microsoft.com/office/drawing/2014/chart" uri="{C3380CC4-5D6E-409C-BE32-E72D297353CC}">
                <c16:uniqueId val="{00000009-1380-49B7-9D7B-F053E6A1868A}"/>
              </c:ext>
            </c:extLst>
          </c:dPt>
          <c:dPt>
            <c:idx val="6"/>
            <c:invertIfNegative val="0"/>
            <c:bubble3D val="0"/>
            <c:spPr>
              <a:solidFill>
                <a:srgbClr val="FFFF00"/>
              </a:solidFill>
              <a:ln>
                <a:noFill/>
              </a:ln>
              <a:effectLst/>
            </c:spPr>
            <c:extLst>
              <c:ext xmlns:c16="http://schemas.microsoft.com/office/drawing/2014/chart" uri="{C3380CC4-5D6E-409C-BE32-E72D297353CC}">
                <c16:uniqueId val="{0000000B-1380-49B7-9D7B-F053E6A1868A}"/>
              </c:ext>
            </c:extLst>
          </c:dPt>
          <c:dPt>
            <c:idx val="7"/>
            <c:invertIfNegative val="0"/>
            <c:bubble3D val="0"/>
            <c:spPr>
              <a:solidFill>
                <a:srgbClr val="FF0000"/>
              </a:solidFill>
              <a:ln>
                <a:noFill/>
              </a:ln>
              <a:effectLst/>
            </c:spPr>
            <c:extLst>
              <c:ext xmlns:c16="http://schemas.microsoft.com/office/drawing/2014/chart" uri="{C3380CC4-5D6E-409C-BE32-E72D297353CC}">
                <c16:uniqueId val="{0000000D-1380-49B7-9D7B-F053E6A1868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Charts!$A$90:$A$97</c:f>
              <c:strCache>
                <c:ptCount val="8"/>
                <c:pt idx="0">
                  <c:v>Limiting the number of employees in the building</c:v>
                </c:pt>
                <c:pt idx="1">
                  <c:v>Partitions in between desks</c:v>
                </c:pt>
                <c:pt idx="2">
                  <c:v>Limiting visitors to the building</c:v>
                </c:pt>
                <c:pt idx="3">
                  <c:v>Requiring masks to be worn indoors</c:v>
                </c:pt>
                <c:pt idx="4">
                  <c:v>Staggering hours/shifts</c:v>
                </c:pt>
                <c:pt idx="5">
                  <c:v>Closing any communal spaces</c:v>
                </c:pt>
                <c:pt idx="6">
                  <c:v>Completing the daily wellness check</c:v>
                </c:pt>
                <c:pt idx="7">
                  <c:v>Other</c:v>
                </c:pt>
              </c:strCache>
            </c:strRef>
          </c:cat>
          <c:val>
            <c:numRef>
              <c:f>Charts!$B$90:$B$97</c:f>
              <c:numCache>
                <c:formatCode>General</c:formatCode>
                <c:ptCount val="8"/>
                <c:pt idx="0">
                  <c:v>0</c:v>
                </c:pt>
                <c:pt idx="1">
                  <c:v>1</c:v>
                </c:pt>
                <c:pt idx="2">
                  <c:v>2</c:v>
                </c:pt>
                <c:pt idx="3">
                  <c:v>3</c:v>
                </c:pt>
                <c:pt idx="4">
                  <c:v>4</c:v>
                </c:pt>
                <c:pt idx="5">
                  <c:v>4</c:v>
                </c:pt>
                <c:pt idx="6">
                  <c:v>5</c:v>
                </c:pt>
                <c:pt idx="7">
                  <c:v>6</c:v>
                </c:pt>
              </c:numCache>
            </c:numRef>
          </c:val>
          <c:extLst>
            <c:ext xmlns:c16="http://schemas.microsoft.com/office/drawing/2014/chart" uri="{C3380CC4-5D6E-409C-BE32-E72D297353CC}">
              <c16:uniqueId val="{0000000E-1380-49B7-9D7B-F053E6A1868A}"/>
            </c:ext>
          </c:extLst>
        </c:ser>
        <c:dLbls>
          <c:showLegendKey val="0"/>
          <c:showVal val="0"/>
          <c:showCatName val="0"/>
          <c:showSerName val="0"/>
          <c:showPercent val="0"/>
          <c:showBubbleSize val="0"/>
        </c:dLbls>
        <c:gapWidth val="182"/>
        <c:axId val="1160221776"/>
        <c:axId val="1160215952"/>
      </c:barChart>
      <c:catAx>
        <c:axId val="116022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215952"/>
        <c:crosses val="autoZero"/>
        <c:auto val="1"/>
        <c:lblAlgn val="ctr"/>
        <c:lblOffset val="100"/>
        <c:noMultiLvlLbl val="0"/>
      </c:catAx>
      <c:valAx>
        <c:axId val="1160215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22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13677554088482"/>
          <c:y val="0.16418379966990868"/>
          <c:w val="0.39375157553542151"/>
          <c:h val="0.7367847021164956"/>
        </c:manualLayout>
      </c:layout>
      <c:barChart>
        <c:barDir val="bar"/>
        <c:grouping val="clustered"/>
        <c:varyColors val="0"/>
        <c:ser>
          <c:idx val="0"/>
          <c:order val="0"/>
          <c:tx>
            <c:strRef>
              <c:f>Charts!$B$27</c:f>
              <c:strCache>
                <c:ptCount val="1"/>
              </c:strCache>
            </c:strRef>
          </c:tx>
          <c:spPr>
            <a:solidFill>
              <a:schemeClr val="accent1"/>
            </a:solidFill>
            <a:ln>
              <a:noFill/>
            </a:ln>
            <a:effectLst/>
          </c:spPr>
          <c:invertIfNegative val="0"/>
          <c:dPt>
            <c:idx val="1"/>
            <c:invertIfNegative val="0"/>
            <c:bubble3D val="0"/>
            <c:spPr>
              <a:solidFill>
                <a:srgbClr val="FF00FF"/>
              </a:solidFill>
              <a:ln>
                <a:noFill/>
              </a:ln>
              <a:effectLst/>
            </c:spPr>
            <c:extLst>
              <c:ext xmlns:c16="http://schemas.microsoft.com/office/drawing/2014/chart" uri="{C3380CC4-5D6E-409C-BE32-E72D297353CC}">
                <c16:uniqueId val="{00000001-E7F7-4E82-BFB9-98824B151820}"/>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E7F7-4E82-BFB9-98824B151820}"/>
              </c:ext>
            </c:extLst>
          </c:dPt>
          <c:dPt>
            <c:idx val="3"/>
            <c:invertIfNegative val="0"/>
            <c:bubble3D val="0"/>
            <c:spPr>
              <a:solidFill>
                <a:srgbClr val="00B050"/>
              </a:solidFill>
              <a:ln>
                <a:noFill/>
              </a:ln>
              <a:effectLst/>
            </c:spPr>
            <c:extLst>
              <c:ext xmlns:c16="http://schemas.microsoft.com/office/drawing/2014/chart" uri="{C3380CC4-5D6E-409C-BE32-E72D297353CC}">
                <c16:uniqueId val="{00000005-E7F7-4E82-BFB9-98824B151820}"/>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E7F7-4E82-BFB9-98824B151820}"/>
              </c:ext>
            </c:extLst>
          </c:dPt>
          <c:dPt>
            <c:idx val="5"/>
            <c:invertIfNegative val="0"/>
            <c:bubble3D val="0"/>
            <c:spPr>
              <a:solidFill>
                <a:srgbClr val="9013DD"/>
              </a:solidFill>
              <a:ln>
                <a:noFill/>
              </a:ln>
              <a:effectLst/>
            </c:spPr>
            <c:extLst>
              <c:ext xmlns:c16="http://schemas.microsoft.com/office/drawing/2014/chart" uri="{C3380CC4-5D6E-409C-BE32-E72D297353CC}">
                <c16:uniqueId val="{00000009-E7F7-4E82-BFB9-98824B151820}"/>
              </c:ext>
            </c:extLst>
          </c:dPt>
          <c:dPt>
            <c:idx val="6"/>
            <c:invertIfNegative val="0"/>
            <c:bubble3D val="0"/>
            <c:spPr>
              <a:solidFill>
                <a:srgbClr val="FFFF00"/>
              </a:solidFill>
              <a:ln>
                <a:noFill/>
              </a:ln>
              <a:effectLst/>
            </c:spPr>
            <c:extLst>
              <c:ext xmlns:c16="http://schemas.microsoft.com/office/drawing/2014/chart" uri="{C3380CC4-5D6E-409C-BE32-E72D297353CC}">
                <c16:uniqueId val="{0000000B-E7F7-4E82-BFB9-98824B151820}"/>
              </c:ext>
            </c:extLst>
          </c:dPt>
          <c:dPt>
            <c:idx val="7"/>
            <c:invertIfNegative val="0"/>
            <c:bubble3D val="0"/>
            <c:spPr>
              <a:solidFill>
                <a:schemeClr val="tx1"/>
              </a:solidFill>
              <a:ln>
                <a:solidFill>
                  <a:sysClr val="windowText" lastClr="000000"/>
                </a:solidFill>
              </a:ln>
              <a:effectLst/>
            </c:spPr>
            <c:extLst>
              <c:ext xmlns:c16="http://schemas.microsoft.com/office/drawing/2014/chart" uri="{C3380CC4-5D6E-409C-BE32-E72D297353CC}">
                <c16:uniqueId val="{0000000D-E7F7-4E82-BFB9-98824B151820}"/>
              </c:ext>
            </c:extLst>
          </c:dPt>
          <c:dPt>
            <c:idx val="8"/>
            <c:invertIfNegative val="0"/>
            <c:bubble3D val="0"/>
            <c:spPr>
              <a:solidFill>
                <a:srgbClr val="FFC000"/>
              </a:solidFill>
              <a:ln>
                <a:noFill/>
              </a:ln>
              <a:effectLst/>
            </c:spPr>
            <c:extLst>
              <c:ext xmlns:c16="http://schemas.microsoft.com/office/drawing/2014/chart" uri="{C3380CC4-5D6E-409C-BE32-E72D297353CC}">
                <c16:uniqueId val="{0000000F-E7F7-4E82-BFB9-98824B151820}"/>
              </c:ext>
            </c:extLst>
          </c:dPt>
          <c:dPt>
            <c:idx val="9"/>
            <c:invertIfNegative val="0"/>
            <c:bubble3D val="0"/>
            <c:spPr>
              <a:solidFill>
                <a:srgbClr val="0070C0"/>
              </a:solidFill>
              <a:ln>
                <a:noFill/>
              </a:ln>
              <a:effectLst/>
            </c:spPr>
            <c:extLst>
              <c:ext xmlns:c16="http://schemas.microsoft.com/office/drawing/2014/chart" uri="{C3380CC4-5D6E-409C-BE32-E72D297353CC}">
                <c16:uniqueId val="{00000011-E7F7-4E82-BFB9-98824B151820}"/>
              </c:ext>
            </c:extLst>
          </c:dPt>
          <c:dPt>
            <c:idx val="10"/>
            <c:invertIfNegative val="0"/>
            <c:bubble3D val="0"/>
            <c:spPr>
              <a:solidFill>
                <a:srgbClr val="FF0000"/>
              </a:solidFill>
              <a:ln>
                <a:noFill/>
              </a:ln>
              <a:effectLst/>
            </c:spPr>
            <c:extLst>
              <c:ext xmlns:c16="http://schemas.microsoft.com/office/drawing/2014/chart" uri="{C3380CC4-5D6E-409C-BE32-E72D297353CC}">
                <c16:uniqueId val="{00000013-E7F7-4E82-BFB9-98824B15182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Charts!$A$28:$A$38</c:f>
              <c:strCache>
                <c:ptCount val="11"/>
                <c:pt idx="1">
                  <c:v>Not being able to return to the office due to health reasons</c:v>
                </c:pt>
                <c:pt idx="2">
                  <c:v>Getting exposed while commuting to work</c:v>
                </c:pt>
                <c:pt idx="3">
                  <c:v>Leaving family members at home who need assistance</c:v>
                </c:pt>
                <c:pt idx="4">
                  <c:v>Alternate transportation options</c:v>
                </c:pt>
                <c:pt idx="5">
                  <c:v>Organizing childcare</c:v>
                </c:pt>
                <c:pt idx="6">
                  <c:v>Transporting office equipment </c:v>
                </c:pt>
                <c:pt idx="7">
                  <c:v>Decreased productivity</c:v>
                </c:pt>
                <c:pt idx="8">
                  <c:v>Other</c:v>
                </c:pt>
                <c:pt idx="9">
                  <c:v>Flexible parking permit options</c:v>
                </c:pt>
                <c:pt idx="10">
                  <c:v>Getting exposed at the office </c:v>
                </c:pt>
              </c:strCache>
            </c:strRef>
          </c:cat>
          <c:val>
            <c:numRef>
              <c:f>Charts!$B$28:$B$38</c:f>
              <c:numCache>
                <c:formatCode>General</c:formatCode>
                <c:ptCount val="11"/>
                <c:pt idx="1">
                  <c:v>3</c:v>
                </c:pt>
                <c:pt idx="2">
                  <c:v>3</c:v>
                </c:pt>
                <c:pt idx="3">
                  <c:v>6</c:v>
                </c:pt>
                <c:pt idx="4">
                  <c:v>6</c:v>
                </c:pt>
                <c:pt idx="5">
                  <c:v>7</c:v>
                </c:pt>
                <c:pt idx="6">
                  <c:v>8</c:v>
                </c:pt>
                <c:pt idx="7">
                  <c:v>9</c:v>
                </c:pt>
                <c:pt idx="8">
                  <c:v>10</c:v>
                </c:pt>
                <c:pt idx="9">
                  <c:v>14</c:v>
                </c:pt>
                <c:pt idx="10">
                  <c:v>22</c:v>
                </c:pt>
              </c:numCache>
            </c:numRef>
          </c:val>
          <c:extLst>
            <c:ext xmlns:c16="http://schemas.microsoft.com/office/drawing/2014/chart" uri="{C3380CC4-5D6E-409C-BE32-E72D297353CC}">
              <c16:uniqueId val="{00000014-E7F7-4E82-BFB9-98824B151820}"/>
            </c:ext>
          </c:extLst>
        </c:ser>
        <c:dLbls>
          <c:showLegendKey val="0"/>
          <c:showVal val="0"/>
          <c:showCatName val="0"/>
          <c:showSerName val="0"/>
          <c:showPercent val="0"/>
          <c:showBubbleSize val="0"/>
        </c:dLbls>
        <c:gapWidth val="182"/>
        <c:axId val="1247766960"/>
        <c:axId val="1247763632"/>
      </c:barChart>
      <c:catAx>
        <c:axId val="1247766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7763632"/>
        <c:crosses val="autoZero"/>
        <c:auto val="1"/>
        <c:lblAlgn val="ctr"/>
        <c:lblOffset val="100"/>
        <c:noMultiLvlLbl val="0"/>
      </c:catAx>
      <c:valAx>
        <c:axId val="12477636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7766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B9F1-4686-870B-376150B27114}"/>
              </c:ext>
            </c:extLst>
          </c:dPt>
          <c:dPt>
            <c:idx val="1"/>
            <c:invertIfNegative val="0"/>
            <c:bubble3D val="0"/>
            <c:spPr>
              <a:solidFill>
                <a:srgbClr val="92D050"/>
              </a:solidFill>
              <a:ln>
                <a:noFill/>
              </a:ln>
              <a:effectLst/>
            </c:spPr>
            <c:extLst>
              <c:ext xmlns:c16="http://schemas.microsoft.com/office/drawing/2014/chart" uri="{C3380CC4-5D6E-409C-BE32-E72D297353CC}">
                <c16:uniqueId val="{00000003-B9F1-4686-870B-376150B27114}"/>
              </c:ext>
            </c:extLst>
          </c:dPt>
          <c:dPt>
            <c:idx val="2"/>
            <c:invertIfNegative val="0"/>
            <c:bubble3D val="0"/>
            <c:spPr>
              <a:solidFill>
                <a:srgbClr val="0000FF">
                  <a:alpha val="69804"/>
                </a:srgbClr>
              </a:solidFill>
              <a:ln>
                <a:solidFill>
                  <a:schemeClr val="tx2">
                    <a:lumMod val="40000"/>
                    <a:lumOff val="60000"/>
                  </a:schemeClr>
                </a:solidFill>
              </a:ln>
              <a:effectLst/>
            </c:spPr>
            <c:extLst>
              <c:ext xmlns:c16="http://schemas.microsoft.com/office/drawing/2014/chart" uri="{C3380CC4-5D6E-409C-BE32-E72D297353CC}">
                <c16:uniqueId val="{00000005-B9F1-4686-870B-376150B27114}"/>
              </c:ext>
            </c:extLst>
          </c:dPt>
          <c:dPt>
            <c:idx val="3"/>
            <c:invertIfNegative val="0"/>
            <c:bubble3D val="0"/>
            <c:spPr>
              <a:solidFill>
                <a:srgbClr val="FFC000"/>
              </a:solidFill>
              <a:ln>
                <a:noFill/>
              </a:ln>
              <a:effectLst/>
            </c:spPr>
            <c:extLst>
              <c:ext xmlns:c16="http://schemas.microsoft.com/office/drawing/2014/chart" uri="{C3380CC4-5D6E-409C-BE32-E72D297353CC}">
                <c16:uniqueId val="{00000007-B9F1-4686-870B-376150B27114}"/>
              </c:ext>
            </c:extLst>
          </c:dPt>
          <c:dPt>
            <c:idx val="4"/>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9-B9F1-4686-870B-376150B27114}"/>
              </c:ext>
            </c:extLst>
          </c:dPt>
          <c:dPt>
            <c:idx val="5"/>
            <c:invertIfNegative val="0"/>
            <c:bubble3D val="0"/>
            <c:spPr>
              <a:solidFill>
                <a:srgbClr val="FF00FF"/>
              </a:solidFill>
              <a:ln>
                <a:noFill/>
              </a:ln>
              <a:effectLst/>
            </c:spPr>
            <c:extLst>
              <c:ext xmlns:c16="http://schemas.microsoft.com/office/drawing/2014/chart" uri="{C3380CC4-5D6E-409C-BE32-E72D297353CC}">
                <c16:uniqueId val="{0000000B-B9F1-4686-870B-376150B27114}"/>
              </c:ext>
            </c:extLst>
          </c:dPt>
          <c:dPt>
            <c:idx val="6"/>
            <c:invertIfNegative val="0"/>
            <c:bubble3D val="0"/>
            <c:spPr>
              <a:solidFill>
                <a:srgbClr val="9013DD"/>
              </a:solidFill>
              <a:ln>
                <a:noFill/>
              </a:ln>
              <a:effectLst/>
            </c:spPr>
            <c:extLst>
              <c:ext xmlns:c16="http://schemas.microsoft.com/office/drawing/2014/chart" uri="{C3380CC4-5D6E-409C-BE32-E72D297353CC}">
                <c16:uniqueId val="{0000000D-B9F1-4686-870B-376150B27114}"/>
              </c:ext>
            </c:extLst>
          </c:dPt>
          <c:dPt>
            <c:idx val="7"/>
            <c:invertIfNegative val="0"/>
            <c:bubble3D val="0"/>
            <c:spPr>
              <a:solidFill>
                <a:schemeClr val="tx1"/>
              </a:solidFill>
              <a:ln>
                <a:noFill/>
              </a:ln>
              <a:effectLst/>
            </c:spPr>
            <c:extLst>
              <c:ext xmlns:c16="http://schemas.microsoft.com/office/drawing/2014/chart" uri="{C3380CC4-5D6E-409C-BE32-E72D297353CC}">
                <c16:uniqueId val="{0000000F-B9F1-4686-870B-376150B27114}"/>
              </c:ext>
            </c:extLst>
          </c:dPt>
          <c:dPt>
            <c:idx val="8"/>
            <c:invertIfNegative val="0"/>
            <c:bubble3D val="0"/>
            <c:spPr>
              <a:solidFill>
                <a:srgbClr val="00B0F0"/>
              </a:solidFill>
              <a:ln>
                <a:noFill/>
              </a:ln>
              <a:effectLst/>
            </c:spPr>
            <c:extLst>
              <c:ext xmlns:c16="http://schemas.microsoft.com/office/drawing/2014/chart" uri="{C3380CC4-5D6E-409C-BE32-E72D297353CC}">
                <c16:uniqueId val="{00000011-B9F1-4686-870B-376150B27114}"/>
              </c:ext>
            </c:extLst>
          </c:dPt>
          <c:dPt>
            <c:idx val="9"/>
            <c:invertIfNegative val="0"/>
            <c:bubble3D val="0"/>
            <c:spPr>
              <a:solidFill>
                <a:srgbClr val="00B050"/>
              </a:solidFill>
              <a:ln>
                <a:noFill/>
              </a:ln>
              <a:effectLst/>
            </c:spPr>
            <c:extLst>
              <c:ext xmlns:c16="http://schemas.microsoft.com/office/drawing/2014/chart" uri="{C3380CC4-5D6E-409C-BE32-E72D297353CC}">
                <c16:uniqueId val="{00000013-B9F1-4686-870B-376150B27114}"/>
              </c:ext>
            </c:extLst>
          </c:dPt>
          <c:dPt>
            <c:idx val="10"/>
            <c:invertIfNegative val="0"/>
            <c:bubble3D val="0"/>
            <c:spPr>
              <a:solidFill>
                <a:srgbClr val="FFFF00"/>
              </a:solidFill>
              <a:ln>
                <a:noFill/>
              </a:ln>
              <a:effectLst/>
            </c:spPr>
            <c:extLst>
              <c:ext xmlns:c16="http://schemas.microsoft.com/office/drawing/2014/chart" uri="{C3380CC4-5D6E-409C-BE32-E72D297353CC}">
                <c16:uniqueId val="{00000015-B9F1-4686-870B-376150B27114}"/>
              </c:ext>
            </c:extLst>
          </c:dPt>
          <c:dPt>
            <c:idx val="11"/>
            <c:invertIfNegative val="0"/>
            <c:bubble3D val="0"/>
            <c:spPr>
              <a:solidFill>
                <a:srgbClr val="FF0000"/>
              </a:solidFill>
              <a:ln>
                <a:noFill/>
              </a:ln>
              <a:effectLst/>
            </c:spPr>
            <c:extLst>
              <c:ext xmlns:c16="http://schemas.microsoft.com/office/drawing/2014/chart" uri="{C3380CC4-5D6E-409C-BE32-E72D297353CC}">
                <c16:uniqueId val="{00000017-B9F1-4686-870B-376150B27114}"/>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Charts!$A$55:$A$66</c:f>
              <c:strCache>
                <c:ptCount val="12"/>
                <c:pt idx="0">
                  <c:v>Securing care/support for children and family</c:v>
                </c:pt>
                <c:pt idx="1">
                  <c:v>Nothing would make me feel comfortable</c:v>
                </c:pt>
                <c:pt idx="2">
                  <c:v>Completing the daily wellness check</c:v>
                </c:pt>
                <c:pt idx="3">
                  <c:v>Closing any communal spaces</c:v>
                </c:pt>
                <c:pt idx="4">
                  <c:v>Other</c:v>
                </c:pt>
                <c:pt idx="5">
                  <c:v>Installing partitions between desks</c:v>
                </c:pt>
                <c:pt idx="6">
                  <c:v>Staggering hours/shifts</c:v>
                </c:pt>
                <c:pt idx="7">
                  <c:v>Hand sanitizer stations</c:v>
                </c:pt>
                <c:pt idx="8">
                  <c:v>Limiting the number of people in the building</c:v>
                </c:pt>
                <c:pt idx="9">
                  <c:v>Requiring everyone to wear masks</c:v>
                </c:pt>
                <c:pt idx="10">
                  <c:v>Dual work setup at the office and home</c:v>
                </c:pt>
                <c:pt idx="11">
                  <c:v>Flexibility to work from home</c:v>
                </c:pt>
              </c:strCache>
            </c:strRef>
          </c:cat>
          <c:val>
            <c:numRef>
              <c:f>Charts!$B$55:$B$66</c:f>
              <c:numCache>
                <c:formatCode>General</c:formatCode>
                <c:ptCount val="12"/>
                <c:pt idx="0">
                  <c:v>5</c:v>
                </c:pt>
                <c:pt idx="1">
                  <c:v>5</c:v>
                </c:pt>
                <c:pt idx="2">
                  <c:v>6</c:v>
                </c:pt>
                <c:pt idx="3">
                  <c:v>7</c:v>
                </c:pt>
                <c:pt idx="4">
                  <c:v>7</c:v>
                </c:pt>
                <c:pt idx="5">
                  <c:v>8</c:v>
                </c:pt>
                <c:pt idx="6">
                  <c:v>11</c:v>
                </c:pt>
                <c:pt idx="7">
                  <c:v>12</c:v>
                </c:pt>
                <c:pt idx="8">
                  <c:v>13</c:v>
                </c:pt>
                <c:pt idx="9">
                  <c:v>16</c:v>
                </c:pt>
                <c:pt idx="10">
                  <c:v>20</c:v>
                </c:pt>
                <c:pt idx="11">
                  <c:v>25</c:v>
                </c:pt>
              </c:numCache>
            </c:numRef>
          </c:val>
          <c:extLst>
            <c:ext xmlns:c16="http://schemas.microsoft.com/office/drawing/2014/chart" uri="{C3380CC4-5D6E-409C-BE32-E72D297353CC}">
              <c16:uniqueId val="{00000018-B9F1-4686-870B-376150B27114}"/>
            </c:ext>
          </c:extLst>
        </c:ser>
        <c:dLbls>
          <c:showLegendKey val="0"/>
          <c:showVal val="0"/>
          <c:showCatName val="0"/>
          <c:showSerName val="0"/>
          <c:showPercent val="0"/>
          <c:showBubbleSize val="0"/>
        </c:dLbls>
        <c:gapWidth val="182"/>
        <c:axId val="1066083520"/>
        <c:axId val="1066082688"/>
      </c:barChart>
      <c:catAx>
        <c:axId val="106608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66082688"/>
        <c:crosses val="autoZero"/>
        <c:auto val="1"/>
        <c:lblAlgn val="ctr"/>
        <c:lblOffset val="100"/>
        <c:noMultiLvlLbl val="0"/>
      </c:catAx>
      <c:valAx>
        <c:axId val="10660826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608352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00FF"/>
              </a:solidFill>
              <a:ln>
                <a:noFill/>
              </a:ln>
              <a:effectLst/>
            </c:spPr>
            <c:extLst>
              <c:ext xmlns:c16="http://schemas.microsoft.com/office/drawing/2014/chart" uri="{C3380CC4-5D6E-409C-BE32-E72D297353CC}">
                <c16:uniqueId val="{00000001-23DF-4D8C-BE86-1D769A5DA485}"/>
              </c:ext>
            </c:extLst>
          </c:dPt>
          <c:dPt>
            <c:idx val="2"/>
            <c:invertIfNegative val="0"/>
            <c:bubble3D val="0"/>
            <c:spPr>
              <a:solidFill>
                <a:srgbClr val="9013DD"/>
              </a:solidFill>
              <a:ln>
                <a:noFill/>
              </a:ln>
              <a:effectLst/>
            </c:spPr>
            <c:extLst>
              <c:ext xmlns:c16="http://schemas.microsoft.com/office/drawing/2014/chart" uri="{C3380CC4-5D6E-409C-BE32-E72D297353CC}">
                <c16:uniqueId val="{00000003-23DF-4D8C-BE86-1D769A5DA485}"/>
              </c:ext>
            </c:extLst>
          </c:dPt>
          <c:dPt>
            <c:idx val="3"/>
            <c:invertIfNegative val="0"/>
            <c:bubble3D val="0"/>
            <c:spPr>
              <a:solidFill>
                <a:schemeClr val="tx1"/>
              </a:solidFill>
              <a:ln>
                <a:noFill/>
              </a:ln>
              <a:effectLst/>
            </c:spPr>
            <c:extLst>
              <c:ext xmlns:c16="http://schemas.microsoft.com/office/drawing/2014/chart" uri="{C3380CC4-5D6E-409C-BE32-E72D297353CC}">
                <c16:uniqueId val="{00000005-23DF-4D8C-BE86-1D769A5DA485}"/>
              </c:ext>
            </c:extLst>
          </c:dPt>
          <c:dPt>
            <c:idx val="4"/>
            <c:invertIfNegative val="0"/>
            <c:bubble3D val="0"/>
            <c:spPr>
              <a:solidFill>
                <a:srgbClr val="00B0F0"/>
              </a:solidFill>
              <a:ln>
                <a:noFill/>
              </a:ln>
              <a:effectLst/>
            </c:spPr>
            <c:extLst>
              <c:ext xmlns:c16="http://schemas.microsoft.com/office/drawing/2014/chart" uri="{C3380CC4-5D6E-409C-BE32-E72D297353CC}">
                <c16:uniqueId val="{00000007-23DF-4D8C-BE86-1D769A5DA485}"/>
              </c:ext>
            </c:extLst>
          </c:dPt>
          <c:dPt>
            <c:idx val="5"/>
            <c:invertIfNegative val="0"/>
            <c:bubble3D val="0"/>
            <c:spPr>
              <a:solidFill>
                <a:srgbClr val="00B050"/>
              </a:solidFill>
              <a:ln>
                <a:noFill/>
              </a:ln>
              <a:effectLst/>
            </c:spPr>
            <c:extLst>
              <c:ext xmlns:c16="http://schemas.microsoft.com/office/drawing/2014/chart" uri="{C3380CC4-5D6E-409C-BE32-E72D297353CC}">
                <c16:uniqueId val="{00000009-23DF-4D8C-BE86-1D769A5DA485}"/>
              </c:ext>
            </c:extLst>
          </c:dPt>
          <c:dPt>
            <c:idx val="6"/>
            <c:invertIfNegative val="0"/>
            <c:bubble3D val="0"/>
            <c:spPr>
              <a:solidFill>
                <a:srgbClr val="FFFF00"/>
              </a:solidFill>
              <a:ln>
                <a:noFill/>
              </a:ln>
              <a:effectLst/>
            </c:spPr>
            <c:extLst>
              <c:ext xmlns:c16="http://schemas.microsoft.com/office/drawing/2014/chart" uri="{C3380CC4-5D6E-409C-BE32-E72D297353CC}">
                <c16:uniqueId val="{0000000B-23DF-4D8C-BE86-1D769A5DA485}"/>
              </c:ext>
            </c:extLst>
          </c:dPt>
          <c:dPt>
            <c:idx val="7"/>
            <c:invertIfNegative val="0"/>
            <c:bubble3D val="0"/>
            <c:spPr>
              <a:solidFill>
                <a:srgbClr val="FF0000"/>
              </a:solidFill>
              <a:ln>
                <a:noFill/>
              </a:ln>
              <a:effectLst/>
            </c:spPr>
            <c:extLst>
              <c:ext xmlns:c16="http://schemas.microsoft.com/office/drawing/2014/chart" uri="{C3380CC4-5D6E-409C-BE32-E72D297353CC}">
                <c16:uniqueId val="{0000000D-23DF-4D8C-BE86-1D769A5DA485}"/>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Charts!$A$90:$A$97</c:f>
              <c:strCache>
                <c:ptCount val="8"/>
                <c:pt idx="0">
                  <c:v>Limiting the number of employees in the building</c:v>
                </c:pt>
                <c:pt idx="1">
                  <c:v>Partitions in between desks</c:v>
                </c:pt>
                <c:pt idx="2">
                  <c:v>Limiting visitors to the building</c:v>
                </c:pt>
                <c:pt idx="3">
                  <c:v>Requiring masks to be worn indoors</c:v>
                </c:pt>
                <c:pt idx="4">
                  <c:v>Staggering hours/shifts</c:v>
                </c:pt>
                <c:pt idx="5">
                  <c:v>Closing any communal spaces</c:v>
                </c:pt>
                <c:pt idx="6">
                  <c:v>Completing the daily wellness check</c:v>
                </c:pt>
                <c:pt idx="7">
                  <c:v>Other</c:v>
                </c:pt>
              </c:strCache>
            </c:strRef>
          </c:cat>
          <c:val>
            <c:numRef>
              <c:f>Charts!$B$90:$B$97</c:f>
              <c:numCache>
                <c:formatCode>General</c:formatCode>
                <c:ptCount val="8"/>
                <c:pt idx="0">
                  <c:v>0</c:v>
                </c:pt>
                <c:pt idx="1">
                  <c:v>1</c:v>
                </c:pt>
                <c:pt idx="2">
                  <c:v>2</c:v>
                </c:pt>
                <c:pt idx="3">
                  <c:v>3</c:v>
                </c:pt>
                <c:pt idx="4">
                  <c:v>4</c:v>
                </c:pt>
                <c:pt idx="5">
                  <c:v>4</c:v>
                </c:pt>
                <c:pt idx="6">
                  <c:v>5</c:v>
                </c:pt>
                <c:pt idx="7">
                  <c:v>6</c:v>
                </c:pt>
              </c:numCache>
            </c:numRef>
          </c:val>
          <c:extLst>
            <c:ext xmlns:c16="http://schemas.microsoft.com/office/drawing/2014/chart" uri="{C3380CC4-5D6E-409C-BE32-E72D297353CC}">
              <c16:uniqueId val="{0000000E-23DF-4D8C-BE86-1D769A5DA485}"/>
            </c:ext>
          </c:extLst>
        </c:ser>
        <c:dLbls>
          <c:showLegendKey val="0"/>
          <c:showVal val="0"/>
          <c:showCatName val="0"/>
          <c:showSerName val="0"/>
          <c:showPercent val="0"/>
          <c:showBubbleSize val="0"/>
        </c:dLbls>
        <c:gapWidth val="182"/>
        <c:axId val="1160221776"/>
        <c:axId val="1160215952"/>
      </c:barChart>
      <c:catAx>
        <c:axId val="116022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mn-cs"/>
              </a:defRPr>
            </a:pPr>
            <a:endParaRPr lang="en-US"/>
          </a:p>
        </c:txPr>
        <c:crossAx val="1160215952"/>
        <c:crosses val="autoZero"/>
        <c:auto val="1"/>
        <c:lblAlgn val="ctr"/>
        <c:lblOffset val="100"/>
        <c:noMultiLvlLbl val="0"/>
      </c:catAx>
      <c:valAx>
        <c:axId val="11602159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0221776"/>
        <c:crosses val="autoZero"/>
        <c:crossBetween val="between"/>
      </c:valAx>
      <c:spPr>
        <a:noFill/>
        <a:ln>
          <a:noFill/>
        </a:ln>
        <a:effectLst/>
      </c:spPr>
    </c:plotArea>
    <c:plotVisOnly val="1"/>
    <c:dispBlanksAs val="gap"/>
    <c:showDLblsOverMax val="0"/>
  </c:chart>
  <c:spPr>
    <a:noFill/>
    <a:ln>
      <a:noFill/>
    </a:ln>
    <a:effectLst/>
  </c:spPr>
  <c:txPr>
    <a:bodyPr/>
    <a:lstStyle/>
    <a:p>
      <a:pPr>
        <a:defRPr sz="1800" baseline="0">
          <a:solidFill>
            <a:schemeClr val="tx1"/>
          </a:solidFill>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51DD2-8421-F74C-8DD7-90D709FC9F6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DA39B-50AA-634B-8E2C-29BE284B4B70}" type="slidenum">
              <a:rPr lang="en-US" smtClean="0"/>
              <a:t>‹#›</a:t>
            </a:fld>
            <a:endParaRPr lang="en-US"/>
          </a:p>
        </p:txBody>
      </p:sp>
    </p:spTree>
    <p:extLst>
      <p:ext uri="{BB962C8B-B14F-4D97-AF65-F5344CB8AC3E}">
        <p14:creationId xmlns:p14="http://schemas.microsoft.com/office/powerpoint/2010/main" val="401618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1</a:t>
            </a:fld>
            <a:endParaRPr lang="en-US"/>
          </a:p>
        </p:txBody>
      </p:sp>
    </p:spTree>
    <p:extLst>
      <p:ext uri="{BB962C8B-B14F-4D97-AF65-F5344CB8AC3E}">
        <p14:creationId xmlns:p14="http://schemas.microsoft.com/office/powerpoint/2010/main" val="289227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12</a:t>
            </a:fld>
            <a:endParaRPr lang="en-US"/>
          </a:p>
        </p:txBody>
      </p:sp>
    </p:spTree>
    <p:extLst>
      <p:ext uri="{BB962C8B-B14F-4D97-AF65-F5344CB8AC3E}">
        <p14:creationId xmlns:p14="http://schemas.microsoft.com/office/powerpoint/2010/main" val="222848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461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182793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63567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DA39B-50AA-634B-8E2C-29BE284B4B70}" type="slidenum">
              <a:rPr lang="en-US" smtClean="0"/>
              <a:t>19</a:t>
            </a:fld>
            <a:endParaRPr lang="en-US"/>
          </a:p>
        </p:txBody>
      </p:sp>
    </p:spTree>
    <p:extLst>
      <p:ext uri="{BB962C8B-B14F-4D97-AF65-F5344CB8AC3E}">
        <p14:creationId xmlns:p14="http://schemas.microsoft.com/office/powerpoint/2010/main" val="320197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21</a:t>
            </a:fld>
            <a:endParaRPr lang="en-US"/>
          </a:p>
        </p:txBody>
      </p:sp>
    </p:spTree>
    <p:extLst>
      <p:ext uri="{BB962C8B-B14F-4D97-AF65-F5344CB8AC3E}">
        <p14:creationId xmlns:p14="http://schemas.microsoft.com/office/powerpoint/2010/main" val="160862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DA39B-50AA-634B-8E2C-29BE284B4B70}" type="slidenum">
              <a:rPr lang="en-US" smtClean="0"/>
              <a:t>4</a:t>
            </a:fld>
            <a:endParaRPr lang="en-US"/>
          </a:p>
        </p:txBody>
      </p:sp>
    </p:spTree>
    <p:extLst>
      <p:ext uri="{BB962C8B-B14F-4D97-AF65-F5344CB8AC3E}">
        <p14:creationId xmlns:p14="http://schemas.microsoft.com/office/powerpoint/2010/main" val="29585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5</a:t>
            </a:fld>
            <a:endParaRPr lang="en-US"/>
          </a:p>
        </p:txBody>
      </p:sp>
    </p:spTree>
    <p:extLst>
      <p:ext uri="{BB962C8B-B14F-4D97-AF65-F5344CB8AC3E}">
        <p14:creationId xmlns:p14="http://schemas.microsoft.com/office/powerpoint/2010/main" val="325074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6</a:t>
            </a:fld>
            <a:endParaRPr lang="en-US"/>
          </a:p>
        </p:txBody>
      </p:sp>
    </p:spTree>
    <p:extLst>
      <p:ext uri="{BB962C8B-B14F-4D97-AF65-F5344CB8AC3E}">
        <p14:creationId xmlns:p14="http://schemas.microsoft.com/office/powerpoint/2010/main" val="358782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7</a:t>
            </a:fld>
            <a:endParaRPr lang="en-US"/>
          </a:p>
        </p:txBody>
      </p:sp>
    </p:spTree>
    <p:extLst>
      <p:ext uri="{BB962C8B-B14F-4D97-AF65-F5344CB8AC3E}">
        <p14:creationId xmlns:p14="http://schemas.microsoft.com/office/powerpoint/2010/main" val="365867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59DA39B-50AA-634B-8E2C-29BE284B4B70}" type="slidenum">
              <a:rPr lang="en-US" smtClean="0"/>
              <a:t>8</a:t>
            </a:fld>
            <a:endParaRPr lang="en-US"/>
          </a:p>
        </p:txBody>
      </p:sp>
    </p:spTree>
    <p:extLst>
      <p:ext uri="{BB962C8B-B14F-4D97-AF65-F5344CB8AC3E}">
        <p14:creationId xmlns:p14="http://schemas.microsoft.com/office/powerpoint/2010/main" val="170350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9</a:t>
            </a:fld>
            <a:endParaRPr lang="en-US"/>
          </a:p>
        </p:txBody>
      </p:sp>
    </p:spTree>
    <p:extLst>
      <p:ext uri="{BB962C8B-B14F-4D97-AF65-F5344CB8AC3E}">
        <p14:creationId xmlns:p14="http://schemas.microsoft.com/office/powerpoint/2010/main" val="65639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59DA39B-50AA-634B-8E2C-29BE284B4B70}" type="slidenum">
              <a:rPr lang="en-US" smtClean="0"/>
              <a:t>10</a:t>
            </a:fld>
            <a:endParaRPr lang="en-US"/>
          </a:p>
        </p:txBody>
      </p:sp>
    </p:spTree>
    <p:extLst>
      <p:ext uri="{BB962C8B-B14F-4D97-AF65-F5344CB8AC3E}">
        <p14:creationId xmlns:p14="http://schemas.microsoft.com/office/powerpoint/2010/main" val="381780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DA39B-50AA-634B-8E2C-29BE284B4B70}" type="slidenum">
              <a:rPr lang="en-US" smtClean="0"/>
              <a:t>11</a:t>
            </a:fld>
            <a:endParaRPr lang="en-US"/>
          </a:p>
        </p:txBody>
      </p:sp>
    </p:spTree>
    <p:extLst>
      <p:ext uri="{BB962C8B-B14F-4D97-AF65-F5344CB8AC3E}">
        <p14:creationId xmlns:p14="http://schemas.microsoft.com/office/powerpoint/2010/main" val="263328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9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25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1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8152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61442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ight Triangle 1"/>
          <p:cNvSpPr/>
          <p:nvPr userDrawn="1"/>
        </p:nvSpPr>
        <p:spPr>
          <a:xfrm>
            <a:off x="0" y="5745824"/>
            <a:ext cx="838200" cy="1119835"/>
          </a:xfrm>
          <a:prstGeom prst="rtTriangle">
            <a:avLst/>
          </a:prstGeom>
          <a:solidFill>
            <a:srgbClr val="003DA5">
              <a:alpha val="41000"/>
            </a:srgb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Right Triangle 2"/>
          <p:cNvSpPr/>
          <p:nvPr userDrawn="1"/>
        </p:nvSpPr>
        <p:spPr>
          <a:xfrm>
            <a:off x="1" y="5961887"/>
            <a:ext cx="1048624" cy="903772"/>
          </a:xfrm>
          <a:prstGeom prst="rtTriangle">
            <a:avLst/>
          </a:prstGeom>
          <a:solidFill>
            <a:srgbClr val="003DA5">
              <a:alpha val="73000"/>
            </a:srgb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 name="Right Triangle 3"/>
          <p:cNvSpPr/>
          <p:nvPr userDrawn="1"/>
        </p:nvSpPr>
        <p:spPr>
          <a:xfrm rot="10800000">
            <a:off x="11353800" y="1591"/>
            <a:ext cx="838200" cy="1119835"/>
          </a:xfrm>
          <a:prstGeom prst="rtTriangle">
            <a:avLst/>
          </a:prstGeom>
          <a:solidFill>
            <a:srgbClr val="FFB81D">
              <a:alpha val="41000"/>
            </a:srgb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Right Triangle 4"/>
          <p:cNvSpPr/>
          <p:nvPr userDrawn="1"/>
        </p:nvSpPr>
        <p:spPr>
          <a:xfrm rot="10800000">
            <a:off x="11143376" y="3568"/>
            <a:ext cx="1048624" cy="903772"/>
          </a:xfrm>
          <a:prstGeom prst="rtTriangle">
            <a:avLst/>
          </a:prstGeom>
          <a:solidFill>
            <a:srgbClr val="FFB81D">
              <a:alpha val="61000"/>
            </a:srgb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Right Triangle 5"/>
          <p:cNvSpPr/>
          <p:nvPr userDrawn="1"/>
        </p:nvSpPr>
        <p:spPr>
          <a:xfrm>
            <a:off x="8574" y="6400799"/>
            <a:ext cx="1667825" cy="464859"/>
          </a:xfrm>
          <a:prstGeom prst="rtTriangle">
            <a:avLst/>
          </a:prstGeom>
          <a:solidFill>
            <a:srgbClr val="003DA5">
              <a:alpha val="73000"/>
            </a:srgb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Right Triangle 6"/>
          <p:cNvSpPr/>
          <p:nvPr userDrawn="1"/>
        </p:nvSpPr>
        <p:spPr>
          <a:xfrm rot="10800000">
            <a:off x="10519887" y="3568"/>
            <a:ext cx="1667825" cy="464859"/>
          </a:xfrm>
          <a:prstGeom prst="rtTriangle">
            <a:avLst/>
          </a:prstGeom>
          <a:solidFill>
            <a:srgbClr val="FFB81D">
              <a:alpha val="73000"/>
            </a:srgb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732895398"/>
      </p:ext>
    </p:extLst>
  </p:cSld>
  <p:clrMap bg1="lt1" tx1="dk1" bg2="lt2" tx2="dk2" accent1="accent1" accent2="accent2" accent3="accent3" accent4="accent4" accent5="accent5" accent6="accent6" hlink="hlink" folHlink="folHlink"/>
  <p:sldLayoutIdLst>
    <p:sldLayoutId id="2147483730" r:id="rId1"/>
    <p:sldLayoutId id="2147483727" r:id="rId2"/>
    <p:sldLayoutId id="2147483729" r:id="rId3"/>
    <p:sldLayoutId id="2147483731" r:id="rId4"/>
    <p:sldLayoutId id="2147483733" r:id="rId5"/>
  </p:sldLayoutIdLst>
  <p:txStyles>
    <p:titleStyle>
      <a:lvl1pPr algn="l" defTabSz="914400" rtl="0" eaLnBrk="1" latinLnBrk="0" hangingPunct="1">
        <a:lnSpc>
          <a:spcPct val="90000"/>
        </a:lnSpc>
        <a:spcBef>
          <a:spcPct val="0"/>
        </a:spcBef>
        <a:buNone/>
        <a:defRPr sz="4400" kern="1200">
          <a:solidFill>
            <a:schemeClr val="tx1"/>
          </a:solidFill>
          <a:latin typeface="Fira Sans"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campusreturn.ucr.edu/return-work-guide" TargetMode="External"/><Relationship Id="rId13" Type="http://schemas.openxmlformats.org/officeDocument/2006/relationships/hyperlink" Target="https://provost.ucr.edu/blog/2021/07/13/use-federal-higher-education-emergency-relief-funds-heerf-ucr" TargetMode="External"/><Relationship Id="rId3" Type="http://schemas.openxmlformats.org/officeDocument/2006/relationships/image" Target="../media/image11.jpg"/><Relationship Id="rId7" Type="http://schemas.openxmlformats.org/officeDocument/2006/relationships/hyperlink" Target="https://ucriverside.az1.qualtrics.com/jfe/form/SV_cCNbV5EYqSIvXaC" TargetMode="External"/><Relationship Id="rId12" Type="http://schemas.openxmlformats.org/officeDocument/2006/relationships/hyperlink" Target="https://flexport.ucr.edu/ebusiness/Account/Porta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nsideucr.ucr.edu/announcements/2021/02/02/updated-covid-19-prevention-training" TargetMode="External"/><Relationship Id="rId11" Type="http://schemas.openxmlformats.org/officeDocument/2006/relationships/hyperlink" Target="http://covidverify.ucr.edu/" TargetMode="External"/><Relationship Id="rId5" Type="http://schemas.openxmlformats.org/officeDocument/2006/relationships/image" Target="../media/image3.svg"/><Relationship Id="rId10" Type="http://schemas.openxmlformats.org/officeDocument/2006/relationships/hyperlink" Target="https://campusreturn.ucr.edu/" TargetMode="External"/><Relationship Id="rId4" Type="http://schemas.openxmlformats.org/officeDocument/2006/relationships/image" Target="../media/image2.png"/><Relationship Id="rId9" Type="http://schemas.openxmlformats.org/officeDocument/2006/relationships/hyperlink" Target="https://campusreturn.ucr.edu/sites/g/files/rcwecm4671/files/2021-07/UCRCOVID19PreventionPlan7292021final.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5882D8-9F74-2A46-BEAB-A118D82D6C70}"/>
              </a:ext>
            </a:extLst>
          </p:cNvPr>
          <p:cNvSpPr/>
          <p:nvPr/>
        </p:nvSpPr>
        <p:spPr>
          <a:xfrm>
            <a:off x="0" y="-25442"/>
            <a:ext cx="12222694" cy="6883442"/>
          </a:xfrm>
          <a:prstGeom prst="rect">
            <a:avLst/>
          </a:prstGeom>
          <a:solidFill>
            <a:srgbClr val="003D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D6B448-180F-074F-9BAA-BB37869B3B56}"/>
              </a:ext>
            </a:extLst>
          </p:cNvPr>
          <p:cNvSpPr txBox="1"/>
          <p:nvPr/>
        </p:nvSpPr>
        <p:spPr>
          <a:xfrm>
            <a:off x="-110263" y="180002"/>
            <a:ext cx="12302263" cy="1870833"/>
          </a:xfrm>
          <a:prstGeom prst="rect">
            <a:avLst/>
          </a:prstGeom>
          <a:noFill/>
        </p:spPr>
        <p:txBody>
          <a:bodyPr wrap="square" lIns="0" tIns="91440" rIns="0" bIns="0" rtlCol="0">
            <a:spAutoFit/>
          </a:bodyPr>
          <a:lstStyle/>
          <a:p>
            <a:pPr algn="ctr">
              <a:lnSpc>
                <a:spcPts val="6820"/>
              </a:lnSpc>
            </a:pPr>
            <a:endParaRPr lang="en-US" sz="6600" spc="-150" dirty="0">
              <a:solidFill>
                <a:schemeClr val="bg1"/>
              </a:solidFill>
              <a:latin typeface="Fira Sans Medium" panose="020B0503050000020004" pitchFamily="34" charset="0"/>
              <a:ea typeface="Fira Sans Medium" panose="020B0503050000020004" pitchFamily="34" charset="0"/>
            </a:endParaRPr>
          </a:p>
          <a:p>
            <a:pPr algn="ctr">
              <a:lnSpc>
                <a:spcPts val="6820"/>
              </a:lnSpc>
            </a:pPr>
            <a:r>
              <a:rPr lang="en-US" sz="6600" spc="-150" dirty="0">
                <a:solidFill>
                  <a:schemeClr val="bg1"/>
                </a:solidFill>
                <a:latin typeface="Fira Sans Medium" panose="020B0503050000020004" pitchFamily="34" charset="0"/>
                <a:ea typeface="Fira Sans Medium" panose="020B0503050000020004" pitchFamily="34" charset="0"/>
              </a:rPr>
              <a:t>Return to Campus Survey</a:t>
            </a:r>
          </a:p>
        </p:txBody>
      </p:sp>
      <p:sp>
        <p:nvSpPr>
          <p:cNvPr id="3" name="Rectangle 2"/>
          <p:cNvSpPr/>
          <p:nvPr/>
        </p:nvSpPr>
        <p:spPr>
          <a:xfrm>
            <a:off x="8322404" y="2655861"/>
            <a:ext cx="3706715" cy="1631216"/>
          </a:xfrm>
          <a:prstGeom prst="rect">
            <a:avLst/>
          </a:prstGeom>
        </p:spPr>
        <p:txBody>
          <a:bodyPr wrap="square">
            <a:spAutoFit/>
          </a:bodyPr>
          <a:lstStyle/>
          <a:p>
            <a:r>
              <a:rPr lang="en-US" sz="2000" b="1" dirty="0">
                <a:solidFill>
                  <a:schemeClr val="bg1"/>
                </a:solidFill>
                <a:latin typeface="Fira Sans Medium" panose="020B0604020202020204" charset="0"/>
                <a:ea typeface="Fira Sans Medium" panose="020B0604020202020204" charset="0"/>
              </a:rPr>
              <a:t>Dr. Jennifer Brown</a:t>
            </a:r>
          </a:p>
          <a:p>
            <a:r>
              <a:rPr lang="en-US" sz="2000" dirty="0">
                <a:solidFill>
                  <a:schemeClr val="bg1"/>
                </a:solidFill>
                <a:latin typeface="Fira Sans Medium" panose="020B0604020202020204" charset="0"/>
                <a:ea typeface="Fira Sans Medium" panose="020B0604020202020204" charset="0"/>
              </a:rPr>
              <a:t>Vice Provost and Dean of Undergraduate Education </a:t>
            </a:r>
          </a:p>
          <a:p>
            <a:endParaRPr lang="en-US" sz="2000" dirty="0">
              <a:solidFill>
                <a:schemeClr val="bg1"/>
              </a:solidFill>
              <a:latin typeface="Fira Sans Medium" panose="020B0604020202020204" charset="0"/>
              <a:ea typeface="Fira Sans Medium" panose="020B0604020202020204" charset="0"/>
            </a:endParaRPr>
          </a:p>
          <a:p>
            <a:r>
              <a:rPr lang="en-US" sz="2000" b="1" dirty="0">
                <a:solidFill>
                  <a:schemeClr val="bg1"/>
                </a:solidFill>
                <a:latin typeface="Fira Sans Medium" panose="020B0604020202020204" charset="0"/>
                <a:ea typeface="Fira Sans Medium" panose="020B0604020202020204" charset="0"/>
              </a:rPr>
              <a:t> </a:t>
            </a:r>
            <a:endParaRPr lang="en-US" sz="2000" dirty="0">
              <a:solidFill>
                <a:schemeClr val="bg1"/>
              </a:solidFill>
              <a:latin typeface="Fira Sans Medium" panose="020B0604020202020204" charset="0"/>
              <a:ea typeface="Fira Sans Medium" panose="020B060402020202020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370" y="5601587"/>
            <a:ext cx="3498784" cy="1046280"/>
          </a:xfrm>
          <a:prstGeom prst="rect">
            <a:avLst/>
          </a:prstGeom>
        </p:spPr>
      </p:pic>
    </p:spTree>
    <p:extLst>
      <p:ext uri="{BB962C8B-B14F-4D97-AF65-F5344CB8AC3E}">
        <p14:creationId xmlns:p14="http://schemas.microsoft.com/office/powerpoint/2010/main" val="304719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448" y="309397"/>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78557" y="96660"/>
            <a:ext cx="11115974" cy="553998"/>
          </a:xfrm>
          <a:prstGeom prst="rect">
            <a:avLst/>
          </a:prstGeom>
          <a:noFill/>
        </p:spPr>
        <p:txBody>
          <a:bodyPr wrap="square" lIns="0" tIns="0" rIns="0" bIns="0" rtlCol="0">
            <a:spAutoFit/>
          </a:bodyPr>
          <a:lstStyle/>
          <a:p>
            <a:r>
              <a:rPr lang="en-US" sz="3600" dirty="0">
                <a:latin typeface="Arial" panose="020B0604020202020204" pitchFamily="34" charset="0"/>
                <a:ea typeface="Fira Sans Medium" panose="020B0604020202020204" charset="0"/>
                <a:cs typeface="Arial" panose="020B0604020202020204" pitchFamily="34" charset="0"/>
              </a:rPr>
              <a:t>Other things you would prefer </a:t>
            </a:r>
            <a:r>
              <a:rPr lang="en-US" sz="3600" u="sng" dirty="0">
                <a:latin typeface="Arial" panose="020B0604020202020204" pitchFamily="34" charset="0"/>
                <a:ea typeface="Fira Sans Medium" panose="020B0604020202020204" charset="0"/>
                <a:cs typeface="Arial" panose="020B0604020202020204" pitchFamily="34" charset="0"/>
              </a:rPr>
              <a:t>not </a:t>
            </a:r>
            <a:r>
              <a:rPr lang="en-US" sz="3600" dirty="0">
                <a:latin typeface="Arial" panose="020B0604020202020204" pitchFamily="34" charset="0"/>
                <a:ea typeface="Fira Sans Medium" panose="020B0604020202020204" charset="0"/>
                <a:cs typeface="Arial" panose="020B0604020202020204" pitchFamily="34" charset="0"/>
              </a:rPr>
              <a:t>to be implemented: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6326" y="5735620"/>
            <a:ext cx="2950991" cy="901964"/>
          </a:xfrm>
          <a:prstGeom prst="rect">
            <a:avLst/>
          </a:prstGeom>
        </p:spPr>
      </p:pic>
      <p:sp>
        <p:nvSpPr>
          <p:cNvPr id="6" name="TextBox 5">
            <a:extLst>
              <a:ext uri="{FF2B5EF4-FFF2-40B4-BE49-F238E27FC236}">
                <a16:creationId xmlns:a16="http://schemas.microsoft.com/office/drawing/2014/main" id="{8ABEED9E-6D42-6848-B093-DA24659404C5}"/>
              </a:ext>
            </a:extLst>
          </p:cNvPr>
          <p:cNvSpPr txBox="1"/>
          <p:nvPr/>
        </p:nvSpPr>
        <p:spPr>
          <a:xfrm>
            <a:off x="178557" y="954400"/>
            <a:ext cx="10439222" cy="523220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Wearing masks indoors when fully vaccinated</a:t>
            </a:r>
          </a:p>
          <a:p>
            <a:pPr marL="342900" indent="-342900">
              <a:buFont typeface="Arial" panose="020B0604020202020204" pitchFamily="34" charset="0"/>
              <a:buChar char="•"/>
            </a:pPr>
            <a:endParaRPr lang="en-US" sz="28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Unvaccinated people should not be allowed on campus</a:t>
            </a:r>
          </a:p>
          <a:p>
            <a:pPr marL="342900" indent="-342900">
              <a:buFont typeface="Arial" panose="020B0604020202020204" pitchFamily="34" charset="0"/>
              <a:buChar char="•"/>
            </a:pPr>
            <a:endParaRPr lang="en-US" sz="28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More safety precautions need to be implemented</a:t>
            </a:r>
          </a:p>
          <a:p>
            <a:endParaRPr lang="en-US" sz="28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Proposed plans for masks, partitions, closing spaces, or limiting access just reinforces staff concerns about the safety of returning</a:t>
            </a:r>
          </a:p>
          <a:p>
            <a:pPr marL="342900" indent="-342900">
              <a:buFont typeface="Arial" panose="020B0604020202020204" pitchFamily="34" charset="0"/>
              <a:buChar char="•"/>
            </a:pPr>
            <a:endParaRPr lang="en-US" sz="28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Daily Wellness Check is not effective. Seems like a legal effort to prevent liability. Offers no protection</a:t>
            </a:r>
            <a:r>
              <a:rPr lang="en-US" sz="3200" dirty="0">
                <a:latin typeface="Arial" panose="020B0604020202020204" pitchFamily="34" charset="0"/>
                <a:ea typeface="Fira Sans Medium" panose="020B0604020202020204" charset="0"/>
                <a:cs typeface="Arial" panose="020B0604020202020204" pitchFamily="34" charset="0"/>
              </a:rPr>
              <a:t>.</a:t>
            </a:r>
          </a:p>
        </p:txBody>
      </p:sp>
    </p:spTree>
    <p:extLst>
      <p:ext uri="{BB962C8B-B14F-4D97-AF65-F5344CB8AC3E}">
        <p14:creationId xmlns:p14="http://schemas.microsoft.com/office/powerpoint/2010/main" val="238179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448" y="309397"/>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536448" y="160923"/>
            <a:ext cx="11528597" cy="553998"/>
          </a:xfrm>
          <a:prstGeom prst="rect">
            <a:avLst/>
          </a:prstGeom>
          <a:noFill/>
        </p:spPr>
        <p:txBody>
          <a:bodyPr wrap="square" lIns="0" tIns="0" rIns="0" bIns="0" rtlCol="0">
            <a:spAutoFit/>
          </a:bodyPr>
          <a:lstStyle/>
          <a:p>
            <a:r>
              <a:rPr lang="en-US" sz="3600" dirty="0">
                <a:latin typeface="Arial" panose="020B0604020202020204" pitchFamily="34" charset="0"/>
                <a:ea typeface="Fira Sans Medium" panose="020B0604020202020204" charset="0"/>
                <a:cs typeface="Arial" panose="020B0604020202020204" pitchFamily="34" charset="0"/>
              </a:rPr>
              <a:t>What should be considered regarding COVID variants?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6326" y="5735620"/>
            <a:ext cx="2950991" cy="901964"/>
          </a:xfrm>
          <a:prstGeom prst="rect">
            <a:avLst/>
          </a:prstGeom>
        </p:spPr>
      </p:pic>
      <p:sp>
        <p:nvSpPr>
          <p:cNvPr id="14" name="TextBox 13">
            <a:extLst>
              <a:ext uri="{FF2B5EF4-FFF2-40B4-BE49-F238E27FC236}">
                <a16:creationId xmlns:a16="http://schemas.microsoft.com/office/drawing/2014/main" id="{8ABEED9E-6D42-6848-B093-DA24659404C5}"/>
              </a:ext>
            </a:extLst>
          </p:cNvPr>
          <p:cNvSpPr txBox="1"/>
          <p:nvPr/>
        </p:nvSpPr>
        <p:spPr>
          <a:xfrm>
            <a:off x="876389" y="866826"/>
            <a:ext cx="10439222" cy="7478970"/>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400" dirty="0">
                <a:latin typeface="Arial" panose="020B0604020202020204" pitchFamily="34" charset="0"/>
                <a:ea typeface="Fira Sans Medium" panose="020B0604020202020204" charset="0"/>
                <a:cs typeface="Arial" panose="020B0604020202020204" pitchFamily="34" charset="0"/>
              </a:rPr>
              <a:t>Rising infection rates in Riverside and San Bernardino Counties</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Continued flexibility from the campus, orgs, and departments</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Parents are at risk of being exposed and passing it on to their children who are unable to get vaccinated</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vaccine does not protect us against new variants</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Long term effects are unknown</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 touch areas are continuously sanitized</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Staff access to disinfectant sprays and hand sanitizers</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Air ducts are working properly and filtering the air</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a:p>
            <a:r>
              <a:rPr lang="en-US" sz="2400" dirty="0">
                <a:latin typeface="Arial" panose="020B0604020202020204" pitchFamily="34" charset="0"/>
                <a:ea typeface="Fira Sans Medium" panose="020B0604020202020204" charset="0"/>
                <a:cs typeface="Arial" panose="020B0604020202020204" pitchFamily="34" charset="0"/>
              </a:rPr>
              <a:t> </a:t>
            </a:r>
          </a:p>
          <a:p>
            <a:pPr marL="342900" indent="-342900">
              <a:buFont typeface="Arial" panose="020B0604020202020204" pitchFamily="34" charset="0"/>
              <a:buChar char="•"/>
            </a:pPr>
            <a:endParaRPr lang="en-US" dirty="0">
              <a:latin typeface="Arial" panose="020B0604020202020204" pitchFamily="34" charset="0"/>
              <a:ea typeface="Fira Sans Medium" panose="020B0604020202020204" charset="0"/>
              <a:cs typeface="Arial" panose="020B0604020202020204" pitchFamily="34" charset="0"/>
            </a:endParaRPr>
          </a:p>
          <a:p>
            <a:r>
              <a:rPr lang="en-US" dirty="0">
                <a:latin typeface="Arial" panose="020B0604020202020204" pitchFamily="34" charset="0"/>
                <a:ea typeface="Fira Sans Medium" panose="020B0604020202020204" charset="0"/>
                <a:cs typeface="Arial" panose="020B0604020202020204" pitchFamily="34" charset="0"/>
              </a:rPr>
              <a:t> </a:t>
            </a:r>
          </a:p>
          <a:p>
            <a:pPr marL="342900" indent="-342900">
              <a:buFont typeface="Arial" panose="020B0604020202020204" pitchFamily="34" charset="0"/>
              <a:buChar char="•"/>
            </a:pPr>
            <a:endParaRPr lang="en-US" dirty="0">
              <a:latin typeface="Arial" panose="020B0604020202020204" pitchFamily="34" charset="0"/>
              <a:ea typeface="Fira Sans Medium" panose="020B0604020202020204" charset="0"/>
              <a:cs typeface="Arial" panose="020B0604020202020204" pitchFamily="34" charset="0"/>
            </a:endParaRPr>
          </a:p>
        </p:txBody>
      </p:sp>
    </p:spTree>
    <p:extLst>
      <p:ext uri="{BB962C8B-B14F-4D97-AF65-F5344CB8AC3E}">
        <p14:creationId xmlns:p14="http://schemas.microsoft.com/office/powerpoint/2010/main" val="344285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448" y="260635"/>
            <a:ext cx="280946" cy="177287"/>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193673" y="437922"/>
            <a:ext cx="11115974" cy="553998"/>
          </a:xfrm>
          <a:prstGeom prst="rect">
            <a:avLst/>
          </a:prstGeom>
          <a:noFill/>
        </p:spPr>
        <p:txBody>
          <a:bodyPr wrap="square" lIns="0" tIns="0" rIns="0" bIns="0" rtlCol="0">
            <a:spAutoFit/>
          </a:bodyPr>
          <a:lstStyle/>
          <a:p>
            <a:r>
              <a:rPr lang="en-US" sz="3600" dirty="0">
                <a:latin typeface="Arial" panose="020B0604020202020204" pitchFamily="34" charset="0"/>
                <a:cs typeface="Arial" panose="020B0604020202020204" pitchFamily="34" charset="0"/>
              </a:rPr>
              <a:t>What other factors should UE consider?</a:t>
            </a:r>
            <a:endParaRPr lang="en-US" sz="3600" dirty="0">
              <a:latin typeface="Arial" panose="020B0604020202020204" pitchFamily="34" charset="0"/>
              <a:ea typeface="Fira Sans Medium" panose="020B0604020202020204" charset="0"/>
              <a:cs typeface="Arial" panose="020B0604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6326" y="5393421"/>
            <a:ext cx="2950991" cy="1244163"/>
          </a:xfrm>
          <a:prstGeom prst="rect">
            <a:avLst/>
          </a:prstGeom>
        </p:spPr>
      </p:pic>
      <p:sp>
        <p:nvSpPr>
          <p:cNvPr id="7" name="TextBox 6">
            <a:extLst>
              <a:ext uri="{FF2B5EF4-FFF2-40B4-BE49-F238E27FC236}">
                <a16:creationId xmlns:a16="http://schemas.microsoft.com/office/drawing/2014/main" id="{8ABEED9E-6D42-6848-B093-DA24659404C5}"/>
              </a:ext>
            </a:extLst>
          </p:cNvPr>
          <p:cNvSpPr txBox="1"/>
          <p:nvPr/>
        </p:nvSpPr>
        <p:spPr>
          <a:xfrm>
            <a:off x="676921" y="1583519"/>
            <a:ext cx="10439222" cy="443198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400" dirty="0">
                <a:latin typeface="Arial" panose="020B0604020202020204" pitchFamily="34" charset="0"/>
                <a:ea typeface="Fira Sans Medium" panose="020B0604020202020204" charset="0"/>
                <a:cs typeface="Arial" panose="020B0604020202020204" pitchFamily="34" charset="0"/>
              </a:rPr>
              <a:t>Importance of leadership</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Fira Sans Medium" panose="020B0604020202020204" charset="0"/>
                <a:cs typeface="Arial" panose="020B0604020202020204" pitchFamily="34" charset="0"/>
              </a:rPr>
              <a:t>Self-test kits for staff</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Fira Sans Medium" panose="020B0604020202020204" charset="0"/>
                <a:cs typeface="Arial" panose="020B0604020202020204" pitchFamily="34" charset="0"/>
              </a:rPr>
              <a:t>Enforcing social distancing </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Fira Sans Medium" panose="020B0604020202020204" charset="0"/>
                <a:cs typeface="Arial" panose="020B0604020202020204" pitchFamily="34" charset="0"/>
              </a:rPr>
              <a:t>Common Area Use (Microwave Use, Sink, Refrigerator Cleaning)</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Fira Sans Medium" panose="020B0604020202020204" charset="0"/>
                <a:cs typeface="Arial" panose="020B0604020202020204" pitchFamily="34" charset="0"/>
              </a:rPr>
              <a:t>Various Levels of Risks </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a:p>
            <a:r>
              <a:rPr lang="en-US" sz="2400" dirty="0">
                <a:latin typeface="Arial" panose="020B0604020202020204" pitchFamily="34" charset="0"/>
                <a:ea typeface="Fira Sans Medium" panose="020B0604020202020204" charset="0"/>
                <a:cs typeface="Arial" panose="020B0604020202020204" pitchFamily="34" charset="0"/>
              </a:rPr>
              <a:t> </a:t>
            </a:r>
          </a:p>
          <a:p>
            <a:pPr marL="342900" indent="-342900">
              <a:buFont typeface="Arial" panose="020B0604020202020204" pitchFamily="34" charset="0"/>
              <a:buChar char="•"/>
            </a:pPr>
            <a:endParaRPr lang="en-US" sz="2400" dirty="0">
              <a:latin typeface="Arial" panose="020B0604020202020204" pitchFamily="34" charset="0"/>
              <a:ea typeface="Fira Sans Medium" panose="020B0604020202020204" charset="0"/>
              <a:cs typeface="Arial" panose="020B0604020202020204" pitchFamily="34" charset="0"/>
            </a:endParaRPr>
          </a:p>
        </p:txBody>
      </p:sp>
    </p:spTree>
    <p:extLst>
      <p:ext uri="{BB962C8B-B14F-4D97-AF65-F5344CB8AC3E}">
        <p14:creationId xmlns:p14="http://schemas.microsoft.com/office/powerpoint/2010/main" val="369359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ED01B5-7DF9-2B46-9185-52EA34C8BAF0}"/>
              </a:ext>
            </a:extLst>
          </p:cNvPr>
          <p:cNvSpPr txBox="1"/>
          <p:nvPr/>
        </p:nvSpPr>
        <p:spPr>
          <a:xfrm>
            <a:off x="3744098" y="2174789"/>
            <a:ext cx="5560540" cy="707886"/>
          </a:xfrm>
          <a:prstGeom prst="rect">
            <a:avLst/>
          </a:prstGeom>
          <a:noFill/>
        </p:spPr>
        <p:txBody>
          <a:bodyPr wrap="square" rtlCol="0">
            <a:spAutoFit/>
          </a:bodyPr>
          <a:lstStyle/>
          <a:p>
            <a:pPr algn="ctr"/>
            <a:r>
              <a:rPr lang="en-US" sz="4000" dirty="0">
                <a:solidFill>
                  <a:schemeClr val="accent1"/>
                </a:solidFill>
              </a:rPr>
              <a:t>Consistent Monitoring</a:t>
            </a:r>
          </a:p>
        </p:txBody>
      </p:sp>
    </p:spTree>
    <p:extLst>
      <p:ext uri="{BB962C8B-B14F-4D97-AF65-F5344CB8AC3E}">
        <p14:creationId xmlns:p14="http://schemas.microsoft.com/office/powerpoint/2010/main" val="176279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9441-A5B9-C94C-827C-7735045F63EF}"/>
              </a:ext>
            </a:extLst>
          </p:cNvPr>
          <p:cNvSpPr>
            <a:spLocks noGrp="1"/>
          </p:cNvSpPr>
          <p:nvPr>
            <p:ph type="title"/>
          </p:nvPr>
        </p:nvSpPr>
        <p:spPr/>
        <p:txBody>
          <a:bodyPr/>
          <a:lstStyle/>
          <a:p>
            <a:r>
              <a:rPr lang="en-US" dirty="0"/>
              <a:t>UCR Vaccination Mandate</a:t>
            </a:r>
          </a:p>
        </p:txBody>
      </p:sp>
      <p:sp>
        <p:nvSpPr>
          <p:cNvPr id="3" name="Text Placeholder 2">
            <a:extLst>
              <a:ext uri="{FF2B5EF4-FFF2-40B4-BE49-F238E27FC236}">
                <a16:creationId xmlns:a16="http://schemas.microsoft.com/office/drawing/2014/main" id="{C13AAACC-8578-C24A-9034-0670EA85A37A}"/>
              </a:ext>
            </a:extLst>
          </p:cNvPr>
          <p:cNvSpPr>
            <a:spLocks noGrp="1"/>
          </p:cNvSpPr>
          <p:nvPr>
            <p:ph type="body" idx="1"/>
          </p:nvPr>
        </p:nvSpPr>
        <p:spPr/>
        <p:txBody>
          <a:bodyPr>
            <a:normAutofit fontScale="92500" lnSpcReduction="10000"/>
          </a:bodyPr>
          <a:lstStyle/>
          <a:p>
            <a:r>
              <a:rPr lang="en-US" dirty="0"/>
              <a:t>74% employees and 64% of students have complied with vaccine mandate</a:t>
            </a:r>
          </a:p>
          <a:p>
            <a:endParaRPr lang="en-US" dirty="0"/>
          </a:p>
          <a:p>
            <a:r>
              <a:rPr lang="en-US" dirty="0"/>
              <a:t>Students will get a series of notices including a progressive discipline process</a:t>
            </a:r>
          </a:p>
          <a:p>
            <a:pPr lvl="1"/>
            <a:r>
              <a:rPr lang="en-US" dirty="0"/>
              <a:t>Every week they will get a reminder</a:t>
            </a:r>
          </a:p>
          <a:p>
            <a:pPr lvl="1"/>
            <a:r>
              <a:rPr lang="en-US" dirty="0"/>
              <a:t>Communicating to non-compliant students – text and email</a:t>
            </a:r>
          </a:p>
          <a:p>
            <a:pPr lvl="1"/>
            <a:r>
              <a:rPr lang="en-US" dirty="0"/>
              <a:t>ABC of vaccine compliance</a:t>
            </a:r>
          </a:p>
          <a:p>
            <a:pPr lvl="1"/>
            <a:r>
              <a:rPr lang="en-US" dirty="0"/>
              <a:t>Possible holds start August 30</a:t>
            </a:r>
            <a:r>
              <a:rPr lang="en-US" baseline="30000" dirty="0"/>
              <a:t>th</a:t>
            </a:r>
            <a:r>
              <a:rPr lang="en-US" dirty="0"/>
              <a:t> </a:t>
            </a:r>
          </a:p>
          <a:p>
            <a:pPr lvl="1"/>
            <a:endParaRPr lang="en-US" dirty="0"/>
          </a:p>
          <a:p>
            <a:r>
              <a:rPr lang="en-US" dirty="0"/>
              <a:t>Employees will get notices and ultimately progressive discipline </a:t>
            </a:r>
          </a:p>
          <a:p>
            <a:endParaRPr lang="en-US" dirty="0"/>
          </a:p>
        </p:txBody>
      </p:sp>
    </p:spTree>
    <p:extLst>
      <p:ext uri="{BB962C8B-B14F-4D97-AF65-F5344CB8AC3E}">
        <p14:creationId xmlns:p14="http://schemas.microsoft.com/office/powerpoint/2010/main" val="241470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2667000" y="2259878"/>
            <a:ext cx="6858000" cy="1355750"/>
          </a:xfrm>
          <a:prstGeom prst="rect">
            <a:avLst/>
          </a:prstGeom>
          <a:noFill/>
          <a:ln>
            <a:noFill/>
          </a:ln>
        </p:spPr>
        <p:txBody>
          <a:bodyPr spcFirstLastPara="1" wrap="square" lIns="91425" tIns="45700" rIns="91425" bIns="45700" anchor="b" anchorCtr="0">
            <a:normAutofit/>
          </a:bodyPr>
          <a:lstStyle/>
          <a:p>
            <a:pPr algn="ctr">
              <a:buSzPts val="4230"/>
            </a:pPr>
            <a:r>
              <a:rPr lang="en-US" sz="4230" b="1" dirty="0"/>
              <a:t>COVID-19 Update </a:t>
            </a:r>
            <a:br>
              <a:rPr lang="en-US" sz="4230" b="1" dirty="0">
                <a:solidFill>
                  <a:schemeClr val="dk1"/>
                </a:solidFill>
                <a:latin typeface="Calibri"/>
                <a:ea typeface="Calibri"/>
                <a:cs typeface="Calibri"/>
                <a:sym typeface="Calibri"/>
              </a:rPr>
            </a:br>
            <a:r>
              <a:rPr lang="en-US" sz="4230" b="1" dirty="0">
                <a:solidFill>
                  <a:schemeClr val="dk1"/>
                </a:solidFill>
                <a:latin typeface="Calibri"/>
                <a:ea typeface="Calibri"/>
                <a:cs typeface="Calibri"/>
                <a:sym typeface="Calibri"/>
              </a:rPr>
              <a:t>08.17.21 </a:t>
            </a:r>
            <a:endParaRPr dirty="0"/>
          </a:p>
        </p:txBody>
      </p:sp>
      <p:sp>
        <p:nvSpPr>
          <p:cNvPr id="89" name="Google Shape;89;p1"/>
          <p:cNvSpPr/>
          <p:nvPr/>
        </p:nvSpPr>
        <p:spPr>
          <a:xfrm>
            <a:off x="1524001" y="1"/>
            <a:ext cx="3356355" cy="2130951"/>
          </a:xfrm>
          <a:custGeom>
            <a:avLst/>
            <a:gdLst/>
            <a:ahLst/>
            <a:cxnLst/>
            <a:rect l="l" t="t" r="r" b="b"/>
            <a:pathLst>
              <a:path w="4475140" h="2130951" extrusionOk="0">
                <a:moveTo>
                  <a:pt x="0" y="0"/>
                </a:moveTo>
                <a:lnTo>
                  <a:pt x="1074821" y="0"/>
                </a:lnTo>
                <a:lnTo>
                  <a:pt x="1074821" y="478"/>
                </a:lnTo>
                <a:lnTo>
                  <a:pt x="4475140" y="478"/>
                </a:lnTo>
                <a:lnTo>
                  <a:pt x="3488452" y="2130951"/>
                </a:lnTo>
                <a:lnTo>
                  <a:pt x="0" y="2130951"/>
                </a:lnTo>
                <a:close/>
              </a:path>
            </a:pathLst>
          </a:custGeom>
          <a:solidFill>
            <a:srgbClr val="294769"/>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90" name="Google Shape;90;p1"/>
          <p:cNvSpPr/>
          <p:nvPr/>
        </p:nvSpPr>
        <p:spPr>
          <a:xfrm rot="10800000">
            <a:off x="7311646" y="4682362"/>
            <a:ext cx="3356355" cy="2174680"/>
          </a:xfrm>
          <a:custGeom>
            <a:avLst/>
            <a:gdLst/>
            <a:ahLst/>
            <a:cxnLst/>
            <a:rect l="l" t="t" r="r" b="b"/>
            <a:pathLst>
              <a:path w="4475140" h="2174680" extrusionOk="0">
                <a:moveTo>
                  <a:pt x="3468199" y="2174680"/>
                </a:moveTo>
                <a:lnTo>
                  <a:pt x="0" y="2174680"/>
                </a:lnTo>
                <a:lnTo>
                  <a:pt x="0" y="0"/>
                </a:lnTo>
                <a:lnTo>
                  <a:pt x="1074821" y="0"/>
                </a:lnTo>
                <a:lnTo>
                  <a:pt x="1074821" y="478"/>
                </a:lnTo>
                <a:lnTo>
                  <a:pt x="4475140" y="478"/>
                </a:lnTo>
                <a:close/>
              </a:path>
            </a:pathLst>
          </a:custGeom>
          <a:solidFill>
            <a:srgbClr val="404040"/>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a:stretch/>
        </p:blipFill>
        <p:spPr>
          <a:xfrm>
            <a:off x="5786187" y="112070"/>
            <a:ext cx="4692650" cy="1081075"/>
          </a:xfrm>
          <a:prstGeom prst="rect">
            <a:avLst/>
          </a:prstGeom>
          <a:noFill/>
          <a:ln>
            <a:noFill/>
          </a:ln>
        </p:spPr>
      </p:pic>
      <p:pic>
        <p:nvPicPr>
          <p:cNvPr id="5" name="Picture 4" descr="Text&#10;&#10;Description automatically generated">
            <a:extLst>
              <a:ext uri="{FF2B5EF4-FFF2-40B4-BE49-F238E27FC236}">
                <a16:creationId xmlns:a16="http://schemas.microsoft.com/office/drawing/2014/main" id="{25434CB8-2FD7-0443-BCF8-EB6FDB0D4AA6}"/>
              </a:ext>
            </a:extLst>
          </p:cNvPr>
          <p:cNvPicPr>
            <a:picLocks noChangeAspect="1"/>
          </p:cNvPicPr>
          <p:nvPr/>
        </p:nvPicPr>
        <p:blipFill>
          <a:blip r:embed="rId4"/>
          <a:stretch>
            <a:fillRect/>
          </a:stretch>
        </p:blipFill>
        <p:spPr>
          <a:xfrm>
            <a:off x="1524000" y="5011687"/>
            <a:ext cx="5787645" cy="1845357"/>
          </a:xfrm>
          <a:prstGeom prst="rect">
            <a:avLst/>
          </a:prstGeom>
        </p:spPr>
      </p:pic>
    </p:spTree>
    <p:extLst>
      <p:ext uri="{BB962C8B-B14F-4D97-AF65-F5344CB8AC3E}">
        <p14:creationId xmlns:p14="http://schemas.microsoft.com/office/powerpoint/2010/main" val="276879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21662"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75F47C-576B-8240-8C34-AF7E193A835E}"/>
              </a:ext>
            </a:extLst>
          </p:cNvPr>
          <p:cNvSpPr>
            <a:spLocks noGrp="1"/>
          </p:cNvSpPr>
          <p:nvPr>
            <p:ph type="title"/>
          </p:nvPr>
        </p:nvSpPr>
        <p:spPr>
          <a:xfrm>
            <a:off x="1933763" y="433546"/>
            <a:ext cx="8354890" cy="930447"/>
          </a:xfrm>
        </p:spPr>
        <p:txBody>
          <a:bodyPr spcFirstLastPara="1" vert="horz" wrap="square" lIns="91440" tIns="45720" rIns="91440" bIns="45720" rtlCol="0" anchor="b" anchorCtr="0">
            <a:normAutofit/>
          </a:bodyPr>
          <a:lstStyle/>
          <a:p>
            <a:pPr algn="ctr">
              <a:spcBef>
                <a:spcPct val="0"/>
              </a:spcBef>
            </a:pPr>
            <a:r>
              <a:rPr lang="en-US" sz="4700" b="1">
                <a:solidFill>
                  <a:srgbClr val="FFFFFF"/>
                </a:solidFill>
                <a:latin typeface="Calibri" panose="020F0502020204030204" pitchFamily="34" charset="0"/>
                <a:ea typeface="+mj-ea"/>
                <a:cs typeface="Calibri" panose="020F0502020204030204" pitchFamily="34" charset="0"/>
              </a:rPr>
              <a:t>Number of COVID-19 Cases </a:t>
            </a:r>
            <a:endParaRPr lang="en-US" sz="4700" b="1" dirty="0">
              <a:solidFill>
                <a:srgbClr val="FFFFFF"/>
              </a:solidFill>
              <a:latin typeface="Calibri" panose="020F0502020204030204" pitchFamily="34" charset="0"/>
              <a:ea typeface="+mj-ea"/>
              <a:cs typeface="Calibri" panose="020F0502020204030204" pitchFamily="34" charset="0"/>
            </a:endParaRPr>
          </a:p>
        </p:txBody>
      </p:sp>
      <p:cxnSp>
        <p:nvCxnSpPr>
          <p:cNvPr id="2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6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descr="Chart&#10;&#10;Description automatically generated">
            <a:extLst>
              <a:ext uri="{FF2B5EF4-FFF2-40B4-BE49-F238E27FC236}">
                <a16:creationId xmlns:a16="http://schemas.microsoft.com/office/drawing/2014/main" id="{252BBCFA-85C8-234F-8D70-04E22B688D0B}"/>
              </a:ext>
            </a:extLst>
          </p:cNvPr>
          <p:cNvPicPr>
            <a:picLocks noChangeAspect="1"/>
          </p:cNvPicPr>
          <p:nvPr/>
        </p:nvPicPr>
        <p:blipFill>
          <a:blip r:embed="rId2"/>
          <a:stretch>
            <a:fillRect/>
          </a:stretch>
        </p:blipFill>
        <p:spPr>
          <a:xfrm>
            <a:off x="2149631" y="2426819"/>
            <a:ext cx="3338027" cy="39976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29"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1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chart, application&#10;&#10;Description automatically generated">
            <a:extLst>
              <a:ext uri="{FF2B5EF4-FFF2-40B4-BE49-F238E27FC236}">
                <a16:creationId xmlns:a16="http://schemas.microsoft.com/office/drawing/2014/main" id="{BBAD2C54-FCC6-A040-9136-B6B78783BDD1}"/>
              </a:ext>
            </a:extLst>
          </p:cNvPr>
          <p:cNvPicPr>
            <a:picLocks noChangeAspect="1"/>
          </p:cNvPicPr>
          <p:nvPr/>
        </p:nvPicPr>
        <p:blipFill>
          <a:blip r:embed="rId3"/>
          <a:stretch>
            <a:fillRect/>
          </a:stretch>
        </p:blipFill>
        <p:spPr>
          <a:xfrm>
            <a:off x="6614831" y="2426819"/>
            <a:ext cx="3577885" cy="39976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6087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p:nvSpPr>
          <p:cNvPr id="111" name="Rectangle 11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1"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15" name="Freeform: Shape 11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17" name="Freeform: Shape 11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Google Shape;106;p3"/>
          <p:cNvSpPr txBox="1">
            <a:spLocks noGrp="1"/>
          </p:cNvSpPr>
          <p:nvPr>
            <p:ph type="title"/>
          </p:nvPr>
        </p:nvSpPr>
        <p:spPr>
          <a:xfrm>
            <a:off x="1524000" y="723406"/>
            <a:ext cx="3425125" cy="3826728"/>
          </a:xfrm>
          <a:prstGeom prst="rect">
            <a:avLst/>
          </a:prstGeom>
        </p:spPr>
        <p:txBody>
          <a:bodyPr spcFirstLastPara="1" vert="horz" wrap="square" lIns="91440" tIns="45720" rIns="91440" bIns="45720" rtlCol="0" anchor="b" anchorCtr="0">
            <a:normAutofit/>
          </a:bodyPr>
          <a:lstStyle/>
          <a:p>
            <a:pPr algn="ctr">
              <a:spcBef>
                <a:spcPct val="0"/>
              </a:spcBef>
              <a:buSzPts val="4000"/>
            </a:pPr>
            <a:r>
              <a:rPr lang="en-US" sz="3600" b="1" dirty="0">
                <a:latin typeface="Calibri" panose="020F0502020204030204" pitchFamily="34" charset="0"/>
                <a:ea typeface="+mj-ea"/>
                <a:cs typeface="Calibri" panose="020F0502020204030204" pitchFamily="34" charset="0"/>
              </a:rPr>
              <a:t>Riverside County ICU Beds</a:t>
            </a:r>
            <a:endParaRPr lang="en-US" sz="3600" b="1" dirty="0">
              <a:latin typeface="Calibri" panose="020F0502020204030204" pitchFamily="34" charset="0"/>
              <a:ea typeface="+mj-ea"/>
              <a:cs typeface="Calibri" panose="020F0502020204030204" pitchFamily="34" charset="0"/>
              <a:sym typeface="Arial"/>
            </a:endParaRPr>
          </a:p>
        </p:txBody>
      </p:sp>
      <p:pic>
        <p:nvPicPr>
          <p:cNvPr id="3" name="Picture 2">
            <a:extLst>
              <a:ext uri="{FF2B5EF4-FFF2-40B4-BE49-F238E27FC236}">
                <a16:creationId xmlns:a16="http://schemas.microsoft.com/office/drawing/2014/main" id="{CD70DF24-517C-DF48-9BC1-55A9F93E1487}"/>
              </a:ext>
            </a:extLst>
          </p:cNvPr>
          <p:cNvPicPr>
            <a:picLocks noChangeAspect="1"/>
          </p:cNvPicPr>
          <p:nvPr/>
        </p:nvPicPr>
        <p:blipFill>
          <a:blip r:embed="rId3"/>
          <a:stretch>
            <a:fillRect/>
          </a:stretch>
        </p:blipFill>
        <p:spPr>
          <a:xfrm>
            <a:off x="5201939" y="652843"/>
            <a:ext cx="5100992" cy="55523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9356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p:nvSpPr>
          <p:cNvPr id="117" name="Rectangle 11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1"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21" name="Freeform: Shape 12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23" name="Freeform: Shape 12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5C945D07-66F0-4543-8331-E18C1528BEE8}"/>
              </a:ext>
            </a:extLst>
          </p:cNvPr>
          <p:cNvPicPr>
            <a:picLocks noChangeAspect="1"/>
          </p:cNvPicPr>
          <p:nvPr/>
        </p:nvPicPr>
        <p:blipFill>
          <a:blip r:embed="rId3"/>
          <a:stretch>
            <a:fillRect/>
          </a:stretch>
        </p:blipFill>
        <p:spPr>
          <a:xfrm>
            <a:off x="1473739" y="0"/>
            <a:ext cx="9144000" cy="6858000"/>
          </a:xfrm>
          <a:prstGeom prst="rect">
            <a:avLst/>
          </a:prstGeom>
        </p:spPr>
      </p:pic>
    </p:spTree>
    <p:extLst>
      <p:ext uri="{BB962C8B-B14F-4D97-AF65-F5344CB8AC3E}">
        <p14:creationId xmlns:p14="http://schemas.microsoft.com/office/powerpoint/2010/main" val="248671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1594-CACC-2644-8F87-7959F4A191E8}"/>
              </a:ext>
            </a:extLst>
          </p:cNvPr>
          <p:cNvSpPr>
            <a:spLocks noGrp="1"/>
          </p:cNvSpPr>
          <p:nvPr>
            <p:ph type="title"/>
          </p:nvPr>
        </p:nvSpPr>
        <p:spPr/>
        <p:txBody>
          <a:bodyPr/>
          <a:lstStyle/>
          <a:p>
            <a:r>
              <a:rPr lang="en-US" dirty="0"/>
              <a:t>What will UE do based on survey results?</a:t>
            </a:r>
          </a:p>
        </p:txBody>
      </p:sp>
      <p:sp>
        <p:nvSpPr>
          <p:cNvPr id="3" name="Text Placeholder 2">
            <a:extLst>
              <a:ext uri="{FF2B5EF4-FFF2-40B4-BE49-F238E27FC236}">
                <a16:creationId xmlns:a16="http://schemas.microsoft.com/office/drawing/2014/main" id="{C7B1CFDE-5A70-9445-8B5E-0B4A343B75AC}"/>
              </a:ext>
            </a:extLst>
          </p:cNvPr>
          <p:cNvSpPr>
            <a:spLocks noGrp="1"/>
          </p:cNvSpPr>
          <p:nvPr>
            <p:ph type="body" idx="1"/>
          </p:nvPr>
        </p:nvSpPr>
        <p:spPr/>
        <p:txBody>
          <a:bodyPr>
            <a:normAutofit fontScale="77500" lnSpcReduction="20000"/>
          </a:bodyPr>
          <a:lstStyle/>
          <a:p>
            <a:r>
              <a:rPr lang="en-US" dirty="0"/>
              <a:t>Getting Exposed at Work</a:t>
            </a:r>
          </a:p>
          <a:p>
            <a:pPr lvl="1"/>
            <a:r>
              <a:rPr lang="en-US" dirty="0"/>
              <a:t>Staggered Schedules</a:t>
            </a:r>
          </a:p>
          <a:p>
            <a:pPr lvl="2"/>
            <a:r>
              <a:rPr lang="en-US" dirty="0"/>
              <a:t>Working to have low density in shared offices</a:t>
            </a:r>
          </a:p>
          <a:p>
            <a:pPr marL="1028700" lvl="2" indent="0">
              <a:buNone/>
            </a:pPr>
            <a:endParaRPr lang="en-US" dirty="0"/>
          </a:p>
          <a:p>
            <a:r>
              <a:rPr lang="en-US" dirty="0"/>
              <a:t>Flexible Parking Passes</a:t>
            </a:r>
          </a:p>
          <a:p>
            <a:pPr lvl="1"/>
            <a:r>
              <a:rPr lang="en-US" dirty="0"/>
              <a:t>TAPS Website</a:t>
            </a:r>
          </a:p>
          <a:p>
            <a:pPr marL="571500" lvl="1" indent="0">
              <a:buNone/>
            </a:pPr>
            <a:endParaRPr lang="en-US" dirty="0"/>
          </a:p>
          <a:p>
            <a:r>
              <a:rPr lang="en-US" dirty="0"/>
              <a:t>Decreased Productivity</a:t>
            </a:r>
          </a:p>
          <a:p>
            <a:pPr lvl="1"/>
            <a:r>
              <a:rPr lang="en-US" dirty="0"/>
              <a:t>Need more Information </a:t>
            </a:r>
          </a:p>
          <a:p>
            <a:pPr marL="571500" lvl="1" indent="0">
              <a:buNone/>
            </a:pPr>
            <a:endParaRPr lang="en-US" dirty="0"/>
          </a:p>
          <a:p>
            <a:r>
              <a:rPr lang="en-US" dirty="0"/>
              <a:t>Transporting Office Equipment</a:t>
            </a:r>
          </a:p>
          <a:p>
            <a:pPr lvl="1"/>
            <a:r>
              <a:rPr lang="en-US" dirty="0"/>
              <a:t>Staff Assembly </a:t>
            </a:r>
            <a:r>
              <a:rPr lang="en-US" dirty="0" err="1"/>
              <a:t>HEERf</a:t>
            </a:r>
            <a:r>
              <a:rPr lang="en-US" dirty="0"/>
              <a:t> Funding – Hybrid Office Equipment</a:t>
            </a:r>
          </a:p>
          <a:p>
            <a:pPr marL="571500" lvl="1" indent="0">
              <a:buNone/>
            </a:pPr>
            <a:endParaRPr lang="en-US" dirty="0"/>
          </a:p>
          <a:p>
            <a:r>
              <a:rPr lang="en-US" dirty="0"/>
              <a:t>Anonymous Qualtrics Link for ongoing feedback</a:t>
            </a:r>
          </a:p>
        </p:txBody>
      </p:sp>
    </p:spTree>
    <p:extLst>
      <p:ext uri="{BB962C8B-B14F-4D97-AF65-F5344CB8AC3E}">
        <p14:creationId xmlns:p14="http://schemas.microsoft.com/office/powerpoint/2010/main" val="428650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66FEB-7F72-394A-BCB1-38ABFBE2EEDA}"/>
              </a:ext>
            </a:extLst>
          </p:cNvPr>
          <p:cNvSpPr txBox="1"/>
          <p:nvPr/>
        </p:nvSpPr>
        <p:spPr>
          <a:xfrm>
            <a:off x="2916195" y="2298357"/>
            <a:ext cx="6858000" cy="769441"/>
          </a:xfrm>
          <a:prstGeom prst="rect">
            <a:avLst/>
          </a:prstGeom>
          <a:noFill/>
        </p:spPr>
        <p:txBody>
          <a:bodyPr wrap="square" rtlCol="0">
            <a:spAutoFit/>
          </a:bodyPr>
          <a:lstStyle/>
          <a:p>
            <a:pPr algn="ctr"/>
            <a:r>
              <a:rPr lang="en-US" sz="4400" dirty="0">
                <a:solidFill>
                  <a:schemeClr val="accent1"/>
                </a:solidFill>
              </a:rPr>
              <a:t>UE Survey</a:t>
            </a:r>
          </a:p>
        </p:txBody>
      </p:sp>
    </p:spTree>
    <p:extLst>
      <p:ext uri="{BB962C8B-B14F-4D97-AF65-F5344CB8AC3E}">
        <p14:creationId xmlns:p14="http://schemas.microsoft.com/office/powerpoint/2010/main" val="178052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8114-8840-C940-B000-8791DDC815BB}"/>
              </a:ext>
            </a:extLst>
          </p:cNvPr>
          <p:cNvSpPr>
            <a:spLocks noGrp="1"/>
          </p:cNvSpPr>
          <p:nvPr>
            <p:ph type="title"/>
          </p:nvPr>
        </p:nvSpPr>
        <p:spPr>
          <a:xfrm>
            <a:off x="729916" y="2470654"/>
            <a:ext cx="10515600" cy="1325563"/>
          </a:xfrm>
        </p:spPr>
        <p:txBody>
          <a:bodyPr/>
          <a:lstStyle/>
          <a:p>
            <a:pPr algn="ctr"/>
            <a:r>
              <a:rPr lang="en-US" dirty="0"/>
              <a:t>What are we missing?</a:t>
            </a:r>
          </a:p>
        </p:txBody>
      </p:sp>
      <p:sp>
        <p:nvSpPr>
          <p:cNvPr id="3" name="Text Placeholder 2">
            <a:extLst>
              <a:ext uri="{FF2B5EF4-FFF2-40B4-BE49-F238E27FC236}">
                <a16:creationId xmlns:a16="http://schemas.microsoft.com/office/drawing/2014/main" id="{715D8C83-A7F7-AB41-A529-F5CAA27B3E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209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338289"/>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609600" y="338289"/>
            <a:ext cx="9067136" cy="553998"/>
          </a:xfrm>
          <a:prstGeom prst="rect">
            <a:avLst/>
          </a:prstGeom>
          <a:noFill/>
        </p:spPr>
        <p:txBody>
          <a:bodyPr wrap="square" lIns="0" tIns="0" rIns="0" bIns="0" rtlCol="0">
            <a:spAutoFit/>
          </a:bodyPr>
          <a:lstStyle/>
          <a:p>
            <a:r>
              <a:rPr lang="en-US" sz="3600" b="1" dirty="0">
                <a:latin typeface="Arial" panose="020B0604020202020204" pitchFamily="34" charset="0"/>
                <a:ea typeface="Fira Sans Medium" panose="020B0604020202020204" charset="0"/>
                <a:cs typeface="Arial" panose="020B0604020202020204" pitchFamily="34" charset="0"/>
              </a:rPr>
              <a:t>Campus Resources</a:t>
            </a:r>
          </a:p>
        </p:txBody>
      </p:sp>
      <p:graphicFrame>
        <p:nvGraphicFramePr>
          <p:cNvPr id="5" name="Table 4"/>
          <p:cNvGraphicFramePr>
            <a:graphicFrameLocks noGrp="1"/>
          </p:cNvGraphicFramePr>
          <p:nvPr>
            <p:extLst>
              <p:ext uri="{D42A27DB-BD31-4B8C-83A1-F6EECF244321}">
                <p14:modId xmlns:p14="http://schemas.microsoft.com/office/powerpoint/2010/main" val="3416664099"/>
              </p:ext>
            </p:extLst>
          </p:nvPr>
        </p:nvGraphicFramePr>
        <p:xfrm>
          <a:off x="750073" y="892287"/>
          <a:ext cx="10787104" cy="6065226"/>
        </p:xfrm>
        <a:graphic>
          <a:graphicData uri="http://schemas.openxmlformats.org/drawingml/2006/table">
            <a:tbl>
              <a:tblPr firstRow="1" bandRow="1">
                <a:tableStyleId>{5C22544A-7EE6-4342-B048-85BDC9FD1C3A}</a:tableStyleId>
              </a:tblPr>
              <a:tblGrid>
                <a:gridCol w="5396678">
                  <a:extLst>
                    <a:ext uri="{9D8B030D-6E8A-4147-A177-3AD203B41FA5}">
                      <a16:colId xmlns:a16="http://schemas.microsoft.com/office/drawing/2014/main" val="1493865578"/>
                    </a:ext>
                  </a:extLst>
                </a:gridCol>
                <a:gridCol w="5390426">
                  <a:extLst>
                    <a:ext uri="{9D8B030D-6E8A-4147-A177-3AD203B41FA5}">
                      <a16:colId xmlns:a16="http://schemas.microsoft.com/office/drawing/2014/main" val="2424393785"/>
                    </a:ext>
                  </a:extLst>
                </a:gridCol>
              </a:tblGrid>
              <a:tr h="499280">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Website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5735" marR="75735" marT="37867" marB="37867"/>
                </a:tc>
                <a:tc>
                  <a:txBody>
                    <a:bodyPr/>
                    <a:lstStyle/>
                    <a:p>
                      <a:pPr marL="0" marR="0">
                        <a:lnSpc>
                          <a:spcPct val="107000"/>
                        </a:lnSpc>
                        <a:spcBef>
                          <a:spcPts val="0"/>
                        </a:spcBef>
                        <a:spcAft>
                          <a:spcPts val="800"/>
                        </a:spcAft>
                      </a:pPr>
                      <a:r>
                        <a:rPr lang="en-US" sz="1400">
                          <a:effectLst/>
                          <a:latin typeface="Arial" panose="020B0604020202020204" pitchFamily="34" charset="0"/>
                          <a:cs typeface="Arial" panose="020B0604020202020204" pitchFamily="34" charset="0"/>
                        </a:rPr>
                        <a:t>Resource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75735" marR="75735" marT="37867" marB="37867"/>
                </a:tc>
                <a:extLst>
                  <a:ext uri="{0D108BD9-81ED-4DB2-BD59-A6C34878D82A}">
                    <a16:rowId xmlns:a16="http://schemas.microsoft.com/office/drawing/2014/main" val="3845244440"/>
                  </a:ext>
                </a:extLst>
              </a:tr>
              <a:tr h="843002">
                <a:tc>
                  <a:txBody>
                    <a:bodyPr/>
                    <a:lstStyle/>
                    <a:p>
                      <a:pPr marL="0" marR="0">
                        <a:lnSpc>
                          <a:spcPct val="107000"/>
                        </a:lnSpc>
                        <a:spcBef>
                          <a:spcPts val="0"/>
                        </a:spcBef>
                        <a:spcAft>
                          <a:spcPts val="800"/>
                        </a:spcAft>
                      </a:pPr>
                      <a:r>
                        <a:rPr lang="en-US" sz="1400" u="sng" dirty="0">
                          <a:effectLst/>
                          <a:latin typeface="Arial" panose="020B0604020202020204" pitchFamily="34" charset="0"/>
                          <a:cs typeface="Arial" panose="020B0604020202020204" pitchFamily="34" charset="0"/>
                          <a:hlinkClick r:id="rId6"/>
                        </a:rPr>
                        <a:t>COVID-19 training</a:t>
                      </a:r>
                      <a:r>
                        <a:rPr lang="en-US" sz="1400" dirty="0">
                          <a:effectLst/>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sz="1400" u="sng" dirty="0">
                          <a:effectLst/>
                          <a:latin typeface="Arial" panose="020B0604020202020204" pitchFamily="34" charset="0"/>
                          <a:cs typeface="Arial" panose="020B0604020202020204" pitchFamily="34" charset="0"/>
                          <a:hlinkClick r:id="rId6"/>
                        </a:rPr>
                        <a:t>https://insideucr.ucr.edu/announcements/2021/02/02/updated-covid-19-prevention-training</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Training required for staff/faculty in order to return to campus; can be accessed through the UC Learning Center  (LMS)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extLst>
                  <a:ext uri="{0D108BD9-81ED-4DB2-BD59-A6C34878D82A}">
                    <a16:rowId xmlns:a16="http://schemas.microsoft.com/office/drawing/2014/main" val="1429709345"/>
                  </a:ext>
                </a:extLst>
              </a:tr>
              <a:tr h="753188">
                <a:tc>
                  <a:txBody>
                    <a:bodyPr/>
                    <a:lstStyle/>
                    <a:p>
                      <a:pPr marL="0" marR="0">
                        <a:lnSpc>
                          <a:spcPct val="107000"/>
                        </a:lnSpc>
                        <a:spcBef>
                          <a:spcPts val="0"/>
                        </a:spcBef>
                        <a:spcAft>
                          <a:spcPts val="800"/>
                        </a:spcAft>
                      </a:pPr>
                      <a:r>
                        <a:rPr lang="en-US" sz="1400">
                          <a:effectLst/>
                          <a:latin typeface="Arial" panose="020B0604020202020204" pitchFamily="34" charset="0"/>
                          <a:cs typeface="Arial" panose="020B0604020202020204" pitchFamily="34" charset="0"/>
                        </a:rPr>
                        <a:t>Daily Wellness Check </a:t>
                      </a:r>
                    </a:p>
                    <a:p>
                      <a:pPr marL="0" marR="0">
                        <a:lnSpc>
                          <a:spcPct val="107000"/>
                        </a:lnSpc>
                        <a:spcBef>
                          <a:spcPts val="0"/>
                        </a:spcBef>
                        <a:spcAft>
                          <a:spcPts val="800"/>
                        </a:spcAft>
                      </a:pPr>
                      <a:r>
                        <a:rPr lang="en-US" sz="1400" u="sng">
                          <a:effectLst/>
                          <a:latin typeface="Arial" panose="020B0604020202020204" pitchFamily="34" charset="0"/>
                          <a:cs typeface="Arial" panose="020B0604020202020204" pitchFamily="34" charset="0"/>
                          <a:hlinkClick r:id="rId7"/>
                        </a:rPr>
                        <a:t>https://ucriverside.az1.qualtrics.com/jfe/form/SV_cCNbV5EYqSIvXaC</a:t>
                      </a:r>
                      <a:r>
                        <a:rPr lang="en-US" sz="1400">
                          <a:effectLst/>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Form must be completed prior to arriving on campus.</a:t>
                      </a:r>
                    </a:p>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extLst>
                  <a:ext uri="{0D108BD9-81ED-4DB2-BD59-A6C34878D82A}">
                    <a16:rowId xmlns:a16="http://schemas.microsoft.com/office/drawing/2014/main" val="3156559855"/>
                  </a:ext>
                </a:extLst>
              </a:tr>
              <a:tr h="845893">
                <a:tc>
                  <a:txBody>
                    <a:bodyPr/>
                    <a:lstStyle/>
                    <a:p>
                      <a:pPr marL="0" marR="0">
                        <a:lnSpc>
                          <a:spcPct val="107000"/>
                        </a:lnSpc>
                        <a:spcBef>
                          <a:spcPts val="0"/>
                        </a:spcBef>
                        <a:spcAft>
                          <a:spcPts val="800"/>
                        </a:spcAft>
                      </a:pPr>
                      <a:r>
                        <a:rPr lang="en-US" sz="1400" u="sng" dirty="0">
                          <a:effectLst/>
                          <a:latin typeface="Arial" panose="020B0604020202020204" pitchFamily="34" charset="0"/>
                          <a:cs typeface="Arial" panose="020B0604020202020204" pitchFamily="34" charset="0"/>
                          <a:hlinkClick r:id="rId8"/>
                        </a:rPr>
                        <a:t>University of California, Riverside COVID-19 Prevention Plan</a:t>
                      </a:r>
                      <a:r>
                        <a:rPr lang="en-US" sz="1400" dirty="0">
                          <a:effectLst/>
                          <a:latin typeface="Arial" panose="020B0604020202020204" pitchFamily="34" charset="0"/>
                          <a:cs typeface="Arial" panose="020B0604020202020204" pitchFamily="34" charset="0"/>
                        </a:rPr>
                        <a:t> (</a:t>
                      </a:r>
                      <a:r>
                        <a:rPr lang="en-US" sz="1400" u="sng" dirty="0">
                          <a:effectLst/>
                          <a:latin typeface="Arial" panose="020B0604020202020204" pitchFamily="34" charset="0"/>
                          <a:cs typeface="Arial" panose="020B0604020202020204" pitchFamily="34" charset="0"/>
                          <a:hlinkClick r:id="rId9"/>
                        </a:rPr>
                        <a:t>UCR C19 PP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Prevention measures the campus has put in place and what specific responsibilities are placed on faculty, staff, and students returning to campus, and essential personnel remaining on campus, in order to ensure the safety of the entire campus community.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extLst>
                  <a:ext uri="{0D108BD9-81ED-4DB2-BD59-A6C34878D82A}">
                    <a16:rowId xmlns:a16="http://schemas.microsoft.com/office/drawing/2014/main" val="3874574246"/>
                  </a:ext>
                </a:extLst>
              </a:tr>
              <a:tr h="499280">
                <a:tc>
                  <a:txBody>
                    <a:bodyPr/>
                    <a:lstStyle/>
                    <a:p>
                      <a:pPr marL="0" marR="0">
                        <a:lnSpc>
                          <a:spcPct val="107000"/>
                        </a:lnSpc>
                        <a:spcBef>
                          <a:spcPts val="0"/>
                        </a:spcBef>
                        <a:spcAft>
                          <a:spcPts val="800"/>
                        </a:spcAft>
                      </a:pPr>
                      <a:r>
                        <a:rPr lang="en-US" sz="1400" u="sng">
                          <a:effectLst/>
                          <a:latin typeface="Arial" panose="020B0604020202020204" pitchFamily="34" charset="0"/>
                          <a:cs typeface="Arial" panose="020B0604020202020204" pitchFamily="34" charset="0"/>
                          <a:hlinkClick r:id="rId10"/>
                        </a:rPr>
                        <a:t>https://campusreturn.ucr.edu/</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Current information for returning to campus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extLst>
                  <a:ext uri="{0D108BD9-81ED-4DB2-BD59-A6C34878D82A}">
                    <a16:rowId xmlns:a16="http://schemas.microsoft.com/office/drawing/2014/main" val="3668059883"/>
                  </a:ext>
                </a:extLst>
              </a:tr>
              <a:tr h="537549">
                <a:tc>
                  <a:txBody>
                    <a:bodyPr/>
                    <a:lstStyle/>
                    <a:p>
                      <a:pPr marL="0" marR="0">
                        <a:lnSpc>
                          <a:spcPct val="107000"/>
                        </a:lnSpc>
                        <a:spcBef>
                          <a:spcPts val="0"/>
                        </a:spcBef>
                        <a:spcAft>
                          <a:spcPts val="800"/>
                        </a:spcAft>
                      </a:pPr>
                      <a:r>
                        <a:rPr lang="en-US" sz="1400" u="sng">
                          <a:effectLst/>
                          <a:latin typeface="Arial" panose="020B0604020202020204" pitchFamily="34" charset="0"/>
                          <a:cs typeface="Arial" panose="020B0604020202020204" pitchFamily="34" charset="0"/>
                          <a:hlinkClick r:id="rId11"/>
                        </a:rPr>
                        <a:t>http://covidverify.ucr.edu/</a:t>
                      </a: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Supervisor access to verify vaccination registration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extLst>
                  <a:ext uri="{0D108BD9-81ED-4DB2-BD59-A6C34878D82A}">
                    <a16:rowId xmlns:a16="http://schemas.microsoft.com/office/drawing/2014/main" val="783553741"/>
                  </a:ext>
                </a:extLst>
              </a:tr>
              <a:tr h="537549">
                <a:tc>
                  <a:txBody>
                    <a:bodyPr/>
                    <a:lstStyle/>
                    <a:p>
                      <a:pPr marL="0" marR="0">
                        <a:lnSpc>
                          <a:spcPct val="107000"/>
                        </a:lnSpc>
                        <a:spcBef>
                          <a:spcPts val="0"/>
                        </a:spcBef>
                        <a:spcAft>
                          <a:spcPts val="800"/>
                        </a:spcAft>
                      </a:pPr>
                      <a:r>
                        <a:rPr lang="en-US" sz="1400" u="sng">
                          <a:effectLst/>
                          <a:latin typeface="Arial" panose="020B0604020202020204" pitchFamily="34" charset="0"/>
                          <a:cs typeface="Arial" panose="020B0604020202020204" pitchFamily="34" charset="0"/>
                          <a:hlinkClick r:id="rId12"/>
                        </a:rPr>
                        <a:t>https://flexport.ucr.edu/ebusiness/Account/Portal</a:t>
                      </a:r>
                      <a:r>
                        <a:rPr lang="en-US" sz="1400" u="sng">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Parking permit information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extLst>
                  <a:ext uri="{0D108BD9-81ED-4DB2-BD59-A6C34878D82A}">
                    <a16:rowId xmlns:a16="http://schemas.microsoft.com/office/drawing/2014/main" val="3337713805"/>
                  </a:ext>
                </a:extLst>
              </a:tr>
              <a:tr h="53754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u="none" strike="noStrike" dirty="0">
                          <a:effectLst/>
                          <a:latin typeface="Arial" panose="020B0604020202020204" pitchFamily="34" charset="0"/>
                          <a:cs typeface="Arial" panose="020B0604020202020204" pitchFamily="34" charset="0"/>
                        </a:rPr>
                        <a:t> </a:t>
                      </a:r>
                      <a:r>
                        <a:rPr lang="en-US" sz="1800" b="0" i="0" kern="1200" dirty="0">
                          <a:solidFill>
                            <a:schemeClr val="dk1"/>
                          </a:solidFill>
                          <a:effectLst/>
                          <a:latin typeface="+mn-lt"/>
                          <a:ea typeface="+mn-ea"/>
                          <a:cs typeface="+mn-cs"/>
                          <a:hlinkClick r:id="rId13" tooltip="https://provost.ucr.edu/blog/2021/07/13/use-federal-higher-education-emergency-relief-funds-heerf-ucr"/>
                        </a:rPr>
                        <a:t>https://provost.ucr.edu/blog/2021/07/13/use-federal-higher-education-emergency-relief-funds-heerf-ucr</a:t>
                      </a:r>
                      <a:endParaRPr lang="en-US" sz="1800" b="0" i="0" kern="1200" dirty="0">
                        <a:solidFill>
                          <a:schemeClr val="dk1"/>
                        </a:solidFill>
                        <a:effectLst/>
                        <a:latin typeface="+mn-lt"/>
                        <a:ea typeface="+mn-ea"/>
                        <a:cs typeface="+mn-cs"/>
                      </a:endParaRPr>
                    </a:p>
                    <a:p>
                      <a:pPr marL="0" marR="0">
                        <a:lnSpc>
                          <a:spcPct val="107000"/>
                        </a:lnSpc>
                        <a:spcBef>
                          <a:spcPts val="0"/>
                        </a:spcBef>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Staff assembly information on HEERF – hybrid and remote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801" marR="56801" marT="7889" marB="0"/>
                </a:tc>
                <a:extLst>
                  <a:ext uri="{0D108BD9-81ED-4DB2-BD59-A6C34878D82A}">
                    <a16:rowId xmlns:a16="http://schemas.microsoft.com/office/drawing/2014/main" val="2187932626"/>
                  </a:ext>
                </a:extLst>
              </a:tr>
            </a:tbl>
          </a:graphicData>
        </a:graphic>
      </p:graphicFrame>
    </p:spTree>
    <p:extLst>
      <p:ext uri="{BB962C8B-B14F-4D97-AF65-F5344CB8AC3E}">
        <p14:creationId xmlns:p14="http://schemas.microsoft.com/office/powerpoint/2010/main" val="383733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7763" y="-1"/>
            <a:ext cx="12212457" cy="6870721"/>
          </a:xfrm>
          <a:prstGeom prst="rect">
            <a:avLst/>
          </a:prstGeom>
        </p:spPr>
      </p:pic>
      <p:sp>
        <p:nvSpPr>
          <p:cNvPr id="11" name="Rectangle 10">
            <a:extLst>
              <a:ext uri="{FF2B5EF4-FFF2-40B4-BE49-F238E27FC236}">
                <a16:creationId xmlns:a16="http://schemas.microsoft.com/office/drawing/2014/main" id="{4A5882D8-9F74-2A46-BEAB-A118D82D6C70}"/>
              </a:ext>
            </a:extLst>
          </p:cNvPr>
          <p:cNvSpPr/>
          <p:nvPr/>
        </p:nvSpPr>
        <p:spPr>
          <a:xfrm>
            <a:off x="-27763" y="-12721"/>
            <a:ext cx="12222694" cy="6883442"/>
          </a:xfrm>
          <a:prstGeom prst="rect">
            <a:avLst/>
          </a:prstGeom>
          <a:solidFill>
            <a:srgbClr val="003D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D6B448-180F-074F-9BAA-BB37869B3B56}"/>
              </a:ext>
            </a:extLst>
          </p:cNvPr>
          <p:cNvSpPr txBox="1"/>
          <p:nvPr/>
        </p:nvSpPr>
        <p:spPr>
          <a:xfrm>
            <a:off x="617551" y="2935959"/>
            <a:ext cx="10666145" cy="998800"/>
          </a:xfrm>
          <a:prstGeom prst="rect">
            <a:avLst/>
          </a:prstGeom>
          <a:noFill/>
        </p:spPr>
        <p:txBody>
          <a:bodyPr wrap="square" lIns="0" tIns="91440" rIns="0" bIns="0" rtlCol="0">
            <a:spAutoFit/>
          </a:bodyPr>
          <a:lstStyle/>
          <a:p>
            <a:pPr algn="ctr">
              <a:lnSpc>
                <a:spcPts val="6820"/>
              </a:lnSpc>
            </a:pPr>
            <a:r>
              <a:rPr lang="en-US" sz="6600" spc="-150" dirty="0">
                <a:solidFill>
                  <a:schemeClr val="bg1"/>
                </a:solidFill>
                <a:latin typeface="Fira Sans Medium" panose="020B0503050000020004" pitchFamily="34" charset="0"/>
                <a:ea typeface="Fira Sans Medium" panose="020B0503050000020004" pitchFamily="34" charset="0"/>
              </a:rPr>
              <a:t>Questions?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370" y="5401562"/>
            <a:ext cx="3498784" cy="1046280"/>
          </a:xfrm>
          <a:prstGeom prst="rect">
            <a:avLst/>
          </a:prstGeom>
        </p:spPr>
      </p:pic>
    </p:spTree>
    <p:extLst>
      <p:ext uri="{BB962C8B-B14F-4D97-AF65-F5344CB8AC3E}">
        <p14:creationId xmlns:p14="http://schemas.microsoft.com/office/powerpoint/2010/main" val="190323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338289"/>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890545" y="466814"/>
            <a:ext cx="10863305" cy="553998"/>
          </a:xfrm>
          <a:prstGeom prst="rect">
            <a:avLst/>
          </a:prstGeom>
          <a:noFill/>
        </p:spPr>
        <p:txBody>
          <a:bodyPr wrap="square" lIns="0" tIns="0" rIns="0" bIns="0" rtlCol="0">
            <a:spAutoFit/>
          </a:bodyPr>
          <a:lstStyle/>
          <a:p>
            <a:r>
              <a:rPr lang="en-US" sz="3600" dirty="0">
                <a:latin typeface="Arial" panose="020B0604020202020204" pitchFamily="34" charset="0"/>
                <a:cs typeface="Arial" panose="020B0604020202020204" pitchFamily="34" charset="0"/>
              </a:rPr>
              <a:t>Do you currently serve in a student facing capacity?</a:t>
            </a:r>
            <a:endParaRPr lang="en-US" sz="3600" dirty="0">
              <a:solidFill>
                <a:srgbClr val="003DA5"/>
              </a:solidFill>
              <a:latin typeface="Arial" panose="020B0604020202020204" pitchFamily="34" charset="0"/>
              <a:ea typeface="Fira Sans Medium" panose="020B060402020202020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612600335"/>
              </p:ext>
            </p:extLst>
          </p:nvPr>
        </p:nvGraphicFramePr>
        <p:xfrm>
          <a:off x="2245179" y="1485900"/>
          <a:ext cx="7701642" cy="35677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161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38289"/>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890546" y="304543"/>
            <a:ext cx="10422807" cy="1661993"/>
          </a:xfrm>
          <a:prstGeom prst="rect">
            <a:avLst/>
          </a:prstGeom>
          <a:noFill/>
        </p:spPr>
        <p:txBody>
          <a:bodyPr wrap="square" lIns="0" tIns="0" rIns="0" bIns="0" rtlCol="0">
            <a:spAutoFit/>
          </a:bodyPr>
          <a:lstStyle/>
          <a:p>
            <a:r>
              <a:rPr lang="en-US" sz="3600" dirty="0">
                <a:latin typeface="Arial" panose="020B0604020202020204" pitchFamily="34" charset="0"/>
                <a:cs typeface="Arial" panose="020B0604020202020204" pitchFamily="34" charset="0"/>
              </a:rPr>
              <a:t>How comfortable are you returning to campus on September 1st, 2021? </a:t>
            </a:r>
          </a:p>
          <a:p>
            <a:r>
              <a:rPr lang="en-US" sz="3600" dirty="0">
                <a:solidFill>
                  <a:srgbClr val="003DA5"/>
                </a:solidFill>
                <a:latin typeface="Arial" panose="020B0604020202020204" pitchFamily="34" charset="0"/>
                <a:ea typeface="Fira Sans Medium" panose="020B0604020202020204" charset="0"/>
                <a:cs typeface="Arial" panose="020B0604020202020204" pitchFamily="34" charset="0"/>
              </a:rPr>
              <a:t>N=28</a:t>
            </a:r>
          </a:p>
        </p:txBody>
      </p:sp>
      <p:graphicFrame>
        <p:nvGraphicFramePr>
          <p:cNvPr id="6" name="Chart 5"/>
          <p:cNvGraphicFramePr>
            <a:graphicFrameLocks/>
          </p:cNvGraphicFramePr>
          <p:nvPr>
            <p:extLst>
              <p:ext uri="{D42A27DB-BD31-4B8C-83A1-F6EECF244321}">
                <p14:modId xmlns:p14="http://schemas.microsoft.com/office/powerpoint/2010/main" val="18322436"/>
              </p:ext>
            </p:extLst>
          </p:nvPr>
        </p:nvGraphicFramePr>
        <p:xfrm>
          <a:off x="696939" y="1809750"/>
          <a:ext cx="10616414" cy="4539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118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920" y="122628"/>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040920" y="268445"/>
            <a:ext cx="10858500" cy="1107996"/>
          </a:xfrm>
          <a:prstGeom prst="rect">
            <a:avLst/>
          </a:prstGeom>
          <a:noFill/>
        </p:spPr>
        <p:txBody>
          <a:bodyPr wrap="square" lIns="0" tIns="0" rIns="0" bIns="0" rtlCol="0">
            <a:spAutoFit/>
          </a:bodyPr>
          <a:lstStyle/>
          <a:p>
            <a:r>
              <a:rPr lang="en-US" sz="3600" dirty="0">
                <a:latin typeface="Arial" panose="020B0604020202020204" pitchFamily="34" charset="0"/>
                <a:cs typeface="Arial" panose="020B0604020202020204" pitchFamily="34" charset="0"/>
              </a:rPr>
              <a:t>Which of the following are concerns you have about returning to work in the office?</a:t>
            </a:r>
            <a:endParaRPr lang="en-US" sz="3600" dirty="0">
              <a:solidFill>
                <a:srgbClr val="003DA5"/>
              </a:solidFill>
              <a:latin typeface="Arial" panose="020B0604020202020204" pitchFamily="34" charset="0"/>
              <a:ea typeface="Fira Sans Medium" panose="020B0604020202020204" charset="0"/>
              <a:cs typeface="Arial" panose="020B0604020202020204"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2436477088"/>
              </p:ext>
            </p:extLst>
          </p:nvPr>
        </p:nvGraphicFramePr>
        <p:xfrm>
          <a:off x="130666" y="-12464743"/>
          <a:ext cx="8067254" cy="32664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4205098858"/>
              </p:ext>
            </p:extLst>
          </p:nvPr>
        </p:nvGraphicFramePr>
        <p:xfrm>
          <a:off x="-783118" y="10180115"/>
          <a:ext cx="7935543" cy="34350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a:graphicFrameLocks/>
          </p:cNvGraphicFramePr>
          <p:nvPr>
            <p:extLst>
              <p:ext uri="{D42A27DB-BD31-4B8C-83A1-F6EECF244321}">
                <p14:modId xmlns:p14="http://schemas.microsoft.com/office/powerpoint/2010/main" val="119301077"/>
              </p:ext>
            </p:extLst>
          </p:nvPr>
        </p:nvGraphicFramePr>
        <p:xfrm>
          <a:off x="-983759" y="819149"/>
          <a:ext cx="13251959" cy="59721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9055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025" y="140627"/>
            <a:ext cx="625909" cy="286336"/>
          </a:xfrm>
          <a:prstGeom prst="rect">
            <a:avLst/>
          </a:prstGeom>
        </p:spPr>
      </p:pic>
      <p:sp>
        <p:nvSpPr>
          <p:cNvPr id="14" name="TextBox 13">
            <a:extLst>
              <a:ext uri="{FF2B5EF4-FFF2-40B4-BE49-F238E27FC236}">
                <a16:creationId xmlns:a16="http://schemas.microsoft.com/office/drawing/2014/main" id="{8C54E437-EA05-A44F-B1C1-0CE07AECBE97}"/>
              </a:ext>
            </a:extLst>
          </p:cNvPr>
          <p:cNvSpPr txBox="1"/>
          <p:nvPr/>
        </p:nvSpPr>
        <p:spPr>
          <a:xfrm>
            <a:off x="820972" y="325631"/>
            <a:ext cx="12117212" cy="553998"/>
          </a:xfrm>
          <a:prstGeom prst="rect">
            <a:avLst/>
          </a:prstGeom>
          <a:noFill/>
        </p:spPr>
        <p:txBody>
          <a:bodyPr wrap="square" lIns="0" tIns="0" rIns="0" bIns="0" rtlCol="0">
            <a:spAutoFit/>
          </a:bodyPr>
          <a:lstStyle/>
          <a:p>
            <a:r>
              <a:rPr lang="en-US" sz="3600" dirty="0">
                <a:latin typeface="Arial" panose="020B0604020202020204" pitchFamily="34" charset="0"/>
                <a:ea typeface="Fira Sans Medium" panose="020B0604020202020204" charset="0"/>
                <a:cs typeface="Arial" panose="020B0604020202020204" pitchFamily="34" charset="0"/>
              </a:rPr>
              <a:t>Other concerns about returning to work in the office:</a:t>
            </a:r>
          </a:p>
        </p:txBody>
      </p:sp>
      <p:sp>
        <p:nvSpPr>
          <p:cNvPr id="16" name="TextBox 15">
            <a:extLst>
              <a:ext uri="{FF2B5EF4-FFF2-40B4-BE49-F238E27FC236}">
                <a16:creationId xmlns:a16="http://schemas.microsoft.com/office/drawing/2014/main" id="{8ABEED9E-6D42-6848-B093-DA24659404C5}"/>
              </a:ext>
            </a:extLst>
          </p:cNvPr>
          <p:cNvSpPr txBox="1"/>
          <p:nvPr/>
        </p:nvSpPr>
        <p:spPr>
          <a:xfrm>
            <a:off x="1228902" y="1802757"/>
            <a:ext cx="10658297" cy="258532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Sharing an office space</a:t>
            </a:r>
          </a:p>
          <a:p>
            <a:endParaRPr lang="en-US" sz="28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Indoor mask mandate</a:t>
            </a:r>
          </a:p>
          <a:p>
            <a:endParaRPr lang="en-US" sz="2800" dirty="0">
              <a:latin typeface="Arial" panose="020B0604020202020204" pitchFamily="34" charset="0"/>
              <a:ea typeface="Fira Sans Medium" panose="020B060402020202020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ea typeface="Fira Sans Medium" panose="020B0604020202020204" charset="0"/>
                <a:cs typeface="Arial" panose="020B0604020202020204" pitchFamily="34" charset="0"/>
              </a:rPr>
              <a:t>Lack of executive communication about COVID mitigation efforts</a:t>
            </a:r>
          </a:p>
          <a:p>
            <a:pPr marL="342900" indent="-342900">
              <a:buFont typeface="Arial" panose="020B0604020202020204" pitchFamily="34" charset="0"/>
              <a:buChar char="•"/>
            </a:pPr>
            <a:endParaRPr lang="en-US" sz="2800" dirty="0">
              <a:latin typeface="Arial" panose="020B0604020202020204" pitchFamily="34" charset="0"/>
              <a:ea typeface="Fira Sans Medium" panose="020B0604020202020204" charset="0"/>
              <a:cs typeface="Arial" panose="020B0604020202020204" pitchFamily="34" charset="0"/>
            </a:endParaRPr>
          </a:p>
        </p:txBody>
      </p:sp>
    </p:spTree>
    <p:extLst>
      <p:ext uri="{BB962C8B-B14F-4D97-AF65-F5344CB8AC3E}">
        <p14:creationId xmlns:p14="http://schemas.microsoft.com/office/powerpoint/2010/main" val="295605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925" y="100164"/>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890546" y="8022"/>
            <a:ext cx="10910929" cy="1107996"/>
          </a:xfrm>
          <a:prstGeom prst="rect">
            <a:avLst/>
          </a:prstGeom>
          <a:noFill/>
        </p:spPr>
        <p:txBody>
          <a:bodyPr wrap="square" lIns="0" tIns="0" rIns="0" bIns="0" rtlCol="0">
            <a:spAutoFit/>
          </a:bodyPr>
          <a:lstStyle/>
          <a:p>
            <a:r>
              <a:rPr lang="en-US" sz="3600" dirty="0">
                <a:latin typeface="Arial" panose="020B0604020202020204" pitchFamily="34" charset="0"/>
                <a:cs typeface="Arial" panose="020B0604020202020204" pitchFamily="34" charset="0"/>
              </a:rPr>
              <a:t>Which of the following would make you feel more comfortable returning to work?</a:t>
            </a:r>
            <a:endParaRPr lang="en-US" sz="3600" dirty="0">
              <a:solidFill>
                <a:srgbClr val="003DA5"/>
              </a:solidFill>
              <a:latin typeface="Arial" panose="020B0604020202020204" pitchFamily="34" charset="0"/>
              <a:ea typeface="Fira Sans Medium" panose="020B060402020202020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382874290"/>
              </p:ext>
            </p:extLst>
          </p:nvPr>
        </p:nvGraphicFramePr>
        <p:xfrm>
          <a:off x="752475" y="1096170"/>
          <a:ext cx="12058649" cy="56014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216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448" y="309397"/>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076026" y="38774"/>
            <a:ext cx="11115974" cy="1107996"/>
          </a:xfrm>
          <a:prstGeom prst="rect">
            <a:avLst/>
          </a:prstGeom>
          <a:noFill/>
        </p:spPr>
        <p:txBody>
          <a:bodyPr wrap="square" lIns="0" tIns="0" rIns="0" bIns="0" rtlCol="0">
            <a:spAutoFit/>
          </a:bodyPr>
          <a:lstStyle/>
          <a:p>
            <a:r>
              <a:rPr lang="en-US" sz="3600" dirty="0">
                <a:latin typeface="Arial" panose="020B0604020202020204" pitchFamily="34" charset="0"/>
                <a:ea typeface="Fira Sans Medium" panose="020B0604020202020204" charset="0"/>
                <a:cs typeface="Arial" panose="020B0604020202020204" pitchFamily="34" charset="0"/>
              </a:rPr>
              <a:t>What would make you feel more comfortable </a:t>
            </a:r>
          </a:p>
          <a:p>
            <a:r>
              <a:rPr lang="en-US" sz="3600" dirty="0">
                <a:latin typeface="Arial" panose="020B0604020202020204" pitchFamily="34" charset="0"/>
                <a:ea typeface="Fira Sans Medium" panose="020B0604020202020204" charset="0"/>
                <a:cs typeface="Arial" panose="020B0604020202020204" pitchFamily="34" charset="0"/>
              </a:rPr>
              <a:t>returning to work?</a:t>
            </a:r>
          </a:p>
        </p:txBody>
      </p:sp>
      <p:graphicFrame>
        <p:nvGraphicFramePr>
          <p:cNvPr id="5" name="Table 4"/>
          <p:cNvGraphicFramePr>
            <a:graphicFrameLocks noGrp="1"/>
          </p:cNvGraphicFramePr>
          <p:nvPr>
            <p:extLst>
              <p:ext uri="{D42A27DB-BD31-4B8C-83A1-F6EECF244321}">
                <p14:modId xmlns:p14="http://schemas.microsoft.com/office/powerpoint/2010/main" val="4011836690"/>
              </p:ext>
            </p:extLst>
          </p:nvPr>
        </p:nvGraphicFramePr>
        <p:xfrm>
          <a:off x="676921" y="1028699"/>
          <a:ext cx="11065002" cy="5183852"/>
        </p:xfrm>
        <a:graphic>
          <a:graphicData uri="http://schemas.openxmlformats.org/drawingml/2006/table">
            <a:tbl>
              <a:tblPr firstRow="1" bandRow="1">
                <a:tableStyleId>{5C22544A-7EE6-4342-B048-85BDC9FD1C3A}</a:tableStyleId>
              </a:tblPr>
              <a:tblGrid>
                <a:gridCol w="5532501">
                  <a:extLst>
                    <a:ext uri="{9D8B030D-6E8A-4147-A177-3AD203B41FA5}">
                      <a16:colId xmlns:a16="http://schemas.microsoft.com/office/drawing/2014/main" val="966260908"/>
                    </a:ext>
                  </a:extLst>
                </a:gridCol>
                <a:gridCol w="5532501">
                  <a:extLst>
                    <a:ext uri="{9D8B030D-6E8A-4147-A177-3AD203B41FA5}">
                      <a16:colId xmlns:a16="http://schemas.microsoft.com/office/drawing/2014/main" val="3445388195"/>
                    </a:ext>
                  </a:extLst>
                </a:gridCol>
              </a:tblGrid>
              <a:tr h="359653">
                <a:tc>
                  <a:txBody>
                    <a:bodyPr/>
                    <a:lstStyle/>
                    <a:p>
                      <a:endParaRPr lang="en-US" sz="18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71988016"/>
                  </a:ext>
                </a:extLst>
              </a:tr>
              <a:tr h="855848">
                <a:tc>
                  <a:txBody>
                    <a:bodyPr/>
                    <a:lstStyle/>
                    <a:p>
                      <a:pPr marL="285750" lvl="0" indent="-285750">
                        <a:buFont typeface="Arial" panose="020B0604020202020204" pitchFamily="34" charset="0"/>
                        <a:buChar char="•"/>
                      </a:pPr>
                      <a:r>
                        <a:rPr lang="en-US" sz="1800" kern="1200" dirty="0">
                          <a:solidFill>
                            <a:schemeClr val="tx1"/>
                          </a:solidFill>
                          <a:effectLst/>
                          <a:latin typeface="Arial" panose="020B0604020202020204" pitchFamily="34" charset="0"/>
                          <a:ea typeface="+mn-ea"/>
                          <a:cs typeface="Arial" panose="020B0604020202020204" pitchFamily="34" charset="0"/>
                        </a:rPr>
                        <a:t>Requiring everyone to wear masks</a:t>
                      </a:r>
                    </a:p>
                    <a:p>
                      <a:pPr marL="285750" indent="-285750">
                        <a:buFont typeface="Arial" panose="020B0604020202020204" pitchFamily="34" charset="0"/>
                        <a:buChar char="•"/>
                      </a:pP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800" kern="1200" dirty="0">
                          <a:solidFill>
                            <a:schemeClr val="tx1"/>
                          </a:solidFill>
                          <a:effectLst/>
                          <a:latin typeface="Arial" panose="020B0604020202020204" pitchFamily="34" charset="0"/>
                          <a:ea typeface="+mn-ea"/>
                          <a:cs typeface="Arial" panose="020B0604020202020204" pitchFamily="34" charset="0"/>
                        </a:rPr>
                        <a:t>Daily Wellness Check </a:t>
                      </a:r>
                    </a:p>
                  </a:txBody>
                  <a:tcPr/>
                </a:tc>
                <a:extLst>
                  <a:ext uri="{0D108BD9-81ED-4DB2-BD59-A6C34878D82A}">
                    <a16:rowId xmlns:a16="http://schemas.microsoft.com/office/drawing/2014/main" val="2554208744"/>
                  </a:ext>
                </a:extLst>
              </a:tr>
              <a:tr h="85584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Nothing would make me feel more comfortable returning to the office</a:t>
                      </a: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800" kern="1200" dirty="0">
                          <a:solidFill>
                            <a:schemeClr val="tx1"/>
                          </a:solidFill>
                          <a:effectLst/>
                          <a:latin typeface="Arial" panose="020B0604020202020204" pitchFamily="34" charset="0"/>
                          <a:ea typeface="+mn-ea"/>
                          <a:cs typeface="Arial" panose="020B0604020202020204" pitchFamily="34" charset="0"/>
                        </a:rPr>
                        <a:t>Frequent cleaning (wiping down doorknobs, etc)</a:t>
                      </a:r>
                    </a:p>
                    <a:p>
                      <a:pPr marL="285750" indent="-285750">
                        <a:buFont typeface="Arial" panose="020B0604020202020204" pitchFamily="34" charset="0"/>
                        <a:buChar char="•"/>
                      </a:pP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68360839"/>
                  </a:ext>
                </a:extLst>
              </a:tr>
              <a:tr h="5990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Staggering hour/shifts</a:t>
                      </a: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800" kern="1200" dirty="0">
                          <a:solidFill>
                            <a:schemeClr val="tx1"/>
                          </a:solidFill>
                          <a:effectLst/>
                          <a:latin typeface="Arial" panose="020B0604020202020204" pitchFamily="34" charset="0"/>
                          <a:ea typeface="+mn-ea"/>
                          <a:cs typeface="Arial" panose="020B0604020202020204" pitchFamily="34" charset="0"/>
                        </a:rPr>
                        <a:t>Installing partitions in between desks </a:t>
                      </a:r>
                    </a:p>
                  </a:txBody>
                  <a:tcPr/>
                </a:tc>
                <a:extLst>
                  <a:ext uri="{0D108BD9-81ED-4DB2-BD59-A6C34878D82A}">
                    <a16:rowId xmlns:a16="http://schemas.microsoft.com/office/drawing/2014/main" val="3661354655"/>
                  </a:ext>
                </a:extLst>
              </a:tr>
              <a:tr h="79473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Limiting the number of individuals in the building</a:t>
                      </a: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800" kern="1200" dirty="0">
                          <a:solidFill>
                            <a:schemeClr val="tx1"/>
                          </a:solidFill>
                          <a:effectLst/>
                          <a:latin typeface="Arial" panose="020B0604020202020204" pitchFamily="34" charset="0"/>
                          <a:ea typeface="+mn-ea"/>
                          <a:cs typeface="Arial" panose="020B0604020202020204" pitchFamily="34" charset="0"/>
                        </a:rPr>
                        <a:t>Air purifiers- no confidence in HVAC  </a:t>
                      </a:r>
                    </a:p>
                    <a:p>
                      <a:pPr marL="285750" indent="-285750">
                        <a:buFont typeface="Arial" panose="020B0604020202020204" pitchFamily="34" charset="0"/>
                        <a:buChar char="•"/>
                      </a:pP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06030726"/>
                  </a:ext>
                </a:extLst>
              </a:tr>
              <a:tr h="85584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Closing communal spaces</a:t>
                      </a: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800" kern="1200" dirty="0">
                          <a:solidFill>
                            <a:schemeClr val="tx1"/>
                          </a:solidFill>
                          <a:effectLst/>
                          <a:latin typeface="Arial" panose="020B0604020202020204" pitchFamily="34" charset="0"/>
                          <a:ea typeface="+mn-ea"/>
                          <a:cs typeface="Arial" panose="020B0604020202020204" pitchFamily="34" charset="0"/>
                        </a:rPr>
                        <a:t>Secured care/support for children or other family members</a:t>
                      </a:r>
                    </a:p>
                    <a:p>
                      <a:pPr marL="285750" indent="-285750">
                        <a:buFont typeface="Arial" panose="020B0604020202020204" pitchFamily="34" charset="0"/>
                        <a:buChar char="•"/>
                      </a:pP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60030046"/>
                  </a:ext>
                </a:extLst>
              </a:tr>
              <a:tr h="5990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Having secured care/support for children or other family members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Low density</a:t>
                      </a: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5397714"/>
                  </a:ext>
                </a:extLst>
              </a:tr>
            </a:tbl>
          </a:graphicData>
        </a:graphic>
      </p:graphicFrame>
    </p:spTree>
    <p:extLst>
      <p:ext uri="{BB962C8B-B14F-4D97-AF65-F5344CB8AC3E}">
        <p14:creationId xmlns:p14="http://schemas.microsoft.com/office/powerpoint/2010/main" val="313346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925" y="100164"/>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890546" y="8022"/>
            <a:ext cx="10910929" cy="1107996"/>
          </a:xfrm>
          <a:prstGeom prst="rect">
            <a:avLst/>
          </a:prstGeom>
          <a:noFill/>
        </p:spPr>
        <p:txBody>
          <a:bodyPr wrap="square" lIns="0" tIns="0" rIns="0" bIns="0" rtlCol="0">
            <a:spAutoFit/>
          </a:bodyPr>
          <a:lstStyle/>
          <a:p>
            <a:r>
              <a:rPr lang="en-US" sz="3600" dirty="0">
                <a:latin typeface="Arial" panose="020B0604020202020204" pitchFamily="34" charset="0"/>
                <a:cs typeface="Arial" panose="020B0604020202020204" pitchFamily="34" charset="0"/>
              </a:rPr>
              <a:t> Which of the following you prefer </a:t>
            </a:r>
            <a:r>
              <a:rPr lang="en-US" sz="3600" u="sng" dirty="0">
                <a:latin typeface="Arial" panose="020B0604020202020204" pitchFamily="34" charset="0"/>
                <a:cs typeface="Arial" panose="020B0604020202020204" pitchFamily="34" charset="0"/>
              </a:rPr>
              <a:t>not</a:t>
            </a:r>
            <a:r>
              <a:rPr lang="en-US" sz="3600" dirty="0">
                <a:latin typeface="Arial" panose="020B0604020202020204" pitchFamily="34" charset="0"/>
                <a:cs typeface="Arial" panose="020B0604020202020204" pitchFamily="34" charset="0"/>
              </a:rPr>
              <a:t> to be implemented when returning to work in the office?</a:t>
            </a:r>
            <a:endParaRPr lang="en-US" sz="3600" dirty="0">
              <a:solidFill>
                <a:srgbClr val="003DA5"/>
              </a:solidFill>
              <a:latin typeface="Arial" panose="020B0604020202020204" pitchFamily="34" charset="0"/>
              <a:ea typeface="Fira Sans Medium" panose="020B060402020202020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18934730"/>
              </p:ext>
            </p:extLst>
          </p:nvPr>
        </p:nvGraphicFramePr>
        <p:xfrm>
          <a:off x="209550" y="1313490"/>
          <a:ext cx="11107991" cy="42310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3547108"/>
      </p:ext>
    </p:extLst>
  </p:cSld>
  <p:clrMapOvr>
    <a:masterClrMapping/>
  </p:clrMapOvr>
</p:sld>
</file>

<file path=ppt/theme/theme1.xml><?xml version="1.0" encoding="utf-8"?>
<a:theme xmlns:a="http://schemas.openxmlformats.org/drawingml/2006/main" name="UCR-Bas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R-Basic" id="{B1EB9DCA-6722-2F4F-AE2C-40DF00F38B98}" vid="{AA0F1AD8-0441-FC4A-ACBC-EFC826AEB0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3064</TotalTime>
  <Words>797</Words>
  <Application>Microsoft Office PowerPoint</Application>
  <PresentationFormat>Widescreen</PresentationFormat>
  <Paragraphs>149</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UCR-Basic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UCR Vaccination Mandate</vt:lpstr>
      <vt:lpstr>COVID-19 Update  08.17.21 </vt:lpstr>
      <vt:lpstr>Number of COVID-19 Cases </vt:lpstr>
      <vt:lpstr>Riverside County ICU Beds</vt:lpstr>
      <vt:lpstr>PowerPoint Presentation</vt:lpstr>
      <vt:lpstr>What will UE do based on survey results?</vt:lpstr>
      <vt:lpstr>What are we missing?</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Fabia Sanz</dc:creator>
  <cp:keywords/>
  <dc:description/>
  <cp:lastModifiedBy>Vpdue</cp:lastModifiedBy>
  <cp:revision>155</cp:revision>
  <dcterms:created xsi:type="dcterms:W3CDTF">2020-04-15T23:29:48Z</dcterms:created>
  <dcterms:modified xsi:type="dcterms:W3CDTF">2021-08-19T20:10:43Z</dcterms:modified>
  <cp:category/>
</cp:coreProperties>
</file>