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211" r:id="rId1"/>
  </p:sldMasterIdLst>
  <p:notesMasterIdLst>
    <p:notesMasterId r:id="rId3"/>
  </p:notesMasterIdLst>
  <p:sldIdLst>
    <p:sldId id="257" r:id="rId2"/>
  </p:sldIdLst>
  <p:sldSz cx="43891200" cy="32918400"/>
  <p:notesSz cx="6858000" cy="9144000"/>
  <p:defaultTextStyle>
    <a:defPPr>
      <a:defRPr lang="en-US"/>
    </a:defPPr>
    <a:lvl1pPr algn="l" defTabSz="2093913" rtl="0" eaLnBrk="0" fontAlgn="base" hangingPunct="0">
      <a:spcBef>
        <a:spcPct val="0"/>
      </a:spcBef>
      <a:spcAft>
        <a:spcPct val="0"/>
      </a:spcAft>
      <a:defRPr sz="8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2093913" indent="-1636713" algn="l" defTabSz="2093913" rtl="0" eaLnBrk="0" fontAlgn="base" hangingPunct="0">
      <a:spcBef>
        <a:spcPct val="0"/>
      </a:spcBef>
      <a:spcAft>
        <a:spcPct val="0"/>
      </a:spcAft>
      <a:defRPr sz="8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4189413" indent="-3275013" algn="l" defTabSz="2093913" rtl="0" eaLnBrk="0" fontAlgn="base" hangingPunct="0">
      <a:spcBef>
        <a:spcPct val="0"/>
      </a:spcBef>
      <a:spcAft>
        <a:spcPct val="0"/>
      </a:spcAft>
      <a:defRPr sz="8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6283325" indent="-4911725" algn="l" defTabSz="2093913" rtl="0" eaLnBrk="0" fontAlgn="base" hangingPunct="0">
      <a:spcBef>
        <a:spcPct val="0"/>
      </a:spcBef>
      <a:spcAft>
        <a:spcPct val="0"/>
      </a:spcAft>
      <a:defRPr sz="8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8378825" indent="-6550025" algn="l" defTabSz="2093913" rtl="0" eaLnBrk="0" fontAlgn="base" hangingPunct="0">
      <a:spcBef>
        <a:spcPct val="0"/>
      </a:spcBef>
      <a:spcAft>
        <a:spcPct val="0"/>
      </a:spcAft>
      <a:defRPr sz="8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8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8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8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8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pos="13727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4B32"/>
    <a:srgbClr val="FEF4CA"/>
    <a:srgbClr val="FF9999"/>
    <a:srgbClr val="FFD7D3"/>
    <a:srgbClr val="FDE4CB"/>
    <a:srgbClr val="93A4F7"/>
    <a:srgbClr val="920801"/>
    <a:srgbClr val="D70B00"/>
    <a:srgbClr val="F7C7A7"/>
    <a:srgbClr val="375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94CEB-602B-44F5-8041-7004E29B2F84}" v="33" dt="2022-06-27T23:21:42.6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060" autoAdjust="0"/>
    <p:restoredTop sz="96283" autoAdjust="0"/>
  </p:normalViewPr>
  <p:slideViewPr>
    <p:cSldViewPr snapToObjects="1">
      <p:cViewPr varScale="1">
        <p:scale>
          <a:sx n="23" d="100"/>
          <a:sy n="23" d="100"/>
        </p:scale>
        <p:origin x="1980" y="30"/>
      </p:cViewPr>
      <p:guideLst>
        <p:guide orient="horz" pos="10368"/>
        <p:guide pos="13824"/>
        <p:guide orient="horz" pos="3312"/>
        <p:guide pos="137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73984-0710-6A42-83F5-AE7ABC86FF3B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9B19F-E170-8C48-9F90-10A11A81A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8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B19F-E170-8C48-9F90-10A11A81AD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0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5387342"/>
            <a:ext cx="32918400" cy="1146048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CC1B20-38A2-42FF-AD3D-4DB3C91BD0B0}" type="datetimeFigureOut">
              <a:rPr lang="en-US" smtClean="0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CE3F7-31DF-48AD-8731-64125800E5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FA63B-3E5D-49F4-BE56-238E9E9A2C67}" type="datetimeFigureOut">
              <a:rPr lang="en-US" smtClean="0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88C54-6DD0-4C0B-BCDC-7C0D6F5F94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0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0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A17AA-1FE4-4C53-A914-84B242758653}" type="datetimeFigureOut">
              <a:rPr lang="en-US" smtClean="0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82C2E6-93D2-4C81-874C-1B99F27213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20991-DEEF-469D-8270-AAF29B9AABE2}" type="datetimeFigureOut">
              <a:rPr lang="en-US" smtClean="0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18FE0-91C3-4F89-A5B9-17CA74CDC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0" y="8206745"/>
            <a:ext cx="37856160" cy="13693138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0" y="22029425"/>
            <a:ext cx="37856160" cy="7200898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1F54EC-0E27-4550-8E96-5547FCBB33AF}" type="datetimeFigureOut">
              <a:rPr lang="en-US" smtClean="0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D7497-A9B0-4ABF-94BD-21B08EEB1E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915376-55AE-4681-9CDE-B75E937CDCA2}" type="datetimeFigureOut">
              <a:rPr lang="en-US" smtClean="0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82E890-E093-400F-8B35-73A21973D1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3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39" y="8069582"/>
            <a:ext cx="18568033" cy="3954778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39" y="12024360"/>
            <a:ext cx="18568033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0" y="8069582"/>
            <a:ext cx="18659477" cy="3954778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0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7EC8C2-EA11-4FA1-963C-E05525A51503}" type="datetimeFigureOut">
              <a:rPr lang="en-US" smtClean="0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3F9336-18E4-48EF-98ED-BDA5B421DE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E52509-EBEF-4ED4-A723-26D213822E96}" type="datetimeFigureOut">
              <a:rPr lang="en-US" smtClean="0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592049-9CA4-4A78-97DF-38F0543ED8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32B11C-2602-49CA-9C41-C2CBA5D3B624}" type="datetimeFigureOut">
              <a:rPr lang="en-US" smtClean="0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9C8F-50E0-4ACA-8047-5DC6069DD2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9" y="2194560"/>
            <a:ext cx="14156053" cy="768096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2"/>
            <a:ext cx="22219920" cy="233934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9" y="9875520"/>
            <a:ext cx="14156053" cy="18295622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D2E522-145F-4DE6-8EA9-40DA8E4E77DD}" type="datetimeFigureOut">
              <a:rPr lang="en-US" smtClean="0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B0BEE-E859-4ABE-B5C2-1DDBD931F4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9" y="2194560"/>
            <a:ext cx="14156053" cy="768096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659477" y="4739642"/>
            <a:ext cx="22219920" cy="23393400"/>
          </a:xfrm>
        </p:spPr>
        <p:txBody>
          <a:bodyPr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9" y="9875520"/>
            <a:ext cx="14156053" cy="18295622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C8028-084E-4D57-99A6-9D10DEB4AF3A}" type="datetimeFigureOut">
              <a:rPr lang="en-US" smtClean="0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93AE2D-997B-45A3-B379-14F2A233E5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3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2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9AC6FD-AF96-40E4-9B20-78FE9A04BE01}" type="datetimeFigureOut">
              <a:rPr lang="en-US" smtClean="0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2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2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999D19-86C8-4157-BB11-498A94E24E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4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5A6C376-B052-4632-A235-30D24ED5ACF2}"/>
              </a:ext>
            </a:extLst>
          </p:cNvPr>
          <p:cNvSpPr/>
          <p:nvPr/>
        </p:nvSpPr>
        <p:spPr>
          <a:xfrm>
            <a:off x="30314996" y="5257680"/>
            <a:ext cx="13119148" cy="13411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4,032 × 3,024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5B7F1B-3F28-F68E-2DE7-03893101D0B4}"/>
              </a:ext>
            </a:extLst>
          </p:cNvPr>
          <p:cNvSpPr/>
          <p:nvPr/>
        </p:nvSpPr>
        <p:spPr>
          <a:xfrm>
            <a:off x="30315101" y="19315477"/>
            <a:ext cx="13121091" cy="8908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4,032 × 3,024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62D8F7-AD93-5D49-A90D-157C3C8A47A3}"/>
              </a:ext>
            </a:extLst>
          </p:cNvPr>
          <p:cNvSpPr/>
          <p:nvPr/>
        </p:nvSpPr>
        <p:spPr>
          <a:xfrm>
            <a:off x="15960087" y="16673603"/>
            <a:ext cx="13669625" cy="158401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4,032 × 3,024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3782081-06A3-619A-F429-CCA5E0036289}"/>
              </a:ext>
            </a:extLst>
          </p:cNvPr>
          <p:cNvSpPr/>
          <p:nvPr/>
        </p:nvSpPr>
        <p:spPr>
          <a:xfrm>
            <a:off x="15960086" y="5257681"/>
            <a:ext cx="13669625" cy="109871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4,032 × 3,024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9B8177-6B0F-873F-1F2D-59B325C6B68B}"/>
              </a:ext>
            </a:extLst>
          </p:cNvPr>
          <p:cNvSpPr/>
          <p:nvPr/>
        </p:nvSpPr>
        <p:spPr>
          <a:xfrm>
            <a:off x="457201" y="21195714"/>
            <a:ext cx="14894717" cy="11318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4,032 × 3,024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1DD23E-1E1A-B4C0-3A4F-FACB096B9FD4}"/>
              </a:ext>
            </a:extLst>
          </p:cNvPr>
          <p:cNvSpPr/>
          <p:nvPr/>
        </p:nvSpPr>
        <p:spPr>
          <a:xfrm>
            <a:off x="457204" y="5265801"/>
            <a:ext cx="14894716" cy="15634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,024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-76200"/>
            <a:ext cx="42976800" cy="4677799"/>
          </a:xfrm>
          <a:prstGeom prst="rect">
            <a:avLst/>
          </a:prstGeom>
          <a:solidFill>
            <a:schemeClr val="tx2">
              <a:lumMod val="50000"/>
              <a:alpha val="9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051" name="Rectangle 10"/>
          <p:cNvSpPr>
            <a:spLocks noChangeArrowheads="1"/>
          </p:cNvSpPr>
          <p:nvPr/>
        </p:nvSpPr>
        <p:spPr bwMode="auto">
          <a:xfrm>
            <a:off x="5980790" y="235304"/>
            <a:ext cx="3150556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093913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093913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093913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093913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800" dirty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Eastern Joshua tree associated AM fungi maintain composition across seasons</a:t>
            </a:r>
          </a:p>
        </p:txBody>
      </p:sp>
      <p:sp>
        <p:nvSpPr>
          <p:cNvPr id="2054" name="TextBox 13"/>
          <p:cNvSpPr txBox="1">
            <a:spLocks noChangeArrowheads="1"/>
          </p:cNvSpPr>
          <p:nvPr/>
        </p:nvSpPr>
        <p:spPr bwMode="auto">
          <a:xfrm>
            <a:off x="6531454" y="2952430"/>
            <a:ext cx="30060059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093913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093913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093913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093913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FFFF"/>
                </a:solidFill>
              </a:rPr>
              <a:t>A. Joukhajian</a:t>
            </a:r>
            <a:r>
              <a:rPr lang="en-US" sz="5400" baseline="30000" dirty="0">
                <a:solidFill>
                  <a:srgbClr val="FFFFFF"/>
                </a:solidFill>
              </a:rPr>
              <a:t>*</a:t>
            </a:r>
            <a:r>
              <a:rPr lang="en-US" sz="5400" dirty="0">
                <a:solidFill>
                  <a:srgbClr val="FFFFFF"/>
                </a:solidFill>
              </a:rPr>
              <a:t>, S. I. Glassman</a:t>
            </a:r>
            <a:r>
              <a:rPr lang="en-US" sz="5400" baseline="30000" dirty="0">
                <a:solidFill>
                  <a:srgbClr val="FFFFFF"/>
                </a:solidFill>
              </a:rPr>
              <a:t>*</a:t>
            </a:r>
          </a:p>
          <a:p>
            <a:pPr algn="ctr"/>
            <a:r>
              <a:rPr lang="en-US" sz="4000" i="1" baseline="30000" dirty="0">
                <a:solidFill>
                  <a:srgbClr val="FFFFFF"/>
                </a:solidFill>
              </a:rPr>
              <a:t>*</a:t>
            </a:r>
            <a:r>
              <a:rPr lang="en-US" sz="4000" i="1" dirty="0">
                <a:solidFill>
                  <a:srgbClr val="FFFFFF"/>
                </a:solidFill>
              </a:rPr>
              <a:t>Department of Microbiology and Plant Pathology, University of California, Riverside, CA, USA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76826" y="3898188"/>
            <a:ext cx="9405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Contact: Arik.Joukhajian@email.ucr.edu</a:t>
            </a:r>
          </a:p>
        </p:txBody>
      </p:sp>
      <p:sp>
        <p:nvSpPr>
          <p:cNvPr id="2065" name="TextBox 2064"/>
          <p:cNvSpPr txBox="1"/>
          <p:nvPr/>
        </p:nvSpPr>
        <p:spPr>
          <a:xfrm>
            <a:off x="791770" y="6718229"/>
            <a:ext cx="7145224" cy="1160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baseline="0" dirty="0"/>
          </a:p>
          <a:p>
            <a:pPr marL="457200" indent="-457200">
              <a:buFont typeface="Arial"/>
              <a:buChar char="•"/>
            </a:pPr>
            <a:r>
              <a:rPr lang="en-US" sz="3400" dirty="0"/>
              <a:t>The 2020 Dome Fire burned 43,273 acres of the California Mojave National Preserve, accounting for ¼ of the Eastern Joshua tree (</a:t>
            </a:r>
            <a:r>
              <a:rPr lang="en-US" sz="3400" i="1" dirty="0"/>
              <a:t>Yucca jaegeriana)</a:t>
            </a:r>
            <a:r>
              <a:rPr lang="en-US" sz="3400" dirty="0"/>
              <a:t>  forest and killing ~ 1 million trees</a:t>
            </a:r>
            <a:r>
              <a:rPr lang="en-US" sz="3400" baseline="30000" dirty="0"/>
              <a:t>1</a:t>
            </a:r>
            <a:r>
              <a:rPr lang="en-US" sz="3400" dirty="0"/>
              <a:t> </a:t>
            </a:r>
            <a:endParaRPr lang="en-US" sz="3400" baseline="0" dirty="0"/>
          </a:p>
          <a:p>
            <a:pPr marL="457200" indent="-457200">
              <a:buFont typeface="Arial"/>
              <a:buChar char="•"/>
            </a:pPr>
            <a:endParaRPr lang="en-US" sz="3400" baseline="0" dirty="0"/>
          </a:p>
          <a:p>
            <a:pPr marL="457200" indent="-457200">
              <a:buFont typeface="Arial"/>
              <a:buChar char="•"/>
            </a:pPr>
            <a:r>
              <a:rPr lang="en-US" sz="3400" dirty="0"/>
              <a:t>Joshua trees like </a:t>
            </a:r>
            <a:r>
              <a:rPr lang="en-US" sz="3400" i="1" dirty="0"/>
              <a:t>Y. jaegeriana</a:t>
            </a:r>
            <a:r>
              <a:rPr lang="en-US" sz="3400" dirty="0"/>
              <a:t> and its closely related sister species </a:t>
            </a:r>
            <a:r>
              <a:rPr lang="en-US" sz="3400" i="1" dirty="0"/>
              <a:t>Y. brevifolia </a:t>
            </a:r>
            <a:r>
              <a:rPr lang="en-US" sz="3400" dirty="0"/>
              <a:t>(Western Joshua Tree), </a:t>
            </a:r>
            <a:r>
              <a:rPr lang="en-US" sz="3400" i="1" dirty="0"/>
              <a:t> </a:t>
            </a:r>
            <a:r>
              <a:rPr lang="en-US" sz="3400" dirty="0"/>
              <a:t>have slow growth and are not adapted to high severity fires.</a:t>
            </a:r>
            <a:r>
              <a:rPr lang="en-US" sz="3400" i="1" dirty="0"/>
              <a:t> </a:t>
            </a:r>
            <a:r>
              <a:rPr lang="en-US" sz="3400" dirty="0"/>
              <a:t>They are unlikely to recover without intervention.</a:t>
            </a:r>
          </a:p>
          <a:p>
            <a:pPr marL="457200" indent="-457200">
              <a:buFont typeface="Arial"/>
              <a:buChar char="•"/>
            </a:pPr>
            <a:endParaRPr lang="en-US" sz="3400" dirty="0"/>
          </a:p>
          <a:p>
            <a:pPr marL="457200" indent="-457200">
              <a:buFont typeface="Arial"/>
              <a:buChar char="•"/>
            </a:pPr>
            <a:r>
              <a:rPr lang="en-US" sz="3400" dirty="0"/>
              <a:t>Arbuscular mycorrhizal fungi (AMF) are critical to desert plant  survival</a:t>
            </a:r>
            <a:r>
              <a:rPr lang="en-US" sz="3400" baseline="30000" dirty="0"/>
              <a:t>3</a:t>
            </a:r>
            <a:r>
              <a:rPr lang="en-US" sz="3400" dirty="0"/>
              <a:t> and AMF amendments will likely improve Joshua tree restoration, yet the AMF of </a:t>
            </a:r>
            <a:r>
              <a:rPr lang="en-US" sz="3400" i="1" dirty="0"/>
              <a:t>Y. jaegeriana </a:t>
            </a:r>
            <a:r>
              <a:rPr lang="en-US" sz="3400" dirty="0"/>
              <a:t>remain completed uncharacterized.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D3D48-23D9-40A8-9A6D-194936964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2388" y="235304"/>
            <a:ext cx="3906373" cy="3906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FC22EF-1B31-41FF-82DF-63DAACA7E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378" y="444199"/>
            <a:ext cx="3249899" cy="32498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DBF3C0F-21D2-4F69-B41D-419C6BB57021}"/>
              </a:ext>
            </a:extLst>
          </p:cNvPr>
          <p:cNvSpPr txBox="1"/>
          <p:nvPr/>
        </p:nvSpPr>
        <p:spPr>
          <a:xfrm>
            <a:off x="6781800" y="21183600"/>
            <a:ext cx="7947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Cima Dome burn scar perimeter and pins marking sampled Eastern Joshua trees.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E025B8-8DAD-498B-94DB-FE7D2A879974}"/>
              </a:ext>
            </a:extLst>
          </p:cNvPr>
          <p:cNvSpPr txBox="1"/>
          <p:nvPr/>
        </p:nvSpPr>
        <p:spPr>
          <a:xfrm>
            <a:off x="30617225" y="20511568"/>
            <a:ext cx="12578848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We characterized for the first time the AMF associated with </a:t>
            </a:r>
            <a:r>
              <a:rPr lang="en-US" sz="3600" i="1" dirty="0"/>
              <a:t>Y. jaegeriana, </a:t>
            </a:r>
            <a:r>
              <a:rPr lang="en-US" sz="3600" dirty="0"/>
              <a:t>finding a diverse community of 39 taxa from 4 families that is fairly consistent in richness and composition across seasons</a:t>
            </a:r>
            <a:br>
              <a:rPr lang="en-US" sz="3600" dirty="0"/>
            </a:b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Several taxa found had previously been detected inhabiting </a:t>
            </a:r>
            <a:r>
              <a:rPr lang="en-US" sz="3600" i="1" dirty="0"/>
              <a:t>Y. brevifolia</a:t>
            </a:r>
            <a:r>
              <a:rPr lang="en-US" sz="3600" dirty="0"/>
              <a:t> in Joshua Tree National Park including the virtual taxa  </a:t>
            </a:r>
            <a:r>
              <a:rPr lang="en-US" sz="3600" i="1" dirty="0" err="1"/>
              <a:t>Claroideoglomus</a:t>
            </a:r>
            <a:r>
              <a:rPr lang="en-US" sz="3600" dirty="0"/>
              <a:t>  VTX00193 and VTX00056, and </a:t>
            </a:r>
            <a:r>
              <a:rPr lang="en-US" sz="3600" i="1" dirty="0"/>
              <a:t>Glomus</a:t>
            </a:r>
            <a:r>
              <a:rPr lang="en-US" sz="3600" dirty="0"/>
              <a:t> VTX00069, VTX00092, and VTX0114</a:t>
            </a:r>
            <a:br>
              <a:rPr lang="en-US" sz="3600" dirty="0"/>
            </a:b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The genus</a:t>
            </a:r>
            <a:r>
              <a:rPr lang="en-US" sz="3600" i="1" dirty="0"/>
              <a:t> Glomus </a:t>
            </a:r>
            <a:r>
              <a:rPr lang="en-US" sz="3600" dirty="0"/>
              <a:t>is dominant across soil and root samples across all seasons, with VTX 00294 appearing most frequently</a:t>
            </a:r>
            <a:br>
              <a:rPr lang="en-US" sz="3600" dirty="0"/>
            </a:b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We will next test if AMF and soil amendments improve existing aboveground based Eastern Joshua tree restoration efforts in the Mojave National Preserve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E38007-5D5A-429E-B7E2-7283B1ED50CF}"/>
              </a:ext>
            </a:extLst>
          </p:cNvPr>
          <p:cNvSpPr txBox="1"/>
          <p:nvPr/>
        </p:nvSpPr>
        <p:spPr>
          <a:xfrm>
            <a:off x="30322908" y="28386171"/>
            <a:ext cx="131110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thank the National Park Service for their cooperation and acknowledge the native </a:t>
            </a:r>
            <a:r>
              <a:rPr lang="en-US" sz="2800" dirty="0" err="1"/>
              <a:t>Nuwuvi</a:t>
            </a:r>
            <a:r>
              <a:rPr lang="en-US" sz="2800" dirty="0"/>
              <a:t> people who were stewards of this land. We thank Aishwarya </a:t>
            </a:r>
            <a:r>
              <a:rPr lang="en-US" sz="2800" dirty="0" err="1"/>
              <a:t>Veerabahu</a:t>
            </a:r>
            <a:r>
              <a:rPr lang="en-US" sz="2800" dirty="0"/>
              <a:t>, Marcos Vinicius Caiafa Sepulveda, Dylan Enright, Anna </a:t>
            </a:r>
            <a:r>
              <a:rPr lang="en-US" sz="2800" dirty="0" err="1"/>
              <a:t>Nyugen</a:t>
            </a:r>
            <a:r>
              <a:rPr lang="en-US" sz="2800" dirty="0"/>
              <a:t>, and </a:t>
            </a:r>
            <a:r>
              <a:rPr lang="en-US" sz="2800" dirty="0" err="1"/>
              <a:t>Basubi</a:t>
            </a:r>
            <a:r>
              <a:rPr lang="en-US" sz="2800" dirty="0"/>
              <a:t> Binti </a:t>
            </a:r>
            <a:r>
              <a:rPr lang="en-US" sz="2800" dirty="0" err="1"/>
              <a:t>Zhilik</a:t>
            </a:r>
            <a:r>
              <a:rPr lang="en-US" sz="2800" dirty="0"/>
              <a:t> for their assistance with field sampling.</a:t>
            </a:r>
          </a:p>
          <a:p>
            <a:endParaRPr lang="en-US" sz="1600" dirty="0"/>
          </a:p>
          <a:p>
            <a:r>
              <a:rPr lang="en-US" sz="2800" dirty="0">
                <a:latin typeface="+mn-lt"/>
              </a:rPr>
              <a:t>References: (1)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 NPS. Dome Fire - Mojave National Preserve. (2020). </a:t>
            </a:r>
            <a:r>
              <a:rPr lang="en-US" sz="2800" dirty="0"/>
              <a:t>(2) Smith SE, Read DJ. 2008. Mycorrhizal symbiosis. Cambridge, UK. (3) Titus, J H., et al. </a:t>
            </a:r>
            <a:r>
              <a:rPr lang="en-US" sz="2800" i="1" dirty="0"/>
              <a:t>Western North American Naturalist</a:t>
            </a:r>
            <a:r>
              <a:rPr lang="en-US" sz="2800" dirty="0"/>
              <a:t> (2002): 327-334.</a:t>
            </a:r>
            <a:r>
              <a:rPr lang="en-US" sz="2800" dirty="0">
                <a:latin typeface="+mn-lt"/>
              </a:rPr>
              <a:t> (4) </a:t>
            </a:r>
            <a:r>
              <a:rPr lang="en-US" sz="2800" dirty="0" err="1">
                <a:latin typeface="+mn-lt"/>
              </a:rPr>
              <a:t>Öpik</a:t>
            </a:r>
            <a:r>
              <a:rPr lang="en-US" sz="2800" dirty="0">
                <a:latin typeface="+mn-lt"/>
              </a:rPr>
              <a:t>, M. et al. 2010. New Phytologist 188: 223-241. </a:t>
            </a:r>
          </a:p>
          <a:p>
            <a:endParaRPr lang="en-US" sz="3000" dirty="0"/>
          </a:p>
        </p:txBody>
      </p:sp>
      <p:pic>
        <p:nvPicPr>
          <p:cNvPr id="19" name="Picture 18" descr="A picture containing outdoor, sky, ground, silhouette&#10;&#10;Description automatically generated">
            <a:extLst>
              <a:ext uri="{FF2B5EF4-FFF2-40B4-BE49-F238E27FC236}">
                <a16:creationId xmlns:a16="http://schemas.microsoft.com/office/drawing/2014/main" id="{00280864-011A-BBF2-931B-3014F6D03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9" y="6639292"/>
            <a:ext cx="6440489" cy="483036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5" name="Picture 24" descr="A picture containing outdoor, sky, grass, mountain&#10;&#10;Description automatically generated">
            <a:extLst>
              <a:ext uri="{FF2B5EF4-FFF2-40B4-BE49-F238E27FC236}">
                <a16:creationId xmlns:a16="http://schemas.microsoft.com/office/drawing/2014/main" id="{AB9877CF-710B-54A4-852A-F5D8C69AA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8" y="12337935"/>
            <a:ext cx="6440489" cy="4830367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7DF1FF-8026-092D-833C-DCD807B84E15}"/>
              </a:ext>
            </a:extLst>
          </p:cNvPr>
          <p:cNvSpPr txBox="1"/>
          <p:nvPr/>
        </p:nvSpPr>
        <p:spPr>
          <a:xfrm>
            <a:off x="708796" y="22875083"/>
            <a:ext cx="5618578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Soil and roots were sampled at 10-15 cm depth from 20 healthy </a:t>
            </a:r>
            <a:r>
              <a:rPr lang="en-US" sz="3200" i="1" dirty="0"/>
              <a:t>Y. jaegeriana </a:t>
            </a:r>
            <a:r>
              <a:rPr lang="en-US" sz="3200" dirty="0"/>
              <a:t>trees located near the Dome Fire perimeter in Summer, Fall, and Winter 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DNA was extracted from roots and soils and AMF were PCR amplified with WANDA-AML2 primers and sequenced with Illumina MiSeq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Sequences were analyzed in QIIME2 and taxonomy was assigned using the </a:t>
            </a:r>
            <a:r>
              <a:rPr lang="en-US" sz="3200" dirty="0" err="1"/>
              <a:t>MaarjAM</a:t>
            </a:r>
            <a:r>
              <a:rPr lang="en-US" sz="3200" dirty="0"/>
              <a:t> database</a:t>
            </a:r>
            <a:r>
              <a:rPr lang="en-US" sz="3200" baseline="30000" dirty="0"/>
              <a:t>4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8273FD-541D-326C-62A9-28B9A3ED1320}"/>
              </a:ext>
            </a:extLst>
          </p:cNvPr>
          <p:cNvSpPr txBox="1"/>
          <p:nvPr/>
        </p:nvSpPr>
        <p:spPr>
          <a:xfrm>
            <a:off x="7114203" y="31218347"/>
            <a:ext cx="78401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Fig. 4</a:t>
            </a:r>
            <a:r>
              <a:rPr lang="en-US" sz="2400" b="1" dirty="0"/>
              <a:t>. </a:t>
            </a:r>
            <a:r>
              <a:rPr lang="en-US" sz="2400" dirty="0"/>
              <a:t>Total annual precipitation and sampling dates. Sampling of root and soil from 20 trees occurred in the Summer (Jun 23), Fall (Sep 9), and Winter (Dec 21)</a:t>
            </a:r>
          </a:p>
        </p:txBody>
      </p:sp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F70DD7F0-7813-4F56-6E31-08D590AE5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4202" y="27701153"/>
            <a:ext cx="7840169" cy="3581900"/>
          </a:xfrm>
          <a:prstGeom prst="rect">
            <a:avLst/>
          </a:prstGeom>
        </p:spPr>
      </p:pic>
      <p:pic>
        <p:nvPicPr>
          <p:cNvPr id="41" name="Picture 40" descr="Shape&#10;&#10;Description automatically generated with medium confidence">
            <a:extLst>
              <a:ext uri="{FF2B5EF4-FFF2-40B4-BE49-F238E27FC236}">
                <a16:creationId xmlns:a16="http://schemas.microsoft.com/office/drawing/2014/main" id="{C9369525-F17C-44C2-2148-031E386F88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871"/>
          <a:stretch/>
        </p:blipFill>
        <p:spPr>
          <a:xfrm>
            <a:off x="20788047" y="22757899"/>
            <a:ext cx="8744878" cy="97558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A625959-F0F3-B4DE-95BD-C9CD5C355240}"/>
              </a:ext>
            </a:extLst>
          </p:cNvPr>
          <p:cNvSpPr txBox="1"/>
          <p:nvPr/>
        </p:nvSpPr>
        <p:spPr>
          <a:xfrm>
            <a:off x="24895508" y="8373769"/>
            <a:ext cx="457657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Across 72 samples collected from 20 trees from 3 seasons for roots and 2 seasons for soils, we identified 39 AMF virtual taxa from 4 families.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mean per tree AMF richness did not vary across seasons but mean richness was significantly greater in soils (11.75 ± 0.99) than roots (8.64 ± 0.39; K-W: </a:t>
            </a:r>
            <a:r>
              <a:rPr lang="el-GR" sz="2800" dirty="0"/>
              <a:t>Χ</a:t>
            </a:r>
            <a:r>
              <a:rPr lang="en-US" sz="2800" baseline="30000" dirty="0"/>
              <a:t>2</a:t>
            </a:r>
            <a:r>
              <a:rPr lang="en-US" sz="2800" dirty="0"/>
              <a:t> = 7.6, </a:t>
            </a:r>
            <a:br>
              <a:rPr lang="en-US" sz="2800" dirty="0"/>
            </a:br>
            <a:r>
              <a:rPr lang="en-US" sz="2800" dirty="0"/>
              <a:t>p = 0.005)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55A916-B64C-B2E7-CC87-F1211BF6ED03}"/>
              </a:ext>
            </a:extLst>
          </p:cNvPr>
          <p:cNvSpPr txBox="1"/>
          <p:nvPr/>
        </p:nvSpPr>
        <p:spPr>
          <a:xfrm>
            <a:off x="16075614" y="23973715"/>
            <a:ext cx="5535759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We detected 35 taxa in roots and 34 taxa in soil 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In our root samples, 4 taxa only appeared in the Summer, with 2 more appearing in the Fall, and no more new taxa appearing in the Winter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In our soil samples, 4 samples were only detected in Summer while 6 new taxa appeared in the Fall 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endParaRPr lang="en-US" sz="2800" dirty="0"/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endParaRPr lang="en-US" sz="2800" dirty="0"/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endParaRPr lang="en-US" sz="3000" dirty="0"/>
          </a:p>
          <a:p>
            <a:pPr marL="457200" indent="-457200">
              <a:buFont typeface="Arial"/>
              <a:buChar char="•"/>
            </a:pPr>
            <a:endParaRPr lang="en-US" sz="3000" dirty="0"/>
          </a:p>
          <a:p>
            <a:pPr marL="457200" indent="-457200">
              <a:buFont typeface="Arial"/>
              <a:buChar char="•"/>
            </a:pPr>
            <a:endParaRPr lang="en-US" sz="3000" dirty="0"/>
          </a:p>
          <a:p>
            <a:pPr marL="457200" indent="-457200">
              <a:buFont typeface="Arial"/>
              <a:buChar char="•"/>
            </a:pPr>
            <a:endParaRPr lang="en-US" sz="3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4F4C02-A2ED-11C0-E4D3-8FCE709F76C3}"/>
              </a:ext>
            </a:extLst>
          </p:cNvPr>
          <p:cNvSpPr txBox="1"/>
          <p:nvPr/>
        </p:nvSpPr>
        <p:spPr>
          <a:xfrm>
            <a:off x="17801188" y="18381803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Root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3368D5-F53B-B69A-5E66-4967C95F557C}"/>
              </a:ext>
            </a:extLst>
          </p:cNvPr>
          <p:cNvSpPr txBox="1"/>
          <p:nvPr/>
        </p:nvSpPr>
        <p:spPr>
          <a:xfrm>
            <a:off x="22273854" y="18406199"/>
            <a:ext cx="1014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Soil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F4156-0D29-FABF-16BD-50FA8210C71F}"/>
              </a:ext>
            </a:extLst>
          </p:cNvPr>
          <p:cNvSpPr txBox="1"/>
          <p:nvPr/>
        </p:nvSpPr>
        <p:spPr>
          <a:xfrm>
            <a:off x="988095" y="18790061"/>
            <a:ext cx="138719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Here, we sought to characterize </a:t>
            </a:r>
            <a:r>
              <a:rPr lang="en-US" sz="3200" i="1" dirty="0"/>
              <a:t>Y. jaegeriana </a:t>
            </a:r>
            <a:r>
              <a:rPr lang="en-US" sz="3200" dirty="0"/>
              <a:t>AMF richness, abundance, and community composition with both molecular and traditional morphological methods to identify how AMF vary in 1) richness, 2) composition,  and </a:t>
            </a:r>
            <a:br>
              <a:rPr lang="en-US" sz="3200" dirty="0"/>
            </a:br>
            <a:r>
              <a:rPr lang="en-US" sz="3200" dirty="0"/>
              <a:t>3) abundance across seasons in roots versus soils.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783C6E-42E4-3AC0-29E5-6458739628BD}"/>
              </a:ext>
            </a:extLst>
          </p:cNvPr>
          <p:cNvSpPr/>
          <p:nvPr/>
        </p:nvSpPr>
        <p:spPr>
          <a:xfrm>
            <a:off x="457200" y="5265919"/>
            <a:ext cx="14894719" cy="11692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Introduction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8A9E0CE-AADB-15C0-811C-694AB0BA66CD}"/>
              </a:ext>
            </a:extLst>
          </p:cNvPr>
          <p:cNvSpPr/>
          <p:nvPr/>
        </p:nvSpPr>
        <p:spPr>
          <a:xfrm>
            <a:off x="457204" y="21195714"/>
            <a:ext cx="14894715" cy="112904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Methods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AEF0DAB-747D-3A92-647A-8078B1C26946}"/>
              </a:ext>
            </a:extLst>
          </p:cNvPr>
          <p:cNvSpPr/>
          <p:nvPr/>
        </p:nvSpPr>
        <p:spPr>
          <a:xfrm>
            <a:off x="15960086" y="5257800"/>
            <a:ext cx="13669625" cy="11734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AMF Richness does not vary seasonally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6EECCD-5E3E-2C1C-A955-797526345F97}"/>
              </a:ext>
            </a:extLst>
          </p:cNvPr>
          <p:cNvSpPr/>
          <p:nvPr/>
        </p:nvSpPr>
        <p:spPr>
          <a:xfrm>
            <a:off x="15960085" y="16681383"/>
            <a:ext cx="13669625" cy="11734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Most species co-occur across seasons 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2D184F6-B14E-C2C6-13C4-2FAF8655FB9E}"/>
              </a:ext>
            </a:extLst>
          </p:cNvPr>
          <p:cNvSpPr/>
          <p:nvPr/>
        </p:nvSpPr>
        <p:spPr>
          <a:xfrm>
            <a:off x="30322908" y="5257800"/>
            <a:ext cx="13111088" cy="11734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Glomeraceae</a:t>
            </a:r>
            <a:r>
              <a:rPr lang="en-US" sz="4800" b="1" dirty="0"/>
              <a:t> appear most frequently in roots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73E1C01-9552-2043-F241-32312FAA2E1E}"/>
              </a:ext>
            </a:extLst>
          </p:cNvPr>
          <p:cNvSpPr/>
          <p:nvPr/>
        </p:nvSpPr>
        <p:spPr>
          <a:xfrm>
            <a:off x="30315100" y="19315476"/>
            <a:ext cx="13121091" cy="112372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Conclusions and 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2F9970-8A17-477F-3D7C-C24B74910D56}"/>
              </a:ext>
            </a:extLst>
          </p:cNvPr>
          <p:cNvSpPr txBox="1"/>
          <p:nvPr/>
        </p:nvSpPr>
        <p:spPr>
          <a:xfrm>
            <a:off x="25007175" y="6579256"/>
            <a:ext cx="4525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Fig. 5. </a:t>
            </a:r>
            <a:r>
              <a:rPr lang="en-US" sz="2800" dirty="0"/>
              <a:t>Mean taxa richness across each timepoint in root and soil samples.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FE606-9273-5C4D-1A15-D6AF52F6D784}"/>
              </a:ext>
            </a:extLst>
          </p:cNvPr>
          <p:cNvSpPr txBox="1"/>
          <p:nvPr/>
        </p:nvSpPr>
        <p:spPr>
          <a:xfrm>
            <a:off x="8381999" y="11427211"/>
            <a:ext cx="720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Fig. 1. </a:t>
            </a:r>
            <a:r>
              <a:rPr lang="en-US" sz="2800" dirty="0"/>
              <a:t>The aftermath of the Dome Fire.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D4024-BD06-6B7F-58EC-D3E5D6FC82D7}"/>
              </a:ext>
            </a:extLst>
          </p:cNvPr>
          <p:cNvSpPr txBox="1"/>
          <p:nvPr/>
        </p:nvSpPr>
        <p:spPr>
          <a:xfrm>
            <a:off x="8415762" y="17180416"/>
            <a:ext cx="6288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Fig 2. </a:t>
            </a:r>
            <a:r>
              <a:rPr lang="en-US" sz="2800" dirty="0"/>
              <a:t>The unburned shrublands which make up the Eastern Joshua tree forest surrounding Cima Dome.</a:t>
            </a:r>
          </a:p>
        </p:txBody>
      </p:sp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AE968933-FCAD-31AC-F62C-7E0498907C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053" t="23615" r="37463" b="22280"/>
          <a:stretch/>
        </p:blipFill>
        <p:spPr>
          <a:xfrm>
            <a:off x="7123233" y="22668360"/>
            <a:ext cx="3792389" cy="418416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5C7059F-5322-0A42-CC1E-AB7E6B834ADD}"/>
              </a:ext>
            </a:extLst>
          </p:cNvPr>
          <p:cNvSpPr/>
          <p:nvPr/>
        </p:nvSpPr>
        <p:spPr>
          <a:xfrm>
            <a:off x="10114231" y="25454046"/>
            <a:ext cx="151025" cy="152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3492E61-88BB-AB90-99B1-C162EF0197BB}"/>
              </a:ext>
            </a:extLst>
          </p:cNvPr>
          <p:cNvCxnSpPr>
            <a:cxnSpLocks/>
          </p:cNvCxnSpPr>
          <p:nvPr/>
        </p:nvCxnSpPr>
        <p:spPr>
          <a:xfrm flipV="1">
            <a:off x="10265256" y="22704325"/>
            <a:ext cx="589016" cy="273363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Map&#10;&#10;Description automatically generated">
            <a:extLst>
              <a:ext uri="{FF2B5EF4-FFF2-40B4-BE49-F238E27FC236}">
                <a16:creationId xmlns:a16="http://schemas.microsoft.com/office/drawing/2014/main" id="{E973529F-2CB3-B772-57EC-0B788DF051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73423" y="22668361"/>
            <a:ext cx="4080949" cy="415619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26495D9-D02D-3E75-0DBC-4F62B041D72F}"/>
              </a:ext>
            </a:extLst>
          </p:cNvPr>
          <p:cNvCxnSpPr>
            <a:cxnSpLocks/>
          </p:cNvCxnSpPr>
          <p:nvPr/>
        </p:nvCxnSpPr>
        <p:spPr>
          <a:xfrm>
            <a:off x="10255782" y="25606446"/>
            <a:ext cx="598490" cy="121811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E9ABD4A-58BD-BDBC-C101-07722386F51C}"/>
              </a:ext>
            </a:extLst>
          </p:cNvPr>
          <p:cNvSpPr txBox="1"/>
          <p:nvPr/>
        </p:nvSpPr>
        <p:spPr>
          <a:xfrm>
            <a:off x="30545069" y="16939388"/>
            <a:ext cx="12651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Fig. 8. </a:t>
            </a:r>
            <a:r>
              <a:rPr lang="en-US" sz="3200" dirty="0"/>
              <a:t>Rank abundance curve of AMF taxa detected in 50 root samples from all three timepoints. The y axis represents the relative frequency of each taxa per total number of root samples.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DBFA20-28CC-E685-7950-EB5A135FDB2C}"/>
              </a:ext>
            </a:extLst>
          </p:cNvPr>
          <p:cNvSpPr txBox="1"/>
          <p:nvPr/>
        </p:nvSpPr>
        <p:spPr>
          <a:xfrm>
            <a:off x="7046455" y="26785706"/>
            <a:ext cx="7738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Fig. 3. </a:t>
            </a:r>
            <a:r>
              <a:rPr lang="en-US" sz="2800" dirty="0"/>
              <a:t>Relative location of the Dome Fire burn scar. </a:t>
            </a:r>
          </a:p>
          <a:p>
            <a:r>
              <a:rPr lang="en-US" sz="2800" dirty="0"/>
              <a:t>Pinned points indicate sampling locations.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B71801-D047-5840-9189-49713EABC7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73805" y="6435202"/>
            <a:ext cx="11593531" cy="104033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AC3471-F236-DF42-6D1C-058E813E9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75614" y="6576429"/>
            <a:ext cx="8600964" cy="94255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57932C2-1DC4-1590-D905-95284F027B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71854" y="15374007"/>
            <a:ext cx="4860457" cy="705808"/>
          </a:xfrm>
          <a:prstGeom prst="rect">
            <a:avLst/>
          </a:prstGeom>
        </p:spPr>
      </p:pic>
      <p:pic>
        <p:nvPicPr>
          <p:cNvPr id="46" name="Picture 45" descr="Diagram, venn diagram&#10;&#10;Description automatically generated">
            <a:extLst>
              <a:ext uri="{FF2B5EF4-FFF2-40B4-BE49-F238E27FC236}">
                <a16:creationId xmlns:a16="http://schemas.microsoft.com/office/drawing/2014/main" id="{FE03921C-F1E6-7F5B-1088-54E1FD63C7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88307" y="18648665"/>
            <a:ext cx="3871714" cy="3871714"/>
          </a:xfrm>
          <a:prstGeom prst="rect">
            <a:avLst/>
          </a:prstGeom>
        </p:spPr>
      </p:pic>
      <p:pic>
        <p:nvPicPr>
          <p:cNvPr id="58" name="Picture 57" descr="Diagram, venn diagram&#10;&#10;Description automatically generated">
            <a:extLst>
              <a:ext uri="{FF2B5EF4-FFF2-40B4-BE49-F238E27FC236}">
                <a16:creationId xmlns:a16="http://schemas.microsoft.com/office/drawing/2014/main" id="{23C74F1F-6C7A-89D7-053E-2672E7631A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83571" y="19195444"/>
            <a:ext cx="3238646" cy="3238646"/>
          </a:xfrm>
          <a:prstGeom prst="rect">
            <a:avLst/>
          </a:prstGeom>
        </p:spPr>
      </p:pic>
      <p:pic>
        <p:nvPicPr>
          <p:cNvPr id="63" name="Picture 62" descr="A picture containing icon&#10;&#10;Description automatically generated">
            <a:extLst>
              <a:ext uri="{FF2B5EF4-FFF2-40B4-BE49-F238E27FC236}">
                <a16:creationId xmlns:a16="http://schemas.microsoft.com/office/drawing/2014/main" id="{8A15F2F2-427C-5DE9-A891-AD0B9BB741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27878" y="18935188"/>
            <a:ext cx="3472916" cy="3472916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FF66D2A-B629-BDF8-EEA8-61A8CC40DE54}"/>
              </a:ext>
            </a:extLst>
          </p:cNvPr>
          <p:cNvSpPr txBox="1"/>
          <p:nvPr/>
        </p:nvSpPr>
        <p:spPr>
          <a:xfrm>
            <a:off x="16339431" y="22757899"/>
            <a:ext cx="6131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Fig 6. </a:t>
            </a:r>
            <a:r>
              <a:rPr lang="en-US" sz="2800" dirty="0"/>
              <a:t>Venn diagrams of taxa overlap between timepoints.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DC8134-2CC3-0023-7074-3158CB7A695A}"/>
              </a:ext>
            </a:extLst>
          </p:cNvPr>
          <p:cNvSpPr txBox="1"/>
          <p:nvPr/>
        </p:nvSpPr>
        <p:spPr>
          <a:xfrm>
            <a:off x="26063122" y="18487558"/>
            <a:ext cx="291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Root and Soil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9A2BB0A-CF18-BD48-D5C5-E2DC7C224643}"/>
              </a:ext>
            </a:extLst>
          </p:cNvPr>
          <p:cNvSpPr txBox="1"/>
          <p:nvPr/>
        </p:nvSpPr>
        <p:spPr>
          <a:xfrm>
            <a:off x="16194122" y="30699441"/>
            <a:ext cx="4593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Fig. 7. </a:t>
            </a:r>
            <a:r>
              <a:rPr lang="en-US" sz="3200" dirty="0"/>
              <a:t>A phylogenetic tree of the taxa detected across all our samples.</a:t>
            </a:r>
          </a:p>
        </p:txBody>
      </p:sp>
    </p:spTree>
    <p:extLst>
      <p:ext uri="{BB962C8B-B14F-4D97-AF65-F5344CB8AC3E}">
        <p14:creationId xmlns:p14="http://schemas.microsoft.com/office/powerpoint/2010/main" val="2236117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859</Words>
  <Application>Microsoft Office PowerPoint</Application>
  <PresentationFormat>Custom</PresentationFormat>
  <Paragraphs>66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Futura Medium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2017-05-05T14:03:23Z</cp:lastPrinted>
  <dcterms:created xsi:type="dcterms:W3CDTF">2017-05-04T19:38:31Z</dcterms:created>
  <dcterms:modified xsi:type="dcterms:W3CDTF">2022-06-27T23:55:29Z</dcterms:modified>
</cp:coreProperties>
</file>