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4"/>
  </p:notesMasterIdLst>
  <p:sldIdLst>
    <p:sldId id="258" r:id="rId2"/>
    <p:sldId id="259" r:id="rId3"/>
    <p:sldId id="260" r:id="rId4"/>
    <p:sldId id="261" r:id="rId5"/>
    <p:sldId id="262" r:id="rId6"/>
    <p:sldId id="263" r:id="rId7"/>
    <p:sldId id="264" r:id="rId8"/>
    <p:sldId id="265" r:id="rId9"/>
    <p:sldId id="266" r:id="rId10"/>
    <p:sldId id="283" r:id="rId11"/>
    <p:sldId id="284" r:id="rId12"/>
    <p:sldId id="290" r:id="rId13"/>
    <p:sldId id="285" r:id="rId14"/>
    <p:sldId id="268" r:id="rId15"/>
    <p:sldId id="269" r:id="rId16"/>
    <p:sldId id="270" r:id="rId17"/>
    <p:sldId id="271" r:id="rId18"/>
    <p:sldId id="272" r:id="rId19"/>
    <p:sldId id="286" r:id="rId20"/>
    <p:sldId id="273" r:id="rId21"/>
    <p:sldId id="274" r:id="rId22"/>
    <p:sldId id="287" r:id="rId23"/>
    <p:sldId id="275" r:id="rId24"/>
    <p:sldId id="276" r:id="rId25"/>
    <p:sldId id="288" r:id="rId26"/>
    <p:sldId id="277" r:id="rId27"/>
    <p:sldId id="278" r:id="rId28"/>
    <p:sldId id="279" r:id="rId29"/>
    <p:sldId id="280" r:id="rId30"/>
    <p:sldId id="281" r:id="rId31"/>
    <p:sldId id="282" r:id="rId32"/>
    <p:sldId id="28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C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p:restoredTop sz="69592"/>
  </p:normalViewPr>
  <p:slideViewPr>
    <p:cSldViewPr>
      <p:cViewPr varScale="1">
        <p:scale>
          <a:sx n="87" d="100"/>
          <a:sy n="87" d="100"/>
        </p:scale>
        <p:origin x="289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6B45D9-8CD2-D042-AEB1-901132D5B059}" type="datetimeFigureOut">
              <a:rPr lang="en-US" smtClean="0"/>
              <a:t>9/23/21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D37FC-8CBF-E248-ADAE-D54BAE2406AE}" type="slidenum">
              <a:rPr lang="en-US" smtClean="0"/>
              <a:t>‹#›</a:t>
            </a:fld>
            <a:endParaRPr lang="en-US"/>
          </a:p>
        </p:txBody>
      </p:sp>
    </p:spTree>
    <p:extLst>
      <p:ext uri="{BB962C8B-B14F-4D97-AF65-F5344CB8AC3E}">
        <p14:creationId xmlns:p14="http://schemas.microsoft.com/office/powerpoint/2010/main" val="163442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Have you ever applied for a fellowship/grant? Are you currently in the process of applying for a grant/fellowship?</a:t>
            </a:r>
          </a:p>
        </p:txBody>
      </p:sp>
      <p:sp>
        <p:nvSpPr>
          <p:cNvPr id="4" name="Slide Number Placeholder 3"/>
          <p:cNvSpPr>
            <a:spLocks noGrp="1"/>
          </p:cNvSpPr>
          <p:nvPr>
            <p:ph type="sldNum" sz="quarter" idx="10"/>
          </p:nvPr>
        </p:nvSpPr>
        <p:spPr/>
        <p:txBody>
          <a:bodyPr/>
          <a:lstStyle/>
          <a:p>
            <a:fld id="{853B5277-6B5C-2141-BE10-0DEA3D2C4BC8}" type="slidenum">
              <a:rPr lang="en-US" smtClean="0"/>
              <a:t>1</a:t>
            </a:fld>
            <a:endParaRPr lang="en-US"/>
          </a:p>
        </p:txBody>
      </p:sp>
    </p:spTree>
    <p:extLst>
      <p:ext uri="{BB962C8B-B14F-4D97-AF65-F5344CB8AC3E}">
        <p14:creationId xmlns:p14="http://schemas.microsoft.com/office/powerpoint/2010/main" val="241971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really a comprehensive list anywhere – UCSB site is a start, keep an eye on the Opportunities section of </a:t>
            </a:r>
            <a:r>
              <a:rPr lang="en-US" baseline="0" dirty="0" err="1"/>
              <a:t>R’Grad</a:t>
            </a:r>
            <a:r>
              <a:rPr lang="en-US" baseline="0" dirty="0"/>
              <a:t> every week</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10</a:t>
            </a:fld>
            <a:endParaRPr lang="en-US"/>
          </a:p>
        </p:txBody>
      </p:sp>
    </p:spTree>
    <p:extLst>
      <p:ext uri="{BB962C8B-B14F-4D97-AF65-F5344CB8AC3E}">
        <p14:creationId xmlns:p14="http://schemas.microsoft.com/office/powerpoint/2010/main" val="109451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those are HASS-specific, but others (like</a:t>
            </a:r>
            <a:r>
              <a:rPr lang="en-US" baseline="0" dirty="0"/>
              <a:t> AAUW, Ford, </a:t>
            </a:r>
            <a:r>
              <a:rPr lang="en-US" baseline="0" dirty="0" err="1"/>
              <a:t>etc</a:t>
            </a:r>
            <a:r>
              <a:rPr lang="en-US" baseline="0" dirty="0"/>
              <a:t>) consider all fields</a:t>
            </a:r>
          </a:p>
          <a:p>
            <a:r>
              <a:rPr lang="en-US" baseline="0" dirty="0"/>
              <a:t>Switch to Chrome to show lists </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11</a:t>
            </a:fld>
            <a:endParaRPr lang="en-US"/>
          </a:p>
        </p:txBody>
      </p:sp>
    </p:spTree>
    <p:extLst>
      <p:ext uri="{BB962C8B-B14F-4D97-AF65-F5344CB8AC3E}">
        <p14:creationId xmlns:p14="http://schemas.microsoft.com/office/powerpoint/2010/main" val="114578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 by Kelly Kraus-Lee</a:t>
            </a:r>
          </a:p>
          <a:p>
            <a:endParaRPr lang="en-US" dirty="0"/>
          </a:p>
          <a:p>
            <a:r>
              <a:rPr lang="en-US" dirty="0"/>
              <a:t>These are some examples of fellowships that are good fits for SOE graduate students.</a:t>
            </a:r>
          </a:p>
        </p:txBody>
      </p:sp>
      <p:sp>
        <p:nvSpPr>
          <p:cNvPr id="4" name="Slide Number Placeholder 3"/>
          <p:cNvSpPr>
            <a:spLocks noGrp="1"/>
          </p:cNvSpPr>
          <p:nvPr>
            <p:ph type="sldNum" sz="quarter" idx="5"/>
          </p:nvPr>
        </p:nvSpPr>
        <p:spPr/>
        <p:txBody>
          <a:bodyPr/>
          <a:lstStyle/>
          <a:p>
            <a:fld id="{B10D37FC-8CBF-E248-ADAE-D54BAE2406AE}" type="slidenum">
              <a:rPr lang="en-US" smtClean="0"/>
              <a:t>12</a:t>
            </a:fld>
            <a:endParaRPr lang="en-US"/>
          </a:p>
        </p:txBody>
      </p:sp>
    </p:spTree>
    <p:extLst>
      <p:ext uri="{BB962C8B-B14F-4D97-AF65-F5344CB8AC3E}">
        <p14:creationId xmlns:p14="http://schemas.microsoft.com/office/powerpoint/2010/main" val="58045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13</a:t>
            </a:fld>
            <a:endParaRPr lang="en-US"/>
          </a:p>
        </p:txBody>
      </p:sp>
    </p:spTree>
    <p:extLst>
      <p:ext uri="{BB962C8B-B14F-4D97-AF65-F5344CB8AC3E}">
        <p14:creationId xmlns:p14="http://schemas.microsoft.com/office/powerpoint/2010/main" val="225547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Sense of movement, through time, that culminates (comes</a:t>
            </a:r>
            <a:r>
              <a:rPr lang="en-US" baseline="0" dirty="0"/>
              <a:t> to fruition) </a:t>
            </a:r>
            <a:r>
              <a:rPr lang="en-US" dirty="0"/>
              <a:t>in where</a:t>
            </a:r>
            <a:r>
              <a:rPr lang="en-US" baseline="0" dirty="0"/>
              <a:t> you are and what you’re doing (every movie you’ve ever seen!)</a:t>
            </a:r>
          </a:p>
          <a:p>
            <a:r>
              <a:rPr lang="en-US" baseline="0" dirty="0"/>
              <a:t>Continuity over time in your interest=passion and experience</a:t>
            </a:r>
          </a:p>
          <a:p>
            <a:r>
              <a:rPr lang="en-US" baseline="0" dirty="0"/>
              <a:t>Past experience = skills </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14</a:t>
            </a:fld>
            <a:endParaRPr lang="en-US"/>
          </a:p>
        </p:txBody>
      </p:sp>
    </p:spTree>
    <p:extLst>
      <p:ext uri="{BB962C8B-B14F-4D97-AF65-F5344CB8AC3E}">
        <p14:creationId xmlns:p14="http://schemas.microsoft.com/office/powerpoint/2010/main" val="361413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a general point -</a:t>
            </a:r>
            <a:r>
              <a:rPr lang="en-US" baseline="0" dirty="0"/>
              <a:t> speaks to what almost any funder will want you to demonstrate (in NSF GRFP terms, this is intellectual merit and broader impacts</a:t>
            </a:r>
          </a:p>
          <a:p>
            <a:r>
              <a:rPr lang="en-US" baseline="0" dirty="0"/>
              <a:t>Second is specific to each funder (TAILORING) – diversity for Ford, women in STEM for NSF, increasing basis for bilateral policy in Japan’s Abe Fellowship</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15</a:t>
            </a:fld>
            <a:endParaRPr lang="en-US"/>
          </a:p>
        </p:txBody>
      </p:sp>
    </p:spTree>
    <p:extLst>
      <p:ext uri="{BB962C8B-B14F-4D97-AF65-F5344CB8AC3E}">
        <p14:creationId xmlns:p14="http://schemas.microsoft.com/office/powerpoint/2010/main" val="1298505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frame – what does it</a:t>
            </a:r>
            <a:r>
              <a:rPr lang="en-US" baseline="0" dirty="0"/>
              <a:t> do? Sets boundaries (my research is this and not that). Organizes (think of frames on a mantel, puts ideas in order – what’s bigger, what’s smaller). </a:t>
            </a:r>
          </a:p>
          <a:p>
            <a:r>
              <a:rPr lang="en-US" baseline="0" dirty="0"/>
              <a:t>Makes it pretty (complements colors in image or in room – </a:t>
            </a:r>
            <a:r>
              <a:rPr lang="en-US" b="1" baseline="0" dirty="0"/>
              <a:t>connects </a:t>
            </a:r>
            <a:r>
              <a:rPr lang="en-US" b="0" baseline="0" dirty="0"/>
              <a:t>what’s inside to what’s outside. Makes it comprehensible AS A PICTURE – your frame makes your research comprehensible as a fundable project </a:t>
            </a:r>
          </a:p>
          <a:p>
            <a:r>
              <a:rPr lang="en-US" b="0" baseline="0" dirty="0"/>
              <a:t>(meets expectations, matches traditional formatting, aligns with disciplinary norms)</a:t>
            </a:r>
          </a:p>
          <a:p>
            <a:r>
              <a:rPr lang="en-US" b="0" baseline="0" dirty="0"/>
              <a:t>ALWAYS THINK ABOUT THE AUDIENCE</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16</a:t>
            </a:fld>
            <a:endParaRPr lang="en-US"/>
          </a:p>
        </p:txBody>
      </p:sp>
    </p:spTree>
    <p:extLst>
      <p:ext uri="{BB962C8B-B14F-4D97-AF65-F5344CB8AC3E}">
        <p14:creationId xmlns:p14="http://schemas.microsoft.com/office/powerpoint/2010/main" val="2578486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B5277-6B5C-2141-BE10-0DEA3D2C4BC8}" type="slidenum">
              <a:rPr lang="en-US" smtClean="0"/>
              <a:t>17</a:t>
            </a:fld>
            <a:endParaRPr lang="en-US"/>
          </a:p>
        </p:txBody>
      </p:sp>
    </p:spTree>
    <p:extLst>
      <p:ext uri="{BB962C8B-B14F-4D97-AF65-F5344CB8AC3E}">
        <p14:creationId xmlns:p14="http://schemas.microsoft.com/office/powerpoint/2010/main" val="2661271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B5277-6B5C-2141-BE10-0DEA3D2C4BC8}" type="slidenum">
              <a:rPr lang="en-US" smtClean="0"/>
              <a:t>18</a:t>
            </a:fld>
            <a:endParaRPr lang="en-US"/>
          </a:p>
        </p:txBody>
      </p:sp>
    </p:spTree>
    <p:extLst>
      <p:ext uri="{BB962C8B-B14F-4D97-AF65-F5344CB8AC3E}">
        <p14:creationId xmlns:p14="http://schemas.microsoft.com/office/powerpoint/2010/main" val="120960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a:t>
            </a:r>
            <a:r>
              <a:rPr lang="en-US" baseline="0" dirty="0"/>
              <a:t> we do with these items? What types of material do they help us think should go into a personal or research statement?</a:t>
            </a:r>
          </a:p>
          <a:p>
            <a:r>
              <a:rPr lang="en-US" baseline="0" dirty="0"/>
              <a:t>Skills: first-person accounts, reactions, research assistant – helps us understand whether this person has experience to do proposed project (past research)</a:t>
            </a:r>
          </a:p>
          <a:p>
            <a:r>
              <a:rPr lang="en-US" baseline="0" dirty="0"/>
              <a:t>Future goals/training: Future professoriate seminar (for something like the Ford, whose mission is to diversify the professoriate)</a:t>
            </a:r>
          </a:p>
          <a:p>
            <a:r>
              <a:rPr lang="en-US" baseline="0" dirty="0"/>
              <a:t>Personal statement: maybe she begins with a transformative experience with a prisoner, or how incarceration has impacted her own family or life (may also relate to mission of funder)</a:t>
            </a:r>
          </a:p>
          <a:p>
            <a:r>
              <a:rPr lang="en-US" baseline="0" dirty="0"/>
              <a:t>Possible to craft a coherent story from this, with connective tissue holding the different personal and research pieces together</a:t>
            </a:r>
          </a:p>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19</a:t>
            </a:fld>
            <a:endParaRPr lang="en-US"/>
          </a:p>
        </p:txBody>
      </p:sp>
    </p:spTree>
    <p:extLst>
      <p:ext uri="{BB962C8B-B14F-4D97-AF65-F5344CB8AC3E}">
        <p14:creationId xmlns:p14="http://schemas.microsoft.com/office/powerpoint/2010/main" val="1287493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a:t>
            </a:r>
            <a:r>
              <a:rPr lang="en-US" baseline="0" dirty="0"/>
              <a:t>how to write about your work in ways that are meaningful to funders is a necessary skill to success in academia at all levels</a:t>
            </a:r>
            <a:endParaRPr lang="en-US" dirty="0"/>
          </a:p>
          <a:p>
            <a:r>
              <a:rPr lang="en-US" dirty="0"/>
              <a:t>General strategies, WILL NOT be specific to particular fellowship calls</a:t>
            </a:r>
          </a:p>
        </p:txBody>
      </p:sp>
      <p:sp>
        <p:nvSpPr>
          <p:cNvPr id="4" name="Slide Number Placeholder 3"/>
          <p:cNvSpPr>
            <a:spLocks noGrp="1"/>
          </p:cNvSpPr>
          <p:nvPr>
            <p:ph type="sldNum" sz="quarter" idx="10"/>
          </p:nvPr>
        </p:nvSpPr>
        <p:spPr/>
        <p:txBody>
          <a:bodyPr/>
          <a:lstStyle/>
          <a:p>
            <a:fld id="{853B5277-6B5C-2141-BE10-0DEA3D2C4BC8}" type="slidenum">
              <a:rPr lang="en-US" smtClean="0"/>
              <a:t>2</a:t>
            </a:fld>
            <a:endParaRPr lang="en-US"/>
          </a:p>
        </p:txBody>
      </p:sp>
    </p:spTree>
    <p:extLst>
      <p:ext uri="{BB962C8B-B14F-4D97-AF65-F5344CB8AC3E}">
        <p14:creationId xmlns:p14="http://schemas.microsoft.com/office/powerpoint/2010/main" val="4094201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instance, theme for prior slide might be importance of mental health support to prevent women from ending up in prison, which could have helped her own mother and can make a huge social/behavioral impact going forward</a:t>
            </a:r>
          </a:p>
          <a:p>
            <a:r>
              <a:rPr lang="en-US" dirty="0"/>
              <a:t>Remind them</a:t>
            </a:r>
            <a:r>
              <a:rPr lang="en-US" baseline="0" dirty="0"/>
              <a:t> that you don’t know the order in which they’ll read submitted materials, so each statement has to stand alone to some degree</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20</a:t>
            </a:fld>
            <a:endParaRPr lang="en-US"/>
          </a:p>
        </p:txBody>
      </p:sp>
    </p:spTree>
    <p:extLst>
      <p:ext uri="{BB962C8B-B14F-4D97-AF65-F5344CB8AC3E}">
        <p14:creationId xmlns:p14="http://schemas.microsoft.com/office/powerpoint/2010/main" val="111746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B5277-6B5C-2141-BE10-0DEA3D2C4BC8}" type="slidenum">
              <a:rPr lang="en-US" smtClean="0"/>
              <a:t>21</a:t>
            </a:fld>
            <a:endParaRPr lang="en-US"/>
          </a:p>
        </p:txBody>
      </p:sp>
    </p:spTree>
    <p:extLst>
      <p:ext uri="{BB962C8B-B14F-4D97-AF65-F5344CB8AC3E}">
        <p14:creationId xmlns:p14="http://schemas.microsoft.com/office/powerpoint/2010/main" val="3716366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the</a:t>
            </a:r>
            <a:r>
              <a:rPr lang="en-US" baseline="0" dirty="0"/>
              <a:t> different sorts of “hooks” – the different writing styles, how each sets up a question or issue to be developed and elaborated in relation to the personal aspects of writers’ lives, how each identifies relevant experience or skills the writer will bring to their professional work</a:t>
            </a:r>
            <a:endParaRPr lang="en-US" dirty="0"/>
          </a:p>
          <a:p>
            <a:r>
              <a:rPr lang="en-US" dirty="0"/>
              <a:t>Handout</a:t>
            </a:r>
          </a:p>
        </p:txBody>
      </p:sp>
      <p:sp>
        <p:nvSpPr>
          <p:cNvPr id="4" name="Slide Number Placeholder 3"/>
          <p:cNvSpPr>
            <a:spLocks noGrp="1"/>
          </p:cNvSpPr>
          <p:nvPr>
            <p:ph type="sldNum" sz="quarter" idx="10"/>
          </p:nvPr>
        </p:nvSpPr>
        <p:spPr/>
        <p:txBody>
          <a:bodyPr/>
          <a:lstStyle/>
          <a:p>
            <a:fld id="{853B5277-6B5C-2141-BE10-0DEA3D2C4BC8}" type="slidenum">
              <a:rPr lang="en-US" smtClean="0"/>
              <a:t>22</a:t>
            </a:fld>
            <a:endParaRPr lang="en-US"/>
          </a:p>
        </p:txBody>
      </p:sp>
    </p:spTree>
    <p:extLst>
      <p:ext uri="{BB962C8B-B14F-4D97-AF65-F5344CB8AC3E}">
        <p14:creationId xmlns:p14="http://schemas.microsoft.com/office/powerpoint/2010/main" val="3138535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these are asked for – sometimes as separate</a:t>
            </a:r>
            <a:r>
              <a:rPr lang="en-US" baseline="0" dirty="0"/>
              <a:t> document, sometimes needs to be interwoven through required documents (as in Ford)</a:t>
            </a:r>
            <a:endParaRPr lang="en-US" dirty="0"/>
          </a:p>
          <a:p>
            <a:r>
              <a:rPr lang="en-US" dirty="0"/>
              <a:t>Handout</a:t>
            </a:r>
          </a:p>
        </p:txBody>
      </p:sp>
      <p:sp>
        <p:nvSpPr>
          <p:cNvPr id="4" name="Slide Number Placeholder 3"/>
          <p:cNvSpPr>
            <a:spLocks noGrp="1"/>
          </p:cNvSpPr>
          <p:nvPr>
            <p:ph type="sldNum" sz="quarter" idx="10"/>
          </p:nvPr>
        </p:nvSpPr>
        <p:spPr/>
        <p:txBody>
          <a:bodyPr/>
          <a:lstStyle/>
          <a:p>
            <a:fld id="{853B5277-6B5C-2141-BE10-0DEA3D2C4BC8}" type="slidenum">
              <a:rPr lang="en-US" smtClean="0"/>
              <a:t>23</a:t>
            </a:fld>
            <a:endParaRPr lang="en-US"/>
          </a:p>
        </p:txBody>
      </p:sp>
    </p:spTree>
    <p:extLst>
      <p:ext uri="{BB962C8B-B14F-4D97-AF65-F5344CB8AC3E}">
        <p14:creationId xmlns:p14="http://schemas.microsoft.com/office/powerpoint/2010/main" val="638479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24</a:t>
            </a:fld>
            <a:endParaRPr lang="en-US"/>
          </a:p>
        </p:txBody>
      </p:sp>
    </p:spTree>
    <p:extLst>
      <p:ext uri="{BB962C8B-B14F-4D97-AF65-F5344CB8AC3E}">
        <p14:creationId xmlns:p14="http://schemas.microsoft.com/office/powerpoint/2010/main" val="1931642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Harder to discuss these in general terms, as much is discipline-dependent – however,</a:t>
            </a:r>
            <a:r>
              <a:rPr lang="en-US" baseline="0" dirty="0"/>
              <a:t> in any field, your project must be situated in relation to other literature and must have a clearly defined impact or intervention in your field and beyond</a:t>
            </a:r>
          </a:p>
          <a:p>
            <a:r>
              <a:rPr lang="en-US" baseline="0" dirty="0"/>
              <a:t>Degree to which you need to speak to non-specialists also varies by funding opportunity</a:t>
            </a:r>
            <a:endParaRPr lang="en-US" dirty="0"/>
          </a:p>
          <a:p>
            <a:r>
              <a:rPr lang="en-US" dirty="0"/>
              <a:t>Handout</a:t>
            </a:r>
          </a:p>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25</a:t>
            </a:fld>
            <a:endParaRPr lang="en-US"/>
          </a:p>
        </p:txBody>
      </p:sp>
    </p:spTree>
    <p:extLst>
      <p:ext uri="{BB962C8B-B14F-4D97-AF65-F5344CB8AC3E}">
        <p14:creationId xmlns:p14="http://schemas.microsoft.com/office/powerpoint/2010/main" val="3600904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to fit the temporal</a:t>
            </a:r>
            <a:r>
              <a:rPr lang="en-US" baseline="0" dirty="0"/>
              <a:t> and fiscal components of the fellowship (i.e., can’t be 3 years worth of work for </a:t>
            </a:r>
            <a:r>
              <a:rPr lang="en-US" baseline="0" dirty="0" err="1"/>
              <a:t>diss</a:t>
            </a:r>
            <a:r>
              <a:rPr lang="en-US" baseline="0" dirty="0"/>
              <a:t> completion, can’t be 1 year for NSF; can’t be $10,000 worth of supplies for a $1000 grant)</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26</a:t>
            </a:fld>
            <a:endParaRPr lang="en-US"/>
          </a:p>
        </p:txBody>
      </p:sp>
    </p:spTree>
    <p:extLst>
      <p:ext uri="{BB962C8B-B14F-4D97-AF65-F5344CB8AC3E}">
        <p14:creationId xmlns:p14="http://schemas.microsoft.com/office/powerpoint/2010/main" val="3160973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you’ve only recently started working with them, provide them with copies of your</a:t>
            </a:r>
            <a:r>
              <a:rPr lang="en-US" baseline="0" dirty="0"/>
              <a:t> personal and research statement drafts, other relevant materials, so they can GET to know you quickly</a:t>
            </a:r>
          </a:p>
          <a:p>
            <a:r>
              <a:rPr lang="en-US" baseline="0" dirty="0"/>
              <a:t>If you’re asking less than 4 weeks out, ask in person and bring flowers. And chocolate. </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27</a:t>
            </a:fld>
            <a:endParaRPr lang="en-US"/>
          </a:p>
        </p:txBody>
      </p:sp>
    </p:spTree>
    <p:extLst>
      <p:ext uri="{BB962C8B-B14F-4D97-AF65-F5344CB8AC3E}">
        <p14:creationId xmlns:p14="http://schemas.microsoft.com/office/powerpoint/2010/main" val="247809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B5277-6B5C-2141-BE10-0DEA3D2C4BC8}" type="slidenum">
              <a:rPr lang="en-US" smtClean="0"/>
              <a:t>28</a:t>
            </a:fld>
            <a:endParaRPr lang="en-US"/>
          </a:p>
        </p:txBody>
      </p:sp>
    </p:spTree>
    <p:extLst>
      <p:ext uri="{BB962C8B-B14F-4D97-AF65-F5344CB8AC3E}">
        <p14:creationId xmlns:p14="http://schemas.microsoft.com/office/powerpoint/2010/main" val="1713147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3B5277-6B5C-2141-BE10-0DEA3D2C4BC8}" type="slidenum">
              <a:rPr lang="en-US" smtClean="0"/>
              <a:t>29</a:t>
            </a:fld>
            <a:endParaRPr lang="en-US"/>
          </a:p>
        </p:txBody>
      </p:sp>
    </p:spTree>
    <p:extLst>
      <p:ext uri="{BB962C8B-B14F-4D97-AF65-F5344CB8AC3E}">
        <p14:creationId xmlns:p14="http://schemas.microsoft.com/office/powerpoint/2010/main" val="254658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humanities</a:t>
            </a:r>
            <a:r>
              <a:rPr lang="en-US" baseline="0" dirty="0"/>
              <a:t> and social sciences, can be funding to carry you through late coursework, exams, skills or language training, and sometimes early research (prospectus and beginning research/writing)</a:t>
            </a:r>
            <a:endParaRPr lang="en-US" dirty="0"/>
          </a:p>
          <a:p>
            <a:r>
              <a:rPr lang="en-US" dirty="0"/>
              <a:t>Can also be something like NSF, where it will fund you through</a:t>
            </a:r>
            <a:r>
              <a:rPr lang="en-US" baseline="0" dirty="0"/>
              <a:t> a project, might bridge pre-and post-candidacy research</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3</a:t>
            </a:fld>
            <a:endParaRPr lang="en-US"/>
          </a:p>
        </p:txBody>
      </p:sp>
    </p:spTree>
    <p:extLst>
      <p:ext uri="{BB962C8B-B14F-4D97-AF65-F5344CB8AC3E}">
        <p14:creationId xmlns:p14="http://schemas.microsoft.com/office/powerpoint/2010/main" val="386588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30</a:t>
            </a:fld>
            <a:endParaRPr lang="en-US"/>
          </a:p>
        </p:txBody>
      </p:sp>
    </p:spTree>
    <p:extLst>
      <p:ext uri="{BB962C8B-B14F-4D97-AF65-F5344CB8AC3E}">
        <p14:creationId xmlns:p14="http://schemas.microsoft.com/office/powerpoint/2010/main" val="2621291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waiting list feature</a:t>
            </a:r>
          </a:p>
        </p:txBody>
      </p:sp>
      <p:sp>
        <p:nvSpPr>
          <p:cNvPr id="4" name="Slide Number Placeholder 3"/>
          <p:cNvSpPr>
            <a:spLocks noGrp="1"/>
          </p:cNvSpPr>
          <p:nvPr>
            <p:ph type="sldNum" sz="quarter" idx="10"/>
          </p:nvPr>
        </p:nvSpPr>
        <p:spPr/>
        <p:txBody>
          <a:bodyPr/>
          <a:lstStyle/>
          <a:p>
            <a:fld id="{853B5277-6B5C-2141-BE10-0DEA3D2C4BC8}" type="slidenum">
              <a:rPr lang="en-US" smtClean="0"/>
              <a:t>31</a:t>
            </a:fld>
            <a:endParaRPr lang="en-US"/>
          </a:p>
        </p:txBody>
      </p:sp>
    </p:spTree>
    <p:extLst>
      <p:ext uri="{BB962C8B-B14F-4D97-AF65-F5344CB8AC3E}">
        <p14:creationId xmlns:p14="http://schemas.microsoft.com/office/powerpoint/2010/main" val="406300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4</a:t>
            </a:fld>
            <a:endParaRPr lang="en-US"/>
          </a:p>
        </p:txBody>
      </p:sp>
    </p:spTree>
    <p:extLst>
      <p:ext uri="{BB962C8B-B14F-4D97-AF65-F5344CB8AC3E}">
        <p14:creationId xmlns:p14="http://schemas.microsoft.com/office/powerpoint/2010/main" val="406636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 requires very specific tailoring:</a:t>
            </a:r>
            <a:r>
              <a:rPr lang="en-US" baseline="0" dirty="0"/>
              <a:t> example: Mellon Foundation International Dissertation Research Fellowship (non-US topics); American-Scandinavian Foundation</a:t>
            </a:r>
            <a:endParaRPr lang="en-US" dirty="0"/>
          </a:p>
          <a:p>
            <a:r>
              <a:rPr lang="en-US" dirty="0"/>
              <a:t>Latter is really focused on feasibility, timeline, outcomes (more common for STEM, also some psych and </a:t>
            </a:r>
            <a:r>
              <a:rPr lang="en-US" dirty="0" err="1"/>
              <a:t>anthro</a:t>
            </a:r>
            <a:r>
              <a:rPr lang="en-US" dirty="0"/>
              <a:t> fields)</a:t>
            </a:r>
          </a:p>
        </p:txBody>
      </p:sp>
      <p:sp>
        <p:nvSpPr>
          <p:cNvPr id="4" name="Slide Number Placeholder 3"/>
          <p:cNvSpPr>
            <a:spLocks noGrp="1"/>
          </p:cNvSpPr>
          <p:nvPr>
            <p:ph type="sldNum" sz="quarter" idx="10"/>
          </p:nvPr>
        </p:nvSpPr>
        <p:spPr/>
        <p:txBody>
          <a:bodyPr/>
          <a:lstStyle/>
          <a:p>
            <a:fld id="{853B5277-6B5C-2141-BE10-0DEA3D2C4BC8}" type="slidenum">
              <a:rPr lang="en-US" smtClean="0"/>
              <a:t>5</a:t>
            </a:fld>
            <a:endParaRPr lang="en-US"/>
          </a:p>
        </p:txBody>
      </p:sp>
    </p:spTree>
    <p:extLst>
      <p:ext uri="{BB962C8B-B14F-4D97-AF65-F5344CB8AC3E}">
        <p14:creationId xmlns:p14="http://schemas.microsoft.com/office/powerpoint/2010/main" val="325968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Huntington Library 3-</a:t>
            </a:r>
            <a:r>
              <a:rPr lang="en-US" baseline="0" dirty="0"/>
              <a:t> to 9-month archival grants), funding to use a particular telescope, supercomputer, etc.</a:t>
            </a:r>
          </a:p>
        </p:txBody>
      </p:sp>
      <p:sp>
        <p:nvSpPr>
          <p:cNvPr id="4" name="Slide Number Placeholder 3"/>
          <p:cNvSpPr>
            <a:spLocks noGrp="1"/>
          </p:cNvSpPr>
          <p:nvPr>
            <p:ph type="sldNum" sz="quarter" idx="10"/>
          </p:nvPr>
        </p:nvSpPr>
        <p:spPr/>
        <p:txBody>
          <a:bodyPr/>
          <a:lstStyle/>
          <a:p>
            <a:fld id="{853B5277-6B5C-2141-BE10-0DEA3D2C4BC8}" type="slidenum">
              <a:rPr lang="en-US" smtClean="0"/>
              <a:t>6</a:t>
            </a:fld>
            <a:endParaRPr lang="en-US"/>
          </a:p>
        </p:txBody>
      </p:sp>
    </p:spTree>
    <p:extLst>
      <p:ext uri="{BB962C8B-B14F-4D97-AF65-F5344CB8AC3E}">
        <p14:creationId xmlns:p14="http://schemas.microsoft.com/office/powerpoint/2010/main" val="39419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7</a:t>
            </a:fld>
            <a:endParaRPr lang="en-US"/>
          </a:p>
        </p:txBody>
      </p:sp>
    </p:spTree>
    <p:extLst>
      <p:ext uri="{BB962C8B-B14F-4D97-AF65-F5344CB8AC3E}">
        <p14:creationId xmlns:p14="http://schemas.microsoft.com/office/powerpoint/2010/main" val="3482689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try to fund your entire dissertation or thesis in one fell swoop! That</a:t>
            </a:r>
            <a:r>
              <a:rPr lang="en-US" baseline="0" dirty="0"/>
              <a:t> sort of grant exists, but they are very rare, and very competitive (Ford </a:t>
            </a:r>
            <a:r>
              <a:rPr lang="en-US" baseline="0" dirty="0" err="1"/>
              <a:t>etc</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need to do overseas research for one part, what about a Fulbright? And then a private foundation or archival grant to fund another piece? </a:t>
            </a:r>
          </a:p>
        </p:txBody>
      </p:sp>
      <p:sp>
        <p:nvSpPr>
          <p:cNvPr id="4" name="Slide Number Placeholder 3"/>
          <p:cNvSpPr>
            <a:spLocks noGrp="1"/>
          </p:cNvSpPr>
          <p:nvPr>
            <p:ph type="sldNum" sz="quarter" idx="10"/>
          </p:nvPr>
        </p:nvSpPr>
        <p:spPr/>
        <p:txBody>
          <a:bodyPr/>
          <a:lstStyle/>
          <a:p>
            <a:fld id="{853B5277-6B5C-2141-BE10-0DEA3D2C4BC8}" type="slidenum">
              <a:rPr lang="en-US" smtClean="0"/>
              <a:t>8</a:t>
            </a:fld>
            <a:endParaRPr lang="en-US"/>
          </a:p>
        </p:txBody>
      </p:sp>
    </p:spTree>
    <p:extLst>
      <p:ext uri="{BB962C8B-B14F-4D97-AF65-F5344CB8AC3E}">
        <p14:creationId xmlns:p14="http://schemas.microsoft.com/office/powerpoint/2010/main" val="89998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Funds</a:t>
            </a:r>
            <a:r>
              <a:rPr lang="en-US" baseline="0" dirty="0"/>
              <a:t> f</a:t>
            </a:r>
            <a:r>
              <a:rPr lang="en-US" dirty="0"/>
              <a:t>or research-related expenses associated with the thesis or dissertation</a:t>
            </a:r>
            <a:r>
              <a:rPr lang="en-US" baseline="0" dirty="0"/>
              <a:t> ($1000 for </a:t>
            </a:r>
            <a:r>
              <a:rPr lang="en-US" baseline="0" dirty="0" err="1"/>
              <a:t>diss</a:t>
            </a:r>
            <a:r>
              <a:rPr lang="en-US" baseline="0" dirty="0"/>
              <a:t>)</a:t>
            </a:r>
          </a:p>
          <a:p>
            <a:r>
              <a:rPr lang="en-US" baseline="0" dirty="0"/>
              <a:t>2. Awards up to $1500 for humanities students</a:t>
            </a:r>
          </a:p>
          <a:p>
            <a:r>
              <a:rPr lang="en-US" baseline="0" dirty="0"/>
              <a:t>3. Fund up to 3 </a:t>
            </a:r>
            <a:r>
              <a:rPr lang="en-US" baseline="0" dirty="0" err="1"/>
              <a:t>qtrs</a:t>
            </a:r>
            <a:r>
              <a:rPr lang="en-US" baseline="0" dirty="0"/>
              <a:t> pre- or post-ABD</a:t>
            </a:r>
          </a:p>
          <a:p>
            <a:r>
              <a:rPr lang="en-US" baseline="0" dirty="0"/>
              <a:t>4. Completion – fund up to 3 </a:t>
            </a:r>
            <a:r>
              <a:rPr lang="en-US" baseline="0" dirty="0" err="1"/>
              <a:t>qtrs</a:t>
            </a:r>
            <a:endParaRPr lang="en-US" baseline="0" dirty="0"/>
          </a:p>
          <a:p>
            <a:r>
              <a:rPr lang="en-US" baseline="0" dirty="0"/>
              <a:t>5. Travel grants for conferences</a:t>
            </a:r>
          </a:p>
          <a:p>
            <a:r>
              <a:rPr lang="en-US" baseline="0" dirty="0"/>
              <a:t>6. Other: Digital Research Methods,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853B5277-6B5C-2141-BE10-0DEA3D2C4BC8}" type="slidenum">
              <a:rPr lang="en-US" smtClean="0"/>
              <a:t>9</a:t>
            </a:fld>
            <a:endParaRPr lang="en-US"/>
          </a:p>
        </p:txBody>
      </p:sp>
    </p:spTree>
    <p:extLst>
      <p:ext uri="{BB962C8B-B14F-4D97-AF65-F5344CB8AC3E}">
        <p14:creationId xmlns:p14="http://schemas.microsoft.com/office/powerpoint/2010/main" val="2285580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2" descr="big_logo_t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0"/>
            <a:ext cx="37338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Line 43"/>
          <p:cNvSpPr>
            <a:spLocks noChangeShapeType="1"/>
          </p:cNvSpPr>
          <p:nvPr/>
        </p:nvSpPr>
        <p:spPr bwMode="auto">
          <a:xfrm>
            <a:off x="1143000" y="1219200"/>
            <a:ext cx="0" cy="5105400"/>
          </a:xfrm>
          <a:prstGeom prst="line">
            <a:avLst/>
          </a:prstGeom>
          <a:noFill/>
          <a:ln w="190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5123" name="Rectangle 3"/>
          <p:cNvSpPr>
            <a:spLocks noGrp="1" noChangeArrowheads="1"/>
          </p:cNvSpPr>
          <p:nvPr>
            <p:ph type="ctrTitle"/>
          </p:nvPr>
        </p:nvSpPr>
        <p:spPr>
          <a:xfrm>
            <a:off x="1295400" y="1219200"/>
            <a:ext cx="7315200" cy="2057400"/>
          </a:xfrm>
        </p:spPr>
        <p:txBody>
          <a:bodyPr/>
          <a:lstStyle>
            <a:lvl1pPr>
              <a:defRPr sz="4800"/>
            </a:lvl1pPr>
          </a:lstStyle>
          <a:p>
            <a:pPr lvl="0"/>
            <a:r>
              <a:rPr lang="en-US" noProof="0"/>
              <a:t>Click to edit Master title style</a:t>
            </a:r>
          </a:p>
        </p:txBody>
      </p:sp>
      <p:sp>
        <p:nvSpPr>
          <p:cNvPr id="5124" name="Rectangle 4"/>
          <p:cNvSpPr>
            <a:spLocks noGrp="1" noChangeArrowheads="1"/>
          </p:cNvSpPr>
          <p:nvPr>
            <p:ph type="subTitle" idx="1"/>
          </p:nvPr>
        </p:nvSpPr>
        <p:spPr>
          <a:xfrm>
            <a:off x="1295400" y="3429000"/>
            <a:ext cx="7315200" cy="2057400"/>
          </a:xfrm>
        </p:spPr>
        <p:txBody>
          <a:bodyPr/>
          <a:lstStyle>
            <a:lvl1pPr marL="0" indent="0">
              <a:buFont typeface="Wingdings" charset="0"/>
              <a:buNone/>
              <a:defRPr sz="3200">
                <a:solidFill>
                  <a:srgbClr val="2D6CC0"/>
                </a:solidFill>
              </a:defRPr>
            </a:lvl1pPr>
          </a:lstStyle>
          <a:p>
            <a:pPr lvl="0"/>
            <a:r>
              <a:rPr lang="en-US" noProof="0"/>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r>
              <a:rPr lang="en-US"/>
              <a:t>‹#›</a:t>
            </a:r>
            <a:endParaRPr lang="en-US" dirty="0"/>
          </a:p>
        </p:txBody>
      </p:sp>
      <p:sp>
        <p:nvSpPr>
          <p:cNvPr id="7" name="Rectangle 6"/>
          <p:cNvSpPr>
            <a:spLocks noGrp="1" noChangeArrowheads="1"/>
          </p:cNvSpPr>
          <p:nvPr>
            <p:ph type="ftr" sz="quarter" idx="11"/>
          </p:nvPr>
        </p:nvSpPr>
        <p:spPr/>
        <p:txBody>
          <a:bodyPr/>
          <a:lstStyle>
            <a:lvl1pPr>
              <a:defRPr dirty="0" smtClean="0"/>
            </a:lvl1pPr>
          </a:lstStyle>
          <a:p>
            <a:pPr>
              <a:defRPr/>
            </a:pPr>
            <a:endParaRPr lang="en-US"/>
          </a:p>
        </p:txBody>
      </p:sp>
      <p:sp>
        <p:nvSpPr>
          <p:cNvPr id="8" name="Slide Number Placeholder 7"/>
          <p:cNvSpPr>
            <a:spLocks noGrp="1" noChangeArrowheads="1"/>
          </p:cNvSpPr>
          <p:nvPr>
            <p:ph type="sldNum" sz="quarter" idx="12"/>
          </p:nvPr>
        </p:nvSpPr>
        <p:spPr>
          <a:xfrm>
            <a:off x="6553200" y="6400800"/>
            <a:ext cx="2133600" cy="304800"/>
          </a:xfrm>
          <a:prstGeom prst="rect">
            <a:avLst/>
          </a:prstGeom>
        </p:spPr>
        <p:txBody>
          <a:bodyPr/>
          <a:lstStyle>
            <a:lvl1pPr>
              <a:defRPr dirty="0" smtClean="0">
                <a:cs typeface="+mn-cs"/>
              </a:defRPr>
            </a:lvl1pPr>
          </a:lstStyle>
          <a:p>
            <a:pPr>
              <a:defRPr/>
            </a:pPr>
            <a:r>
              <a:rPr lang="en-US"/>
              <a:t>Date</a:t>
            </a:r>
          </a:p>
        </p:txBody>
      </p:sp>
    </p:spTree>
    <p:extLst>
      <p:ext uri="{BB962C8B-B14F-4D97-AF65-F5344CB8AC3E}">
        <p14:creationId xmlns:p14="http://schemas.microsoft.com/office/powerpoint/2010/main" val="3515432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r>
              <a:rPr lang="en-US"/>
              <a:t>‹#›</a:t>
            </a: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96816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286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r>
              <a:rPr lang="en-US"/>
              <a:t>‹#›</a:t>
            </a: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6553200" y="6400800"/>
            <a:ext cx="2133600" cy="304800"/>
          </a:xfrm>
          <a:prstGeom prst="rect">
            <a:avLst/>
          </a:prstGeom>
        </p:spPr>
        <p:txBody>
          <a:bodyPr/>
          <a:lstStyle>
            <a:lvl1pPr>
              <a:defRPr smtClean="0">
                <a:cs typeface="+mn-cs"/>
              </a:defRPr>
            </a:lvl1pPr>
          </a:lstStyle>
          <a:p>
            <a:pPr>
              <a:defRPr/>
            </a:pPr>
            <a:fld id="{5E5AFE8E-6CA8-6B49-BFD6-97EB78C6645F}" type="slidenum">
              <a:rPr lang="en-US"/>
              <a:pPr>
                <a:defRPr/>
              </a:pPr>
              <a:t>‹#›</a:t>
            </a:fld>
            <a:endParaRPr lang="en-US"/>
          </a:p>
        </p:txBody>
      </p:sp>
    </p:spTree>
    <p:extLst>
      <p:ext uri="{BB962C8B-B14F-4D97-AF65-F5344CB8AC3E}">
        <p14:creationId xmlns:p14="http://schemas.microsoft.com/office/powerpoint/2010/main" val="94464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r>
              <a:rPr lang="en-US"/>
              <a:t>‹#›</a:t>
            </a: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9" name="TextBox 5">
            <a:extLst>
              <a:ext uri="{FF2B5EF4-FFF2-40B4-BE49-F238E27FC236}">
                <a16:creationId xmlns:a16="http://schemas.microsoft.com/office/drawing/2014/main" id="{8D9C4F38-FEAA-6A41-8249-A5A5702A2AF0}"/>
              </a:ext>
            </a:extLst>
          </p:cNvPr>
          <p:cNvSpPr txBox="1">
            <a:spLocks noChangeArrowheads="1"/>
          </p:cNvSpPr>
          <p:nvPr userDrawn="1"/>
        </p:nvSpPr>
        <p:spPr bwMode="auto">
          <a:xfrm>
            <a:off x="6437313" y="6492875"/>
            <a:ext cx="2633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400" dirty="0" err="1">
                <a:solidFill>
                  <a:srgbClr val="0070C0"/>
                </a:solidFill>
              </a:rPr>
              <a:t>graduate.ucr.edu</a:t>
            </a:r>
            <a:r>
              <a:rPr lang="en-US" altLang="en-US" sz="1400" dirty="0">
                <a:solidFill>
                  <a:srgbClr val="0070C0"/>
                </a:solidFill>
              </a:rPr>
              <a:t>/</a:t>
            </a:r>
            <a:r>
              <a:rPr lang="en-US" altLang="en-US" sz="1400" dirty="0" err="1">
                <a:solidFill>
                  <a:srgbClr val="0070C0"/>
                </a:solidFill>
              </a:rPr>
              <a:t>gradsuccess</a:t>
            </a:r>
            <a:endParaRPr lang="en-US" altLang="en-US" sz="1400" dirty="0">
              <a:solidFill>
                <a:srgbClr val="0070C0"/>
              </a:solidFill>
            </a:endParaRPr>
          </a:p>
        </p:txBody>
      </p:sp>
      <p:pic>
        <p:nvPicPr>
          <p:cNvPr id="10" name="Content Placeholder 6">
            <a:extLst>
              <a:ext uri="{FF2B5EF4-FFF2-40B4-BE49-F238E27FC236}">
                <a16:creationId xmlns:a16="http://schemas.microsoft.com/office/drawing/2014/main" id="{17B89584-AA83-0243-93E6-60DCC00AFD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25" y="6024563"/>
            <a:ext cx="1922463" cy="833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15588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a:t>
            </a: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1490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r>
              <a:rPr lang="en-US"/>
              <a:t>‹#›</a:t>
            </a: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9543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r>
              <a:rPr lang="en-US"/>
              <a:t>‹#›</a:t>
            </a:r>
            <a:endParaRPr lang="en-US" dirty="0"/>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52145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r>
              <a:rPr lang="en-US"/>
              <a:t>‹#›</a:t>
            </a:r>
            <a:endParaRPr lang="en-US" dirty="0"/>
          </a:p>
        </p:txBody>
      </p:sp>
      <p:sp>
        <p:nvSpPr>
          <p:cNvPr id="5" name="Footer Placeholder 3"/>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215019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smtClean="0"/>
            </a:lvl1pPr>
          </a:lstStyle>
          <a:p>
            <a:pPr>
              <a:defRPr/>
            </a:pPr>
            <a:r>
              <a:rPr lang="en-US"/>
              <a:t>‹#›</a:t>
            </a:r>
            <a:endParaRPr lang="en-US" dirty="0"/>
          </a:p>
        </p:txBody>
      </p:sp>
      <p:sp>
        <p:nvSpPr>
          <p:cNvPr id="4" name="Footer Placeholder 2"/>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334085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r>
              <a:rPr lang="en-US"/>
              <a:t>‹#›</a:t>
            </a: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81365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1" descr="GradSuccess.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011863"/>
            <a:ext cx="3124200" cy="84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r>
              <a:rPr lang="en-US"/>
              <a:t>‹#›</a:t>
            </a: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559168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descr="small_logo_ins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20025" y="0"/>
            <a:ext cx="1323975" cy="119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57200" y="228600"/>
            <a:ext cx="74676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4100" name="Rectangle 4"/>
          <p:cNvSpPr>
            <a:spLocks noGrp="1" noChangeArrowheads="1"/>
          </p:cNvSpPr>
          <p:nvPr>
            <p:ph type="body" idx="1"/>
          </p:nvPr>
        </p:nvSpPr>
        <p:spPr bwMode="auto">
          <a:xfrm>
            <a:off x="457200" y="1143000"/>
            <a:ext cx="8229600"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dt" sz="half" idx="2"/>
          </p:nvPr>
        </p:nvSpPr>
        <p:spPr bwMode="auto">
          <a:xfrm>
            <a:off x="457200" y="6400800"/>
            <a:ext cx="2133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smtClean="0">
                <a:cs typeface="+mn-cs"/>
              </a:defRPr>
            </a:lvl1pPr>
          </a:lstStyle>
          <a:p>
            <a:pPr>
              <a:defRPr/>
            </a:pPr>
            <a:r>
              <a:rPr lang="en-US"/>
              <a:t>‹#›</a:t>
            </a:r>
            <a:endParaRPr lang="en-US" dirty="0"/>
          </a:p>
        </p:txBody>
      </p:sp>
      <p:sp>
        <p:nvSpPr>
          <p:cNvPr id="4102" name="Rectangle 6"/>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smtClean="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1"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rtl="0" eaLnBrk="1" fontAlgn="base" hangingPunct="1">
        <a:spcBef>
          <a:spcPct val="0"/>
        </a:spcBef>
        <a:spcAft>
          <a:spcPct val="0"/>
        </a:spcAft>
        <a:defRPr sz="3900" b="1">
          <a:solidFill>
            <a:srgbClr val="0F5494"/>
          </a:solidFill>
          <a:latin typeface="+mj-lt"/>
          <a:ea typeface="+mj-ea"/>
          <a:cs typeface="ＭＳ Ｐゴシック" charset="0"/>
        </a:defRPr>
      </a:lvl1pPr>
      <a:lvl2pPr algn="l" rtl="0" eaLnBrk="1" fontAlgn="base" hangingPunct="1">
        <a:spcBef>
          <a:spcPct val="0"/>
        </a:spcBef>
        <a:spcAft>
          <a:spcPct val="0"/>
        </a:spcAft>
        <a:defRPr sz="3900" b="1">
          <a:solidFill>
            <a:srgbClr val="0F5494"/>
          </a:solidFill>
          <a:latin typeface="Arial" charset="0"/>
          <a:ea typeface="ＭＳ Ｐゴシック" charset="0"/>
          <a:cs typeface="ＭＳ Ｐゴシック" charset="0"/>
        </a:defRPr>
      </a:lvl2pPr>
      <a:lvl3pPr algn="l" rtl="0" eaLnBrk="1" fontAlgn="base" hangingPunct="1">
        <a:spcBef>
          <a:spcPct val="0"/>
        </a:spcBef>
        <a:spcAft>
          <a:spcPct val="0"/>
        </a:spcAft>
        <a:defRPr sz="3900" b="1">
          <a:solidFill>
            <a:srgbClr val="0F5494"/>
          </a:solidFill>
          <a:latin typeface="Arial" charset="0"/>
          <a:ea typeface="ＭＳ Ｐゴシック" charset="0"/>
          <a:cs typeface="ＭＳ Ｐゴシック" charset="0"/>
        </a:defRPr>
      </a:lvl3pPr>
      <a:lvl4pPr algn="l" rtl="0" eaLnBrk="1" fontAlgn="base" hangingPunct="1">
        <a:spcBef>
          <a:spcPct val="0"/>
        </a:spcBef>
        <a:spcAft>
          <a:spcPct val="0"/>
        </a:spcAft>
        <a:defRPr sz="3900" b="1">
          <a:solidFill>
            <a:srgbClr val="0F5494"/>
          </a:solidFill>
          <a:latin typeface="Arial" charset="0"/>
          <a:ea typeface="ＭＳ Ｐゴシック" charset="0"/>
          <a:cs typeface="ＭＳ Ｐゴシック" charset="0"/>
        </a:defRPr>
      </a:lvl4pPr>
      <a:lvl5pPr algn="l" rtl="0" eaLnBrk="1" fontAlgn="base" hangingPunct="1">
        <a:spcBef>
          <a:spcPct val="0"/>
        </a:spcBef>
        <a:spcAft>
          <a:spcPct val="0"/>
        </a:spcAft>
        <a:defRPr sz="3900" b="1">
          <a:solidFill>
            <a:srgbClr val="0F5494"/>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900" b="1">
          <a:solidFill>
            <a:schemeClr val="tx1"/>
          </a:solidFill>
          <a:latin typeface="Arial" charset="0"/>
          <a:ea typeface="ＭＳ Ｐゴシック" charset="0"/>
        </a:defRPr>
      </a:lvl6pPr>
      <a:lvl7pPr marL="914400" algn="l" rtl="0" eaLnBrk="1" fontAlgn="base" hangingPunct="1">
        <a:spcBef>
          <a:spcPct val="0"/>
        </a:spcBef>
        <a:spcAft>
          <a:spcPct val="0"/>
        </a:spcAft>
        <a:defRPr sz="3900" b="1">
          <a:solidFill>
            <a:schemeClr val="tx1"/>
          </a:solidFill>
          <a:latin typeface="Arial" charset="0"/>
          <a:ea typeface="ＭＳ Ｐゴシック" charset="0"/>
        </a:defRPr>
      </a:lvl7pPr>
      <a:lvl8pPr marL="1371600" algn="l" rtl="0" eaLnBrk="1" fontAlgn="base" hangingPunct="1">
        <a:spcBef>
          <a:spcPct val="0"/>
        </a:spcBef>
        <a:spcAft>
          <a:spcPct val="0"/>
        </a:spcAft>
        <a:defRPr sz="3900" b="1">
          <a:solidFill>
            <a:schemeClr val="tx1"/>
          </a:solidFill>
          <a:latin typeface="Arial" charset="0"/>
          <a:ea typeface="ＭＳ Ｐゴシック" charset="0"/>
        </a:defRPr>
      </a:lvl8pPr>
      <a:lvl9pPr marL="1828800" algn="l" rtl="0" eaLnBrk="1" fontAlgn="base" hangingPunct="1">
        <a:spcBef>
          <a:spcPct val="0"/>
        </a:spcBef>
        <a:spcAft>
          <a:spcPct val="0"/>
        </a:spcAft>
        <a:defRPr sz="3900" b="1">
          <a:solidFill>
            <a:schemeClr val="tx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tx2"/>
        </a:buClr>
        <a:buSzPct val="70000"/>
        <a:buFont typeface="Wingdings" charset="0"/>
        <a:buBlip>
          <a:blip r:embed="rId14"/>
        </a:buBlip>
        <a:defRPr sz="3000">
          <a:solidFill>
            <a:schemeClr val="tx1"/>
          </a:solidFill>
          <a:latin typeface="+mn-lt"/>
          <a:ea typeface="+mn-ea"/>
          <a:cs typeface="ＭＳ Ｐゴシック" charset="0"/>
        </a:defRPr>
      </a:lvl1pPr>
      <a:lvl2pPr marL="692150" indent="-347663" algn="l" rtl="0" eaLnBrk="1" fontAlgn="base" hangingPunct="1">
        <a:spcBef>
          <a:spcPct val="20000"/>
        </a:spcBef>
        <a:spcAft>
          <a:spcPct val="0"/>
        </a:spcAft>
        <a:buClr>
          <a:schemeClr val="accent2"/>
        </a:buClr>
        <a:buSzPct val="70000"/>
        <a:buFont typeface="Wingdings" charset="0"/>
        <a:buBlip>
          <a:blip r:embed="rId15"/>
        </a:buBlip>
        <a:defRPr sz="2600">
          <a:solidFill>
            <a:schemeClr val="tx1"/>
          </a:solidFill>
          <a:latin typeface="+mn-lt"/>
          <a:ea typeface="+mn-ea"/>
        </a:defRPr>
      </a:lvl2pPr>
      <a:lvl3pPr marL="987425" indent="-293688" algn="l" rtl="0" eaLnBrk="1" fontAlgn="base" hangingPunct="1">
        <a:spcBef>
          <a:spcPct val="20000"/>
        </a:spcBef>
        <a:spcAft>
          <a:spcPct val="0"/>
        </a:spcAft>
        <a:buClr>
          <a:schemeClr val="accent1"/>
        </a:buClr>
        <a:buSzPct val="70000"/>
        <a:buFont typeface="Wingdings" charset="0"/>
        <a:buBlip>
          <a:blip r:embed="rId16"/>
        </a:buBlip>
        <a:defRPr sz="2300">
          <a:solidFill>
            <a:schemeClr val="tx1"/>
          </a:solidFill>
          <a:latin typeface="+mn-lt"/>
          <a:ea typeface="+mn-ea"/>
        </a:defRPr>
      </a:lvl3pPr>
      <a:lvl4pPr marL="1281113" indent="-292100" algn="l" rtl="0" eaLnBrk="1" fontAlgn="base" hangingPunct="1">
        <a:spcBef>
          <a:spcPct val="20000"/>
        </a:spcBef>
        <a:spcAft>
          <a:spcPct val="0"/>
        </a:spcAft>
        <a:buClr>
          <a:schemeClr val="tx2"/>
        </a:buClr>
        <a:buSzPct val="75000"/>
        <a:buFont typeface="Wingdings" charset="0"/>
        <a:buBlip>
          <a:blip r:embed="rId15"/>
        </a:buBlip>
        <a:defRPr sz="2000">
          <a:solidFill>
            <a:schemeClr val="tx1"/>
          </a:solidFill>
          <a:latin typeface="+mn-lt"/>
          <a:ea typeface="+mn-ea"/>
        </a:defRPr>
      </a:lvl4pPr>
      <a:lvl5pPr marL="15986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5pPr>
      <a:lvl6pPr marL="20558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6pPr>
      <a:lvl7pPr marL="25130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7pPr>
      <a:lvl8pPr marL="29702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8pPr>
      <a:lvl9pPr marL="3427413" indent="-315913" algn="l" rtl="0" eaLnBrk="1" fontAlgn="base" hangingPunct="1">
        <a:spcBef>
          <a:spcPct val="20000"/>
        </a:spcBef>
        <a:spcAft>
          <a:spcPct val="0"/>
        </a:spcAft>
        <a:buClr>
          <a:schemeClr val="folHlink"/>
        </a:buClr>
        <a:buSzPct val="80000"/>
        <a:buFont typeface="Wingdings" charset="0"/>
        <a:buBlip>
          <a:blip r:embed="rId16"/>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addiv.ucsb.edu/financial/uc-fellowship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ad.ucla.edu/fund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ynesfoundation.org/how-to-apply/fellowship-guidelines/" TargetMode="External"/><Relationship Id="rId7" Type="http://schemas.openxmlformats.org/officeDocument/2006/relationships/hyperlink" Target="https://www.aauw.org/resources/programs/fellowships-grants/current-opportunities/american/dissertation-fellowship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naeducation.org/naedspencer-dissertation-fellowship-program-guidelines/" TargetMode="External"/><Relationship Id="rId5" Type="http://schemas.openxmlformats.org/officeDocument/2006/relationships/hyperlink" Target="https://sites.nationalacademies.org/PGA/FordFellowships/PGA_171962" TargetMode="External"/><Relationship Id="rId4" Type="http://schemas.openxmlformats.org/officeDocument/2006/relationships/hyperlink" Target="https://sites.nationalacademies.org/PGA/FordFellowships/PGA_17193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raduate.ucr.edu/fin_aid.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1828800"/>
            <a:ext cx="7543800" cy="1674813"/>
          </a:xfrm>
        </p:spPr>
        <p:txBody>
          <a:bodyPr anchor="b">
            <a:normAutofit/>
          </a:bodyPr>
          <a:lstStyle/>
          <a:p>
            <a:pPr algn="ctr" fontAlgn="auto">
              <a:spcAft>
                <a:spcPts val="0"/>
              </a:spcAft>
              <a:defRPr/>
            </a:pPr>
            <a:r>
              <a:rPr lang="en-US" sz="4000" dirty="0">
                <a:ea typeface="+mj-ea"/>
              </a:rPr>
              <a:t>Fellowship and Grant Writing </a:t>
            </a:r>
            <a:br>
              <a:rPr lang="en-US" sz="4000" dirty="0">
                <a:ea typeface="+mj-ea"/>
              </a:rPr>
            </a:br>
            <a:r>
              <a:rPr lang="en-US" sz="4000" dirty="0">
                <a:ea typeface="+mj-ea"/>
              </a:rPr>
              <a:t>Strategies</a:t>
            </a:r>
          </a:p>
        </p:txBody>
      </p:sp>
      <p:sp>
        <p:nvSpPr>
          <p:cNvPr id="8194" name="Subtitle 4"/>
          <p:cNvSpPr>
            <a:spLocks noGrp="1"/>
          </p:cNvSpPr>
          <p:nvPr>
            <p:ph type="subTitle" idx="1"/>
          </p:nvPr>
        </p:nvSpPr>
        <p:spPr>
          <a:xfrm>
            <a:off x="1219200" y="3048000"/>
            <a:ext cx="7543800" cy="1954213"/>
          </a:xfrm>
        </p:spPr>
        <p:txBody>
          <a:bodyPr/>
          <a:lstStyle/>
          <a:p>
            <a:endParaRPr lang="en-US" dirty="0">
              <a:latin typeface="Arial" charset="0"/>
            </a:endParaRPr>
          </a:p>
          <a:p>
            <a:endParaRPr lang="en-US" dirty="0">
              <a:latin typeface="Arial" charset="0"/>
            </a:endParaRPr>
          </a:p>
          <a:p>
            <a:pPr algn="ctr"/>
            <a:r>
              <a:rPr lang="en-US" sz="2800" dirty="0">
                <a:latin typeface="Arial" charset="0"/>
              </a:rPr>
              <a:t>Alexis Smith</a:t>
            </a:r>
          </a:p>
          <a:p>
            <a:pPr algn="ctr"/>
            <a:r>
              <a:rPr lang="en-US" sz="2800" dirty="0">
                <a:latin typeface="Arial" charset="0"/>
              </a:rPr>
              <a:t>Graduate Writing Center Coordinator</a:t>
            </a:r>
          </a:p>
        </p:txBody>
      </p:sp>
      <p:sp>
        <p:nvSpPr>
          <p:cNvPr id="5" name="Footer Placeholder 4">
            <a:extLst>
              <a:ext uri="{FF2B5EF4-FFF2-40B4-BE49-F238E27FC236}">
                <a16:creationId xmlns:a16="http://schemas.microsoft.com/office/drawing/2014/main" id="{444F8D4B-3310-084E-89D3-E77447BF828F}"/>
              </a:ext>
            </a:extLst>
          </p:cNvPr>
          <p:cNvSpPr>
            <a:spLocks noGrp="1"/>
          </p:cNvSpPr>
          <p:nvPr>
            <p:ph type="ftr" sz="quarter" idx="11"/>
          </p:nvPr>
        </p:nvSpPr>
        <p:spPr/>
        <p:txBody>
          <a:bodyPr/>
          <a:lstStyle/>
          <a:p>
            <a:pPr>
              <a:defRPr/>
            </a:pPr>
            <a:fld id="{ABF8E1CE-3AED-6D4D-A36F-B6FD0DFA34C6}" type="slidenum">
              <a:rPr lang="en-US" smtClean="0"/>
              <a:t>1</a:t>
            </a:fld>
            <a:endParaRPr lang="en-US" dirty="0"/>
          </a:p>
        </p:txBody>
      </p:sp>
    </p:spTree>
    <p:extLst>
      <p:ext uri="{BB962C8B-B14F-4D97-AF65-F5344CB8AC3E}">
        <p14:creationId xmlns:p14="http://schemas.microsoft.com/office/powerpoint/2010/main" val="114802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UC-Wide Opportunities</a:t>
            </a:r>
          </a:p>
        </p:txBody>
      </p:sp>
      <p:sp>
        <p:nvSpPr>
          <p:cNvPr id="3" name="Content Placeholder 2"/>
          <p:cNvSpPr>
            <a:spLocks noGrp="1"/>
          </p:cNvSpPr>
          <p:nvPr>
            <p:ph idx="1"/>
          </p:nvPr>
        </p:nvSpPr>
        <p:spPr/>
        <p:txBody>
          <a:bodyPr/>
          <a:lstStyle/>
          <a:p>
            <a:r>
              <a:rPr lang="en-US" dirty="0"/>
              <a:t>Access to some options across the 10 campuses</a:t>
            </a:r>
          </a:p>
          <a:p>
            <a:r>
              <a:rPr lang="en-US" dirty="0"/>
              <a:t>UC President’s Postdoctoral Program</a:t>
            </a:r>
          </a:p>
          <a:p>
            <a:r>
              <a:rPr lang="en-US" dirty="0"/>
              <a:t>UC </a:t>
            </a:r>
            <a:r>
              <a:rPr lang="en-US" dirty="0" err="1"/>
              <a:t>GloCal</a:t>
            </a:r>
            <a:r>
              <a:rPr lang="en-US" dirty="0"/>
              <a:t> Health Fellowship</a:t>
            </a:r>
          </a:p>
          <a:p>
            <a:r>
              <a:rPr lang="en-US" dirty="0"/>
              <a:t>UC Humanities Research Institute Funding</a:t>
            </a:r>
          </a:p>
          <a:p>
            <a:endParaRPr lang="en-US" dirty="0"/>
          </a:p>
          <a:p>
            <a:r>
              <a:rPr lang="en-US" dirty="0">
                <a:solidFill>
                  <a:schemeClr val="bg2"/>
                </a:solidFill>
                <a:hlinkClick r:id="rId3">
                  <a:extLst>
                    <a:ext uri="{A12FA001-AC4F-418D-AE19-62706E023703}">
                      <ahyp:hlinkClr xmlns:ahyp="http://schemas.microsoft.com/office/drawing/2018/hyperlinkcolor" val="tx"/>
                    </a:ext>
                  </a:extLst>
                </a:hlinkClick>
              </a:rPr>
              <a:t>http://www.graddiv.ucsb.edu/financial/uc-fellowships</a:t>
            </a:r>
            <a:r>
              <a:rPr lang="en-US" dirty="0">
                <a:solidFill>
                  <a:schemeClr val="bg2"/>
                </a:solidFill>
              </a:rPr>
              <a:t> </a:t>
            </a:r>
          </a:p>
        </p:txBody>
      </p:sp>
      <p:sp>
        <p:nvSpPr>
          <p:cNvPr id="5" name="Footer Placeholder 4">
            <a:extLst>
              <a:ext uri="{FF2B5EF4-FFF2-40B4-BE49-F238E27FC236}">
                <a16:creationId xmlns:a16="http://schemas.microsoft.com/office/drawing/2014/main" id="{3283BCC4-A8F8-564A-9B9D-93B714744348}"/>
              </a:ext>
            </a:extLst>
          </p:cNvPr>
          <p:cNvSpPr>
            <a:spLocks noGrp="1"/>
          </p:cNvSpPr>
          <p:nvPr>
            <p:ph type="ftr" sz="quarter" idx="11"/>
          </p:nvPr>
        </p:nvSpPr>
        <p:spPr/>
        <p:txBody>
          <a:bodyPr/>
          <a:lstStyle/>
          <a:p>
            <a:pPr>
              <a:defRPr/>
            </a:pPr>
            <a:fld id="{6690B146-61D2-124F-B3AC-E43810F48FFA}" type="slidenum">
              <a:rPr lang="en-US" smtClean="0"/>
              <a:t>10</a:t>
            </a:fld>
            <a:endParaRPr lang="en-US" dirty="0"/>
          </a:p>
        </p:txBody>
      </p:sp>
    </p:spTree>
    <p:extLst>
      <p:ext uri="{BB962C8B-B14F-4D97-AF65-F5344CB8AC3E}">
        <p14:creationId xmlns:p14="http://schemas.microsoft.com/office/powerpoint/2010/main" val="9888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Beyond UC(R)</a:t>
            </a:r>
          </a:p>
        </p:txBody>
      </p:sp>
      <p:sp>
        <p:nvSpPr>
          <p:cNvPr id="3" name="Content Placeholder 2"/>
          <p:cNvSpPr>
            <a:spLocks noGrp="1"/>
          </p:cNvSpPr>
          <p:nvPr>
            <p:ph idx="1"/>
          </p:nvPr>
        </p:nvSpPr>
        <p:spPr/>
        <p:txBody>
          <a:bodyPr/>
          <a:lstStyle/>
          <a:p>
            <a:r>
              <a:rPr lang="en-US" sz="2800" dirty="0"/>
              <a:t>Multiple large funding organizations, such as the Social Science Research Council, the American Council of Learned Societies, the American Association of University Women, and foundations like the Mellon, Ford, and so forth</a:t>
            </a:r>
            <a:br>
              <a:rPr lang="en-US" sz="2800" dirty="0"/>
            </a:br>
            <a:endParaRPr lang="en-US" sz="2800" dirty="0"/>
          </a:p>
          <a:p>
            <a:r>
              <a:rPr lang="en-US" sz="2800" dirty="0"/>
              <a:t>UCLA Grapevine link: </a:t>
            </a:r>
            <a:r>
              <a:rPr lang="en-US" sz="2800" dirty="0">
                <a:solidFill>
                  <a:schemeClr val="bg2"/>
                </a:solidFill>
                <a:hlinkClick r:id="rId3">
                  <a:extLst>
                    <a:ext uri="{A12FA001-AC4F-418D-AE19-62706E023703}">
                      <ahyp:hlinkClr xmlns:ahyp="http://schemas.microsoft.com/office/drawing/2018/hyperlinkcolor" val="tx"/>
                    </a:ext>
                  </a:extLst>
                </a:hlinkClick>
              </a:rPr>
              <a:t>https://grad.ucla.edu/funding/</a:t>
            </a:r>
            <a:endParaRPr lang="en-US" sz="2800" dirty="0">
              <a:solidFill>
                <a:schemeClr val="bg2"/>
              </a:solidFill>
            </a:endParaRPr>
          </a:p>
          <a:p>
            <a:pPr marL="0" indent="0">
              <a:buNone/>
            </a:pPr>
            <a:r>
              <a:rPr lang="en-US" sz="2800" dirty="0"/>
              <a:t>	</a:t>
            </a:r>
          </a:p>
        </p:txBody>
      </p:sp>
      <p:sp>
        <p:nvSpPr>
          <p:cNvPr id="5" name="Footer Placeholder 4">
            <a:extLst>
              <a:ext uri="{FF2B5EF4-FFF2-40B4-BE49-F238E27FC236}">
                <a16:creationId xmlns:a16="http://schemas.microsoft.com/office/drawing/2014/main" id="{87B8035C-4219-6642-BC77-2F97B8C6F4CE}"/>
              </a:ext>
            </a:extLst>
          </p:cNvPr>
          <p:cNvSpPr>
            <a:spLocks noGrp="1"/>
          </p:cNvSpPr>
          <p:nvPr>
            <p:ph type="ftr" sz="quarter" idx="11"/>
          </p:nvPr>
        </p:nvSpPr>
        <p:spPr/>
        <p:txBody>
          <a:bodyPr/>
          <a:lstStyle/>
          <a:p>
            <a:pPr>
              <a:defRPr/>
            </a:pPr>
            <a:fld id="{8828CAAF-32A0-CC45-82D3-B7EA249B9E39}" type="slidenum">
              <a:rPr lang="en-US" smtClean="0"/>
              <a:t>11</a:t>
            </a:fld>
            <a:endParaRPr lang="en-US" dirty="0"/>
          </a:p>
        </p:txBody>
      </p:sp>
    </p:spTree>
    <p:extLst>
      <p:ext uri="{BB962C8B-B14F-4D97-AF65-F5344CB8AC3E}">
        <p14:creationId xmlns:p14="http://schemas.microsoft.com/office/powerpoint/2010/main" val="77104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5276-A20B-EB4E-B517-A2AB22EA9D18}"/>
              </a:ext>
            </a:extLst>
          </p:cNvPr>
          <p:cNvSpPr>
            <a:spLocks noGrp="1"/>
          </p:cNvSpPr>
          <p:nvPr>
            <p:ph type="title"/>
          </p:nvPr>
        </p:nvSpPr>
        <p:spPr/>
        <p:txBody>
          <a:bodyPr/>
          <a:lstStyle/>
          <a:p>
            <a:r>
              <a:rPr lang="en-US" sz="3600" dirty="0"/>
              <a:t>Options for SOE Students</a:t>
            </a:r>
          </a:p>
        </p:txBody>
      </p:sp>
      <p:sp>
        <p:nvSpPr>
          <p:cNvPr id="3" name="Content Placeholder 2">
            <a:extLst>
              <a:ext uri="{FF2B5EF4-FFF2-40B4-BE49-F238E27FC236}">
                <a16:creationId xmlns:a16="http://schemas.microsoft.com/office/drawing/2014/main" id="{821F86FA-1EFD-5544-8367-5F8F24BD16B7}"/>
              </a:ext>
            </a:extLst>
          </p:cNvPr>
          <p:cNvSpPr>
            <a:spLocks noGrp="1"/>
          </p:cNvSpPr>
          <p:nvPr>
            <p:ph idx="1"/>
          </p:nvPr>
        </p:nvSpPr>
        <p:spPr/>
        <p:txBody>
          <a:bodyPr/>
          <a:lstStyle/>
          <a:p>
            <a:r>
              <a:rPr lang="en-US" sz="2000" dirty="0"/>
              <a:t>Haynes Foundation Doctoral Dissertation Fellowships</a:t>
            </a:r>
          </a:p>
          <a:p>
            <a:pPr lvl="1"/>
            <a:r>
              <a:rPr lang="en-US" sz="2000" u="sng" dirty="0">
                <a:solidFill>
                  <a:schemeClr val="bg2"/>
                </a:solidFill>
                <a:hlinkClick r:id="rId3">
                  <a:extLst>
                    <a:ext uri="{A12FA001-AC4F-418D-AE19-62706E023703}">
                      <ahyp:hlinkClr xmlns:ahyp="http://schemas.microsoft.com/office/drawing/2018/hyperlinkcolor" val="tx"/>
                    </a:ext>
                  </a:extLst>
                </a:hlinkClick>
              </a:rPr>
              <a:t>https://haynesfoundation.org/how-to-apply/fellowship-guidelines/</a:t>
            </a:r>
            <a:endParaRPr lang="en-US" sz="2000" u="sng" dirty="0">
              <a:solidFill>
                <a:schemeClr val="bg2"/>
              </a:solidFill>
            </a:endParaRPr>
          </a:p>
          <a:p>
            <a:r>
              <a:rPr lang="en-US" sz="2000" dirty="0"/>
              <a:t>Ford Foundation Dissertation Fellowship</a:t>
            </a:r>
          </a:p>
          <a:p>
            <a:pPr lvl="1"/>
            <a:r>
              <a:rPr lang="en-US" sz="2000" u="sng" dirty="0">
                <a:solidFill>
                  <a:schemeClr val="bg2"/>
                </a:solidFill>
                <a:hlinkClick r:id="rId4">
                  <a:extLst>
                    <a:ext uri="{A12FA001-AC4F-418D-AE19-62706E023703}">
                      <ahyp:hlinkClr xmlns:ahyp="http://schemas.microsoft.com/office/drawing/2018/hyperlinkcolor" val="tx"/>
                    </a:ext>
                  </a:extLst>
                </a:hlinkClick>
              </a:rPr>
              <a:t>https://sites.nationalacademies.org/PGA/FordFellowships/PGA_171939</a:t>
            </a:r>
            <a:endParaRPr lang="en-US" sz="2000" u="sng" dirty="0">
              <a:solidFill>
                <a:schemeClr val="bg2"/>
              </a:solidFill>
            </a:endParaRPr>
          </a:p>
          <a:p>
            <a:r>
              <a:rPr lang="en-US" sz="2000" dirty="0"/>
              <a:t>Ford Foundation Predoctoral Fellowship</a:t>
            </a:r>
          </a:p>
          <a:p>
            <a:pPr lvl="1"/>
            <a:r>
              <a:rPr lang="en-US" sz="2000" u="sng" dirty="0">
                <a:solidFill>
                  <a:schemeClr val="bg2"/>
                </a:solidFill>
                <a:hlinkClick r:id="rId5">
                  <a:extLst>
                    <a:ext uri="{A12FA001-AC4F-418D-AE19-62706E023703}">
                      <ahyp:hlinkClr xmlns:ahyp="http://schemas.microsoft.com/office/drawing/2018/hyperlinkcolor" val="tx"/>
                    </a:ext>
                  </a:extLst>
                </a:hlinkClick>
              </a:rPr>
              <a:t>https://sites.nationalacademies.org/PGA/FordFellowships/PGA_171962</a:t>
            </a:r>
            <a:endParaRPr lang="en-US" sz="2000" u="sng" dirty="0">
              <a:solidFill>
                <a:schemeClr val="bg2"/>
              </a:solidFill>
            </a:endParaRPr>
          </a:p>
          <a:p>
            <a:r>
              <a:rPr lang="en-US" sz="2000" dirty="0"/>
              <a:t>National Academy of Education/Spencer Dissertation Fellowship</a:t>
            </a:r>
          </a:p>
          <a:p>
            <a:pPr lvl="1"/>
            <a:r>
              <a:rPr lang="en-US" sz="2000" u="sng" dirty="0">
                <a:solidFill>
                  <a:schemeClr val="bg2"/>
                </a:solidFill>
                <a:hlinkClick r:id="rId6">
                  <a:extLst>
                    <a:ext uri="{A12FA001-AC4F-418D-AE19-62706E023703}">
                      <ahyp:hlinkClr xmlns:ahyp="http://schemas.microsoft.com/office/drawing/2018/hyperlinkcolor" val="tx"/>
                    </a:ext>
                  </a:extLst>
                </a:hlinkClick>
              </a:rPr>
              <a:t>https://naeducation.org/naedspencer-dissertation-fellowship-program-guidelines/</a:t>
            </a:r>
            <a:endParaRPr lang="en-US" sz="2000" u="sng" dirty="0">
              <a:solidFill>
                <a:schemeClr val="bg2"/>
              </a:solidFill>
            </a:endParaRPr>
          </a:p>
          <a:p>
            <a:r>
              <a:rPr lang="en-US" sz="2000" dirty="0"/>
              <a:t>American Association of University Women Dissertation Fellowship</a:t>
            </a:r>
          </a:p>
          <a:p>
            <a:pPr lvl="1"/>
            <a:r>
              <a:rPr lang="en-US" sz="2000" u="sng" dirty="0">
                <a:solidFill>
                  <a:schemeClr val="bg2"/>
                </a:solidFill>
                <a:hlinkClick r:id="rId7">
                  <a:extLst>
                    <a:ext uri="{A12FA001-AC4F-418D-AE19-62706E023703}">
                      <ahyp:hlinkClr xmlns:ahyp="http://schemas.microsoft.com/office/drawing/2018/hyperlinkcolor" val="tx"/>
                    </a:ext>
                  </a:extLst>
                </a:hlinkClick>
              </a:rPr>
              <a:t>https://www.aauw.org/resources/programs/fellowships-grants/current-opportunities/american/dissertation-fellowships/</a:t>
            </a:r>
            <a:endParaRPr lang="en-US" sz="2000" dirty="0">
              <a:solidFill>
                <a:schemeClr val="bg2"/>
              </a:solidFill>
            </a:endParaRPr>
          </a:p>
        </p:txBody>
      </p:sp>
      <p:sp>
        <p:nvSpPr>
          <p:cNvPr id="4" name="Footer Placeholder 3">
            <a:extLst>
              <a:ext uri="{FF2B5EF4-FFF2-40B4-BE49-F238E27FC236}">
                <a16:creationId xmlns:a16="http://schemas.microsoft.com/office/drawing/2014/main" id="{953E3D62-8497-3D45-AD5A-96FA2296D6CE}"/>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23987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762000"/>
          </a:xfrm>
        </p:spPr>
        <p:txBody>
          <a:bodyPr>
            <a:normAutofit fontScale="90000"/>
          </a:bodyPr>
          <a:lstStyle/>
          <a:p>
            <a:r>
              <a:rPr lang="en-US" dirty="0"/>
              <a:t>Common Application Components</a:t>
            </a:r>
          </a:p>
        </p:txBody>
      </p:sp>
      <p:sp>
        <p:nvSpPr>
          <p:cNvPr id="3" name="Content Placeholder 2"/>
          <p:cNvSpPr>
            <a:spLocks noGrp="1"/>
          </p:cNvSpPr>
          <p:nvPr>
            <p:ph idx="1"/>
          </p:nvPr>
        </p:nvSpPr>
        <p:spPr>
          <a:xfrm>
            <a:off x="457200" y="1301446"/>
            <a:ext cx="8229600" cy="4261154"/>
          </a:xfrm>
        </p:spPr>
        <p:txBody>
          <a:bodyPr/>
          <a:lstStyle/>
          <a:p>
            <a:pPr>
              <a:buFont typeface="Wingdings" charset="0"/>
              <a:buBlip>
                <a:blip r:embed="rId3"/>
              </a:buBlip>
              <a:defRPr/>
            </a:pPr>
            <a:r>
              <a:rPr lang="en-US" dirty="0"/>
              <a:t>Application (often online)</a:t>
            </a:r>
          </a:p>
          <a:p>
            <a:pPr>
              <a:buFont typeface="Wingdings" charset="0"/>
              <a:buBlip>
                <a:blip r:embed="rId3"/>
              </a:buBlip>
              <a:defRPr/>
            </a:pPr>
            <a:r>
              <a:rPr lang="en-US" dirty="0"/>
              <a:t>Personal Statement/Narrative Autobiography</a:t>
            </a:r>
          </a:p>
          <a:p>
            <a:pPr>
              <a:buFont typeface="Wingdings" charset="0"/>
              <a:buBlip>
                <a:blip r:embed="rId3"/>
              </a:buBlip>
              <a:defRPr/>
            </a:pPr>
            <a:r>
              <a:rPr lang="en-US" dirty="0"/>
              <a:t>Diversity Statement/Commitment to Community</a:t>
            </a:r>
          </a:p>
          <a:p>
            <a:pPr>
              <a:buFont typeface="Wingdings" charset="0"/>
              <a:buBlip>
                <a:blip r:embed="rId3"/>
              </a:buBlip>
              <a:defRPr/>
            </a:pPr>
            <a:r>
              <a:rPr lang="en-US" dirty="0"/>
              <a:t>Research Proposal</a:t>
            </a:r>
          </a:p>
          <a:p>
            <a:pPr>
              <a:buFont typeface="Wingdings" charset="0"/>
              <a:buBlip>
                <a:blip r:embed="rId3"/>
              </a:buBlip>
              <a:defRPr/>
            </a:pPr>
            <a:r>
              <a:rPr lang="en-US" dirty="0"/>
              <a:t>Letters of Recommendation</a:t>
            </a:r>
          </a:p>
          <a:p>
            <a:pPr>
              <a:buFont typeface="Wingdings" charset="0"/>
              <a:buBlip>
                <a:blip r:embed="rId3"/>
              </a:buBlip>
              <a:defRPr/>
            </a:pPr>
            <a:r>
              <a:rPr lang="en-US" dirty="0"/>
              <a:t>Transcripts</a:t>
            </a:r>
          </a:p>
          <a:p>
            <a:pPr>
              <a:buFont typeface="Wingdings" charset="0"/>
              <a:buBlip>
                <a:blip r:embed="rId3"/>
              </a:buBlip>
              <a:defRPr/>
            </a:pPr>
            <a:r>
              <a:rPr lang="en-US" dirty="0"/>
              <a:t>Writing Sample</a:t>
            </a:r>
          </a:p>
          <a:p>
            <a:pPr>
              <a:buFont typeface="Wingdings" charset="0"/>
              <a:buBlip>
                <a:blip r:embed="rId3"/>
              </a:buBlip>
              <a:defRPr/>
            </a:pPr>
            <a:r>
              <a:rPr lang="en-US" dirty="0"/>
              <a:t> Proposed Budget/Timeline</a:t>
            </a:r>
          </a:p>
          <a:p>
            <a:endParaRPr lang="en-US" dirty="0"/>
          </a:p>
        </p:txBody>
      </p:sp>
      <p:sp>
        <p:nvSpPr>
          <p:cNvPr id="5" name="Footer Placeholder 4">
            <a:extLst>
              <a:ext uri="{FF2B5EF4-FFF2-40B4-BE49-F238E27FC236}">
                <a16:creationId xmlns:a16="http://schemas.microsoft.com/office/drawing/2014/main" id="{B60AAB48-CEA4-9D41-B111-BD5F9132BF2C}"/>
              </a:ext>
            </a:extLst>
          </p:cNvPr>
          <p:cNvSpPr>
            <a:spLocks noGrp="1"/>
          </p:cNvSpPr>
          <p:nvPr>
            <p:ph type="ftr" sz="quarter" idx="11"/>
          </p:nvPr>
        </p:nvSpPr>
        <p:spPr/>
        <p:txBody>
          <a:bodyPr/>
          <a:lstStyle/>
          <a:p>
            <a:pPr>
              <a:defRPr/>
            </a:pPr>
            <a:fld id="{0A9CA354-10B4-704C-A06F-DBC762053A86}" type="slidenum">
              <a:rPr lang="en-US" smtClean="0"/>
              <a:t>13</a:t>
            </a:fld>
            <a:endParaRPr lang="en-US" dirty="0"/>
          </a:p>
        </p:txBody>
      </p:sp>
    </p:spTree>
    <p:extLst>
      <p:ext uri="{BB962C8B-B14F-4D97-AF65-F5344CB8AC3E}">
        <p14:creationId xmlns:p14="http://schemas.microsoft.com/office/powerpoint/2010/main" val="3706119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Strategies – Narrative </a:t>
            </a:r>
          </a:p>
        </p:txBody>
      </p:sp>
      <p:sp>
        <p:nvSpPr>
          <p:cNvPr id="3" name="Content Placeholder 2"/>
          <p:cNvSpPr>
            <a:spLocks noGrp="1"/>
          </p:cNvSpPr>
          <p:nvPr>
            <p:ph idx="1"/>
          </p:nvPr>
        </p:nvSpPr>
        <p:spPr/>
        <p:txBody>
          <a:bodyPr/>
          <a:lstStyle/>
          <a:p>
            <a:pPr>
              <a:buFont typeface="Wingdings" charset="0"/>
              <a:buBlip>
                <a:blip r:embed="rId3"/>
              </a:buBlip>
              <a:defRPr/>
            </a:pPr>
            <a:r>
              <a:rPr lang="en-US" dirty="0"/>
              <a:t>Your entire application needs to tell a story</a:t>
            </a:r>
          </a:p>
          <a:p>
            <a:pPr marL="0" indent="0">
              <a:buFont typeface="Wingdings" charset="0"/>
              <a:buNone/>
              <a:defRPr/>
            </a:pPr>
            <a:endParaRPr lang="en-US" dirty="0"/>
          </a:p>
          <a:p>
            <a:pPr>
              <a:buFont typeface="Wingdings" charset="0"/>
              <a:buBlip>
                <a:blip r:embed="rId3"/>
              </a:buBlip>
              <a:defRPr/>
            </a:pPr>
            <a:r>
              <a:rPr lang="en-US" dirty="0"/>
              <a:t>Show you have a genuine interest for your subject area (and subfield, if applicable)</a:t>
            </a:r>
          </a:p>
          <a:p>
            <a:pPr marL="0" indent="0">
              <a:buFont typeface="Wingdings" charset="0"/>
              <a:buNone/>
              <a:defRPr/>
            </a:pPr>
            <a:endParaRPr lang="en-US" dirty="0"/>
          </a:p>
          <a:p>
            <a:pPr>
              <a:buFont typeface="Wingdings" charset="0"/>
              <a:buBlip>
                <a:blip r:embed="rId3"/>
              </a:buBlip>
              <a:defRPr/>
            </a:pPr>
            <a:r>
              <a:rPr lang="en-US" dirty="0"/>
              <a:t>Demonstrate that you have experiences in the past which prove that you can do your proposed research</a:t>
            </a:r>
          </a:p>
        </p:txBody>
      </p:sp>
      <p:sp>
        <p:nvSpPr>
          <p:cNvPr id="5" name="Footer Placeholder 4">
            <a:extLst>
              <a:ext uri="{FF2B5EF4-FFF2-40B4-BE49-F238E27FC236}">
                <a16:creationId xmlns:a16="http://schemas.microsoft.com/office/drawing/2014/main" id="{CFD6CB13-06B0-234E-BD51-AB862EE2DD00}"/>
              </a:ext>
            </a:extLst>
          </p:cNvPr>
          <p:cNvSpPr>
            <a:spLocks noGrp="1"/>
          </p:cNvSpPr>
          <p:nvPr>
            <p:ph type="ftr" sz="quarter" idx="11"/>
          </p:nvPr>
        </p:nvSpPr>
        <p:spPr/>
        <p:txBody>
          <a:bodyPr/>
          <a:lstStyle/>
          <a:p>
            <a:pPr>
              <a:defRPr/>
            </a:pPr>
            <a:fld id="{DCD00BDD-6F5E-A547-AE14-DCC9F75F56FB}" type="slidenum">
              <a:rPr lang="en-US" smtClean="0"/>
              <a:t>14</a:t>
            </a:fld>
            <a:endParaRPr lang="en-US" dirty="0"/>
          </a:p>
        </p:txBody>
      </p:sp>
    </p:spTree>
    <p:extLst>
      <p:ext uri="{BB962C8B-B14F-4D97-AF65-F5344CB8AC3E}">
        <p14:creationId xmlns:p14="http://schemas.microsoft.com/office/powerpoint/2010/main" val="201087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Strategies – Mission </a:t>
            </a:r>
          </a:p>
        </p:txBody>
      </p:sp>
      <p:sp>
        <p:nvSpPr>
          <p:cNvPr id="3" name="Content Placeholder 2"/>
          <p:cNvSpPr>
            <a:spLocks noGrp="1"/>
          </p:cNvSpPr>
          <p:nvPr>
            <p:ph idx="1"/>
          </p:nvPr>
        </p:nvSpPr>
        <p:spPr/>
        <p:txBody>
          <a:bodyPr/>
          <a:lstStyle/>
          <a:p>
            <a:pPr>
              <a:buFont typeface="Wingdings" charset="0"/>
              <a:buBlip>
                <a:blip r:embed="rId3"/>
              </a:buBlip>
              <a:defRPr/>
            </a:pPr>
            <a:r>
              <a:rPr lang="en-US" dirty="0"/>
              <a:t>Show that your research will benefit your discipline and/or community in meaningful ways</a:t>
            </a:r>
          </a:p>
          <a:p>
            <a:pPr>
              <a:buFont typeface="Wingdings" charset="0"/>
              <a:buBlip>
                <a:blip r:embed="rId3"/>
              </a:buBlip>
              <a:defRPr/>
            </a:pPr>
            <a:endParaRPr lang="en-US" dirty="0"/>
          </a:p>
          <a:p>
            <a:pPr>
              <a:buFont typeface="Wingdings" charset="0"/>
              <a:buBlip>
                <a:blip r:embed="rId3"/>
              </a:buBlip>
              <a:defRPr/>
            </a:pPr>
            <a:r>
              <a:rPr lang="en-US" dirty="0"/>
              <a:t>IMPORTANT: Connect your research proposal, and your past experiences, to the mission of the specific funding agency</a:t>
            </a:r>
          </a:p>
          <a:p>
            <a:endParaRPr lang="en-US" dirty="0"/>
          </a:p>
        </p:txBody>
      </p:sp>
      <p:sp>
        <p:nvSpPr>
          <p:cNvPr id="5" name="Footer Placeholder 4">
            <a:extLst>
              <a:ext uri="{FF2B5EF4-FFF2-40B4-BE49-F238E27FC236}">
                <a16:creationId xmlns:a16="http://schemas.microsoft.com/office/drawing/2014/main" id="{184617A9-B044-FA41-82AB-48E70E92A8C4}"/>
              </a:ext>
            </a:extLst>
          </p:cNvPr>
          <p:cNvSpPr>
            <a:spLocks noGrp="1"/>
          </p:cNvSpPr>
          <p:nvPr>
            <p:ph type="ftr" sz="quarter" idx="11"/>
          </p:nvPr>
        </p:nvSpPr>
        <p:spPr/>
        <p:txBody>
          <a:bodyPr/>
          <a:lstStyle/>
          <a:p>
            <a:pPr>
              <a:defRPr/>
            </a:pPr>
            <a:fld id="{DA289255-39A4-2741-A5EA-D0D699A61C5A}" type="slidenum">
              <a:rPr lang="en-US" smtClean="0"/>
              <a:t>15</a:t>
            </a:fld>
            <a:endParaRPr lang="en-US" dirty="0"/>
          </a:p>
        </p:txBody>
      </p:sp>
    </p:spTree>
    <p:extLst>
      <p:ext uri="{BB962C8B-B14F-4D97-AF65-F5344CB8AC3E}">
        <p14:creationId xmlns:p14="http://schemas.microsoft.com/office/powerpoint/2010/main" val="3595567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About Framing</a:t>
            </a:r>
          </a:p>
        </p:txBody>
      </p:sp>
      <p:sp>
        <p:nvSpPr>
          <p:cNvPr id="3" name="Content Placeholder 2"/>
          <p:cNvSpPr>
            <a:spLocks noGrp="1"/>
          </p:cNvSpPr>
          <p:nvPr>
            <p:ph idx="1"/>
          </p:nvPr>
        </p:nvSpPr>
        <p:spPr/>
        <p:txBody>
          <a:bodyPr/>
          <a:lstStyle/>
          <a:p>
            <a:r>
              <a:rPr lang="en-US" dirty="0"/>
              <a:t>Make sure you explain how your research fits into broader academic/organization concerns</a:t>
            </a:r>
          </a:p>
          <a:p>
            <a:r>
              <a:rPr lang="en-US" dirty="0"/>
              <a:t>Consider who will be on the review panel, and what their priorities will be</a:t>
            </a:r>
          </a:p>
          <a:p>
            <a:r>
              <a:rPr lang="en-US" dirty="0"/>
              <a:t>Explain your research in broader/more general terms that will get a wide audience excited about your work </a:t>
            </a:r>
            <a:br>
              <a:rPr lang="en-US" dirty="0"/>
            </a:br>
            <a:endParaRPr lang="en-US" dirty="0"/>
          </a:p>
          <a:p>
            <a:r>
              <a:rPr lang="en-US" i="1" dirty="0"/>
              <a:t>  ALWAYS THINK OF YOUR AUDIENCE</a:t>
            </a:r>
          </a:p>
        </p:txBody>
      </p:sp>
      <p:sp>
        <p:nvSpPr>
          <p:cNvPr id="5" name="Footer Placeholder 4">
            <a:extLst>
              <a:ext uri="{FF2B5EF4-FFF2-40B4-BE49-F238E27FC236}">
                <a16:creationId xmlns:a16="http://schemas.microsoft.com/office/drawing/2014/main" id="{B69D7D14-AD6C-1349-91E2-BA2F1CA3BDF9}"/>
              </a:ext>
            </a:extLst>
          </p:cNvPr>
          <p:cNvSpPr>
            <a:spLocks noGrp="1"/>
          </p:cNvSpPr>
          <p:nvPr>
            <p:ph type="ftr" sz="quarter" idx="11"/>
          </p:nvPr>
        </p:nvSpPr>
        <p:spPr/>
        <p:txBody>
          <a:bodyPr/>
          <a:lstStyle/>
          <a:p>
            <a:pPr>
              <a:defRPr/>
            </a:pPr>
            <a:fld id="{8ED05040-392F-D54C-89FB-7D081430823F}" type="slidenum">
              <a:rPr lang="en-US" smtClean="0"/>
              <a:t>16</a:t>
            </a:fld>
            <a:endParaRPr lang="en-US" dirty="0"/>
          </a:p>
        </p:txBody>
      </p:sp>
    </p:spTree>
    <p:extLst>
      <p:ext uri="{BB962C8B-B14F-4D97-AF65-F5344CB8AC3E}">
        <p14:creationId xmlns:p14="http://schemas.microsoft.com/office/powerpoint/2010/main" val="1798292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Trifecta</a:t>
            </a:r>
          </a:p>
        </p:txBody>
      </p:sp>
      <p:sp>
        <p:nvSpPr>
          <p:cNvPr id="3" name="Content Placeholder 2"/>
          <p:cNvSpPr>
            <a:spLocks noGrp="1"/>
          </p:cNvSpPr>
          <p:nvPr>
            <p:ph idx="1"/>
          </p:nvPr>
        </p:nvSpPr>
        <p:spPr/>
        <p:txBody>
          <a:bodyPr/>
          <a:lstStyle/>
          <a:p>
            <a:pPr>
              <a:buFontTx/>
              <a:buAutoNum type="arabicPeriod"/>
            </a:pPr>
            <a:r>
              <a:rPr lang="en-US" altLang="en-US" dirty="0"/>
              <a:t>Create a coherent story about you and your research</a:t>
            </a:r>
          </a:p>
          <a:p>
            <a:pPr marL="633412" indent="-514350">
              <a:buFont typeface="+mj-lt"/>
              <a:buAutoNum type="arabicPeriod"/>
            </a:pPr>
            <a:endParaRPr lang="en-US" altLang="en-US" dirty="0"/>
          </a:p>
          <a:p>
            <a:pPr>
              <a:buFontTx/>
              <a:buAutoNum type="arabicPeriod"/>
            </a:pPr>
            <a:r>
              <a:rPr lang="en-US" altLang="en-US" dirty="0"/>
              <a:t> Tell your audience why your research is important (in academics and beyond)</a:t>
            </a:r>
          </a:p>
          <a:p>
            <a:pPr marL="633412" indent="-514350">
              <a:buFont typeface="+mj-lt"/>
              <a:buAutoNum type="arabicPeriod"/>
            </a:pPr>
            <a:endParaRPr lang="en-US" altLang="en-US" dirty="0"/>
          </a:p>
          <a:p>
            <a:pPr>
              <a:buFontTx/>
              <a:buAutoNum type="arabicPeriod"/>
            </a:pPr>
            <a:r>
              <a:rPr lang="en-US" altLang="en-US" dirty="0"/>
              <a:t> Make clear that your research speaks to the institution’s missions and goals </a:t>
            </a:r>
          </a:p>
        </p:txBody>
      </p:sp>
      <p:sp>
        <p:nvSpPr>
          <p:cNvPr id="5" name="Footer Placeholder 4">
            <a:extLst>
              <a:ext uri="{FF2B5EF4-FFF2-40B4-BE49-F238E27FC236}">
                <a16:creationId xmlns:a16="http://schemas.microsoft.com/office/drawing/2014/main" id="{973AF08A-66FA-9948-A292-AAB78B92689B}"/>
              </a:ext>
            </a:extLst>
          </p:cNvPr>
          <p:cNvSpPr>
            <a:spLocks noGrp="1"/>
          </p:cNvSpPr>
          <p:nvPr>
            <p:ph type="ftr" sz="quarter" idx="11"/>
          </p:nvPr>
        </p:nvSpPr>
        <p:spPr/>
        <p:txBody>
          <a:bodyPr/>
          <a:lstStyle/>
          <a:p>
            <a:pPr>
              <a:defRPr/>
            </a:pPr>
            <a:fld id="{5BFFFFAA-FD91-884B-A38B-C28064F289B6}" type="slidenum">
              <a:rPr lang="en-US" smtClean="0"/>
              <a:t>17</a:t>
            </a:fld>
            <a:endParaRPr lang="en-US" dirty="0"/>
          </a:p>
        </p:txBody>
      </p:sp>
    </p:spTree>
    <p:extLst>
      <p:ext uri="{BB962C8B-B14F-4D97-AF65-F5344CB8AC3E}">
        <p14:creationId xmlns:p14="http://schemas.microsoft.com/office/powerpoint/2010/main" val="36070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Begin Writing</a:t>
            </a:r>
          </a:p>
        </p:txBody>
      </p:sp>
      <p:sp>
        <p:nvSpPr>
          <p:cNvPr id="3" name="Content Placeholder 2"/>
          <p:cNvSpPr>
            <a:spLocks noGrp="1"/>
          </p:cNvSpPr>
          <p:nvPr>
            <p:ph idx="1"/>
          </p:nvPr>
        </p:nvSpPr>
        <p:spPr/>
        <p:txBody>
          <a:bodyPr/>
          <a:lstStyle/>
          <a:p>
            <a:pPr>
              <a:buFont typeface="Wingdings" charset="0"/>
              <a:buBlip>
                <a:blip r:embed="rId3"/>
              </a:buBlip>
              <a:defRPr/>
            </a:pPr>
            <a:r>
              <a:rPr lang="en-US" sz="2400" dirty="0"/>
              <a:t>Use your CV to make lists. Include EVERYTHING that you might want to include in your personal statement and research proposal, for example</a:t>
            </a:r>
          </a:p>
          <a:p>
            <a:pPr>
              <a:buFont typeface="Wingdings" charset="0"/>
              <a:buBlip>
                <a:blip r:embed="rId3"/>
              </a:buBlip>
              <a:defRPr/>
            </a:pPr>
            <a:endParaRPr lang="en-US" sz="2400" dirty="0"/>
          </a:p>
          <a:p>
            <a:pPr>
              <a:buFont typeface="Wingdings" charset="0"/>
              <a:buBlip>
                <a:blip r:embed="rId3"/>
              </a:buBlip>
              <a:defRPr/>
            </a:pPr>
            <a:r>
              <a:rPr lang="en-US" sz="2400" dirty="0"/>
              <a:t>Highlight or mark those items that:</a:t>
            </a:r>
          </a:p>
          <a:p>
            <a:pPr lvl="1">
              <a:buBlip>
                <a:blip r:embed="rId4"/>
              </a:buBlip>
              <a:defRPr/>
            </a:pPr>
            <a:r>
              <a:rPr lang="en-US" sz="2400" u="sng" dirty="0"/>
              <a:t>Best connect</a:t>
            </a:r>
            <a:r>
              <a:rPr lang="en-US" sz="2400" dirty="0"/>
              <a:t> to the mission of the funding agency</a:t>
            </a:r>
          </a:p>
          <a:p>
            <a:pPr lvl="1">
              <a:buBlip>
                <a:blip r:embed="rId4"/>
              </a:buBlip>
              <a:defRPr/>
            </a:pPr>
            <a:r>
              <a:rPr lang="en-US" sz="2400" u="sng" dirty="0"/>
              <a:t>Best show</a:t>
            </a:r>
            <a:r>
              <a:rPr lang="en-US" sz="2400" dirty="0"/>
              <a:t> your ability to complete the proposed research</a:t>
            </a:r>
          </a:p>
          <a:p>
            <a:pPr lvl="1">
              <a:buBlip>
                <a:blip r:embed="rId4"/>
              </a:buBlip>
              <a:defRPr/>
            </a:pPr>
            <a:r>
              <a:rPr lang="en-US" sz="2400" u="sng" dirty="0"/>
              <a:t>Best demonstrate</a:t>
            </a:r>
            <a:r>
              <a:rPr lang="en-US" sz="2400" dirty="0"/>
              <a:t> your uniqueness and capabilities as a scholar</a:t>
            </a:r>
          </a:p>
          <a:p>
            <a:endParaRPr lang="en-US" dirty="0"/>
          </a:p>
        </p:txBody>
      </p:sp>
      <p:sp>
        <p:nvSpPr>
          <p:cNvPr id="5" name="Footer Placeholder 4">
            <a:extLst>
              <a:ext uri="{FF2B5EF4-FFF2-40B4-BE49-F238E27FC236}">
                <a16:creationId xmlns:a16="http://schemas.microsoft.com/office/drawing/2014/main" id="{6090405F-2BFA-454C-8E03-224CF59E9047}"/>
              </a:ext>
            </a:extLst>
          </p:cNvPr>
          <p:cNvSpPr>
            <a:spLocks noGrp="1"/>
          </p:cNvSpPr>
          <p:nvPr>
            <p:ph type="ftr" sz="quarter" idx="11"/>
          </p:nvPr>
        </p:nvSpPr>
        <p:spPr/>
        <p:txBody>
          <a:bodyPr/>
          <a:lstStyle/>
          <a:p>
            <a:pPr>
              <a:defRPr/>
            </a:pPr>
            <a:fld id="{5C1C2DD1-B2C7-7C47-BBE7-7193ADA32E41}" type="slidenum">
              <a:rPr lang="en-US" smtClean="0"/>
              <a:t>18</a:t>
            </a:fld>
            <a:endParaRPr lang="en-US" dirty="0"/>
          </a:p>
        </p:txBody>
      </p:sp>
    </p:spTree>
    <p:extLst>
      <p:ext uri="{BB962C8B-B14F-4D97-AF65-F5344CB8AC3E}">
        <p14:creationId xmlns:p14="http://schemas.microsoft.com/office/powerpoint/2010/main" val="1659246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Begin Writing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11180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2098"/>
            <a:ext cx="9144000" cy="8733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04285"/>
            <a:ext cx="9144000" cy="95488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05443"/>
            <a:ext cx="9144000" cy="938858"/>
          </a:xfrm>
          <a:prstGeom prst="rect">
            <a:avLst/>
          </a:prstGeom>
        </p:spPr>
      </p:pic>
      <p:sp>
        <p:nvSpPr>
          <p:cNvPr id="8" name="Footer Placeholder 7">
            <a:extLst>
              <a:ext uri="{FF2B5EF4-FFF2-40B4-BE49-F238E27FC236}">
                <a16:creationId xmlns:a16="http://schemas.microsoft.com/office/drawing/2014/main" id="{C526144A-C2E1-CD43-AA51-BC41EC6484D7}"/>
              </a:ext>
            </a:extLst>
          </p:cNvPr>
          <p:cNvSpPr>
            <a:spLocks noGrp="1"/>
          </p:cNvSpPr>
          <p:nvPr>
            <p:ph type="ftr" sz="quarter" idx="11"/>
          </p:nvPr>
        </p:nvSpPr>
        <p:spPr/>
        <p:txBody>
          <a:bodyPr/>
          <a:lstStyle/>
          <a:p>
            <a:pPr>
              <a:defRPr/>
            </a:pPr>
            <a:fld id="{E8A6863D-6011-C34D-B490-D6D083DE44D8}" type="slidenum">
              <a:rPr lang="en-US" smtClean="0"/>
              <a:t>19</a:t>
            </a:fld>
            <a:endParaRPr lang="en-US" dirty="0"/>
          </a:p>
        </p:txBody>
      </p:sp>
    </p:spTree>
    <p:extLst>
      <p:ext uri="{BB962C8B-B14F-4D97-AF65-F5344CB8AC3E}">
        <p14:creationId xmlns:p14="http://schemas.microsoft.com/office/powerpoint/2010/main" val="290871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Goals</a:t>
            </a:r>
          </a:p>
        </p:txBody>
      </p:sp>
      <p:sp>
        <p:nvSpPr>
          <p:cNvPr id="3" name="Content Placeholder 2"/>
          <p:cNvSpPr>
            <a:spLocks noGrp="1"/>
          </p:cNvSpPr>
          <p:nvPr>
            <p:ph idx="1"/>
          </p:nvPr>
        </p:nvSpPr>
        <p:spPr/>
        <p:txBody>
          <a:bodyPr/>
          <a:lstStyle/>
          <a:p>
            <a:r>
              <a:rPr lang="en-US" dirty="0"/>
              <a:t>The Basics: Learn the Lingo and Find the Funds</a:t>
            </a:r>
          </a:p>
          <a:p>
            <a:r>
              <a:rPr lang="en-US" dirty="0"/>
              <a:t>Application Components: The Pieces and How to Put Them Together</a:t>
            </a:r>
          </a:p>
          <a:p>
            <a:r>
              <a:rPr lang="en-US" dirty="0"/>
              <a:t>Final Thoughts and Additional Resources</a:t>
            </a:r>
          </a:p>
        </p:txBody>
      </p:sp>
      <p:sp>
        <p:nvSpPr>
          <p:cNvPr id="5" name="Footer Placeholder 4">
            <a:extLst>
              <a:ext uri="{FF2B5EF4-FFF2-40B4-BE49-F238E27FC236}">
                <a16:creationId xmlns:a16="http://schemas.microsoft.com/office/drawing/2014/main" id="{4AA2A1DB-9B26-B44A-88DC-869156D53024}"/>
              </a:ext>
            </a:extLst>
          </p:cNvPr>
          <p:cNvSpPr>
            <a:spLocks noGrp="1"/>
          </p:cNvSpPr>
          <p:nvPr>
            <p:ph type="ftr" sz="quarter" idx="11"/>
          </p:nvPr>
        </p:nvSpPr>
        <p:spPr/>
        <p:txBody>
          <a:bodyPr/>
          <a:lstStyle/>
          <a:p>
            <a:pPr>
              <a:defRPr/>
            </a:pPr>
            <a:fld id="{AC974AFF-8A4C-5C41-8A7C-E1FEFBB6B776}" type="slidenum">
              <a:rPr lang="en-US" smtClean="0"/>
              <a:t>2</a:t>
            </a:fld>
            <a:endParaRPr lang="en-US" dirty="0"/>
          </a:p>
        </p:txBody>
      </p:sp>
    </p:spTree>
    <p:extLst>
      <p:ext uri="{BB962C8B-B14F-4D97-AF65-F5344CB8AC3E}">
        <p14:creationId xmlns:p14="http://schemas.microsoft.com/office/powerpoint/2010/main" val="408390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Begin Writing</a:t>
            </a:r>
          </a:p>
        </p:txBody>
      </p:sp>
      <p:sp>
        <p:nvSpPr>
          <p:cNvPr id="3" name="Content Placeholder 2"/>
          <p:cNvSpPr>
            <a:spLocks noGrp="1"/>
          </p:cNvSpPr>
          <p:nvPr>
            <p:ph idx="1"/>
          </p:nvPr>
        </p:nvSpPr>
        <p:spPr/>
        <p:txBody>
          <a:bodyPr/>
          <a:lstStyle/>
          <a:p>
            <a:pPr>
              <a:buFont typeface="Wingdings" charset="0"/>
              <a:buBlip>
                <a:blip r:embed="rId3"/>
              </a:buBlip>
              <a:defRPr/>
            </a:pPr>
            <a:r>
              <a:rPr lang="en-US" sz="2800" dirty="0"/>
              <a:t>Come up with a singular theme that exemplifies all the highlighted bits</a:t>
            </a:r>
          </a:p>
          <a:p>
            <a:pPr marL="0" indent="0">
              <a:buFont typeface="Wingdings" charset="0"/>
              <a:buNone/>
              <a:defRPr/>
            </a:pPr>
            <a:endParaRPr lang="en-US" sz="2800" dirty="0"/>
          </a:p>
          <a:p>
            <a:pPr>
              <a:buFont typeface="Wingdings" charset="0"/>
              <a:buBlip>
                <a:blip r:embed="rId3"/>
              </a:buBlip>
              <a:defRPr/>
            </a:pPr>
            <a:r>
              <a:rPr lang="en-US" sz="2800" dirty="0"/>
              <a:t>Link application essays together with this theme</a:t>
            </a:r>
          </a:p>
          <a:p>
            <a:pPr lvl="1">
              <a:buBlip>
                <a:blip r:embed="rId4"/>
              </a:buBlip>
              <a:defRPr/>
            </a:pPr>
            <a:r>
              <a:rPr lang="en-US" dirty="0"/>
              <a:t>Essays should share a single narrative thread </a:t>
            </a:r>
          </a:p>
          <a:p>
            <a:pPr lvl="1">
              <a:buBlip>
                <a:blip r:embed="rId4"/>
              </a:buBlip>
              <a:defRPr/>
            </a:pPr>
            <a:r>
              <a:rPr lang="en-US" dirty="0"/>
              <a:t>Ensure you either include different information in each essay or that you highlight different information or talk about each experience in different ways</a:t>
            </a:r>
          </a:p>
          <a:p>
            <a:endParaRPr lang="en-US" dirty="0"/>
          </a:p>
        </p:txBody>
      </p:sp>
      <p:sp>
        <p:nvSpPr>
          <p:cNvPr id="5" name="Footer Placeholder 4">
            <a:extLst>
              <a:ext uri="{FF2B5EF4-FFF2-40B4-BE49-F238E27FC236}">
                <a16:creationId xmlns:a16="http://schemas.microsoft.com/office/drawing/2014/main" id="{4FC8EFD7-1234-D244-94EA-F62323A370E7}"/>
              </a:ext>
            </a:extLst>
          </p:cNvPr>
          <p:cNvSpPr>
            <a:spLocks noGrp="1"/>
          </p:cNvSpPr>
          <p:nvPr>
            <p:ph type="ftr" sz="quarter" idx="11"/>
          </p:nvPr>
        </p:nvSpPr>
        <p:spPr/>
        <p:txBody>
          <a:bodyPr/>
          <a:lstStyle/>
          <a:p>
            <a:pPr>
              <a:defRPr/>
            </a:pPr>
            <a:fld id="{D304C471-7623-A343-984C-5EFC0AB5BBEB}" type="slidenum">
              <a:rPr lang="en-US" smtClean="0"/>
              <a:t>20</a:t>
            </a:fld>
            <a:endParaRPr lang="en-US" dirty="0"/>
          </a:p>
        </p:txBody>
      </p:sp>
    </p:spTree>
    <p:extLst>
      <p:ext uri="{BB962C8B-B14F-4D97-AF65-F5344CB8AC3E}">
        <p14:creationId xmlns:p14="http://schemas.microsoft.com/office/powerpoint/2010/main" val="11780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Statement</a:t>
            </a:r>
          </a:p>
        </p:txBody>
      </p:sp>
      <p:sp>
        <p:nvSpPr>
          <p:cNvPr id="3" name="Content Placeholder 2"/>
          <p:cNvSpPr>
            <a:spLocks noGrp="1"/>
          </p:cNvSpPr>
          <p:nvPr>
            <p:ph idx="1"/>
          </p:nvPr>
        </p:nvSpPr>
        <p:spPr>
          <a:xfrm>
            <a:off x="457200" y="1143000"/>
            <a:ext cx="8229600" cy="4281702"/>
          </a:xfrm>
        </p:spPr>
        <p:txBody>
          <a:bodyPr/>
          <a:lstStyle/>
          <a:p>
            <a:r>
              <a:rPr lang="en-US" altLang="en-US" sz="2600" dirty="0"/>
              <a:t>Make sure to follow the guidelines </a:t>
            </a:r>
            <a:r>
              <a:rPr lang="en-US" altLang="en-US" sz="2600" i="1" dirty="0"/>
              <a:t>exactly </a:t>
            </a:r>
            <a:r>
              <a:rPr lang="en-US" altLang="en-US" sz="2600" dirty="0"/>
              <a:t>(essay length, margins, questions addressed, etc.)</a:t>
            </a:r>
          </a:p>
          <a:p>
            <a:pPr>
              <a:buFont typeface="Wingdings" charset="2"/>
              <a:buNone/>
            </a:pPr>
            <a:endParaRPr lang="en-US" altLang="en-US" sz="2600" dirty="0"/>
          </a:p>
          <a:p>
            <a:r>
              <a:rPr lang="en-US" altLang="en-US" sz="2600" dirty="0"/>
              <a:t>Begin essay with a memorable “hook” </a:t>
            </a:r>
          </a:p>
          <a:p>
            <a:pPr>
              <a:buFont typeface="Wingdings" charset="2"/>
              <a:buNone/>
            </a:pPr>
            <a:endParaRPr lang="en-US" altLang="en-US" sz="2600" dirty="0"/>
          </a:p>
          <a:p>
            <a:r>
              <a:rPr lang="en-US" altLang="en-US" sz="2600" dirty="0"/>
              <a:t>Highlight what makes you unique and why you are invested in your research project</a:t>
            </a:r>
          </a:p>
          <a:p>
            <a:pPr>
              <a:buFont typeface="Wingdings" charset="2"/>
              <a:buNone/>
            </a:pPr>
            <a:endParaRPr lang="en-US" altLang="en-US" sz="2600" dirty="0"/>
          </a:p>
          <a:p>
            <a:r>
              <a:rPr lang="en-US" altLang="en-US" sz="2600" dirty="0"/>
              <a:t>Show that you have past experiences that have        	prepared you for the type of research you are 	proposing</a:t>
            </a:r>
          </a:p>
        </p:txBody>
      </p:sp>
      <p:sp>
        <p:nvSpPr>
          <p:cNvPr id="5" name="Footer Placeholder 4">
            <a:extLst>
              <a:ext uri="{FF2B5EF4-FFF2-40B4-BE49-F238E27FC236}">
                <a16:creationId xmlns:a16="http://schemas.microsoft.com/office/drawing/2014/main" id="{959392BD-543D-5B46-9538-F63613903269}"/>
              </a:ext>
            </a:extLst>
          </p:cNvPr>
          <p:cNvSpPr>
            <a:spLocks noGrp="1"/>
          </p:cNvSpPr>
          <p:nvPr>
            <p:ph type="ftr" sz="quarter" idx="11"/>
          </p:nvPr>
        </p:nvSpPr>
        <p:spPr/>
        <p:txBody>
          <a:bodyPr/>
          <a:lstStyle/>
          <a:p>
            <a:pPr>
              <a:defRPr/>
            </a:pPr>
            <a:fld id="{0FA615EA-6356-1840-8EAD-C9628F8A9351}" type="slidenum">
              <a:rPr lang="en-US" smtClean="0"/>
              <a:t>21</a:t>
            </a:fld>
            <a:endParaRPr lang="en-US" dirty="0"/>
          </a:p>
        </p:txBody>
      </p:sp>
    </p:spTree>
    <p:extLst>
      <p:ext uri="{BB962C8B-B14F-4D97-AF65-F5344CB8AC3E}">
        <p14:creationId xmlns:p14="http://schemas.microsoft.com/office/powerpoint/2010/main" val="370665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70044"/>
            <a:ext cx="9144000" cy="2560048"/>
          </a:xfrm>
          <a:prstGeom prst="rect">
            <a:avLst/>
          </a:prstGeom>
        </p:spPr>
      </p:pic>
      <p:sp>
        <p:nvSpPr>
          <p:cNvPr id="2" name="Title 1"/>
          <p:cNvSpPr>
            <a:spLocks noGrp="1"/>
          </p:cNvSpPr>
          <p:nvPr>
            <p:ph type="title"/>
          </p:nvPr>
        </p:nvSpPr>
        <p:spPr/>
        <p:txBody>
          <a:bodyPr/>
          <a:lstStyle/>
          <a:p>
            <a:r>
              <a:rPr lang="en-US" dirty="0"/>
              <a:t>Personal Statement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8620"/>
            <a:ext cx="9144000" cy="1993972"/>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135381"/>
            <a:ext cx="9144000" cy="2083308"/>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7" name="Footer Placeholder 6">
            <a:extLst>
              <a:ext uri="{FF2B5EF4-FFF2-40B4-BE49-F238E27FC236}">
                <a16:creationId xmlns:a16="http://schemas.microsoft.com/office/drawing/2014/main" id="{9F988219-214D-C84C-9C37-695EDC274E53}"/>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9362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Diversity Statement</a:t>
            </a:r>
          </a:p>
        </p:txBody>
      </p:sp>
      <p:sp>
        <p:nvSpPr>
          <p:cNvPr id="3" name="Content Placeholder 2"/>
          <p:cNvSpPr>
            <a:spLocks noGrp="1"/>
          </p:cNvSpPr>
          <p:nvPr>
            <p:ph idx="1"/>
          </p:nvPr>
        </p:nvSpPr>
        <p:spPr/>
        <p:txBody>
          <a:bodyPr/>
          <a:lstStyle/>
          <a:p>
            <a:pPr>
              <a:buBlip>
                <a:blip r:embed="rId3"/>
              </a:buBlip>
              <a:defRPr/>
            </a:pPr>
            <a:r>
              <a:rPr lang="en-US" sz="2800" dirty="0"/>
              <a:t>Describe your experience as part of an underrepresented group, if applicable (determine how that’s defined by this organization – often broad)</a:t>
            </a:r>
          </a:p>
          <a:p>
            <a:pPr>
              <a:buFont typeface="Wingdings" charset="0"/>
              <a:buBlip>
                <a:blip r:embed="rId3"/>
              </a:buBlip>
              <a:defRPr/>
            </a:pPr>
            <a:r>
              <a:rPr lang="en-US" sz="2800" dirty="0"/>
              <a:t>Demonstrate your history of commitment to underrepresented or underserved communities (through teaching, service, </a:t>
            </a:r>
            <a:r>
              <a:rPr lang="en-US" sz="2800" dirty="0" err="1"/>
              <a:t>etc</a:t>
            </a:r>
            <a:r>
              <a:rPr lang="en-US" sz="2800" dirty="0"/>
              <a:t>) </a:t>
            </a:r>
          </a:p>
          <a:p>
            <a:pPr>
              <a:buFont typeface="Wingdings" charset="0"/>
              <a:buBlip>
                <a:blip r:embed="rId3"/>
              </a:buBlip>
              <a:defRPr/>
            </a:pPr>
            <a:r>
              <a:rPr lang="en-US" sz="2800" dirty="0"/>
              <a:t>Describe how your research, pedagogy, and outreach will benefit such groups in future</a:t>
            </a:r>
          </a:p>
          <a:p>
            <a:endParaRPr lang="en-US" dirty="0"/>
          </a:p>
        </p:txBody>
      </p:sp>
      <p:sp>
        <p:nvSpPr>
          <p:cNvPr id="5" name="Footer Placeholder 4">
            <a:extLst>
              <a:ext uri="{FF2B5EF4-FFF2-40B4-BE49-F238E27FC236}">
                <a16:creationId xmlns:a16="http://schemas.microsoft.com/office/drawing/2014/main" id="{ACE77CB2-EFA1-1946-9AC9-E052FF3A9CA4}"/>
              </a:ext>
            </a:extLst>
          </p:cNvPr>
          <p:cNvSpPr>
            <a:spLocks noGrp="1"/>
          </p:cNvSpPr>
          <p:nvPr>
            <p:ph type="ftr" sz="quarter" idx="11"/>
          </p:nvPr>
        </p:nvSpPr>
        <p:spPr/>
        <p:txBody>
          <a:bodyPr/>
          <a:lstStyle/>
          <a:p>
            <a:pPr>
              <a:defRPr/>
            </a:pPr>
            <a:fld id="{A98638DB-F0BB-964F-B0A8-F52163BC9412}" type="slidenum">
              <a:rPr lang="en-US" smtClean="0"/>
              <a:t>23</a:t>
            </a:fld>
            <a:endParaRPr lang="en-US" dirty="0"/>
          </a:p>
        </p:txBody>
      </p:sp>
    </p:spTree>
    <p:extLst>
      <p:ext uri="{BB962C8B-B14F-4D97-AF65-F5344CB8AC3E}">
        <p14:creationId xmlns:p14="http://schemas.microsoft.com/office/powerpoint/2010/main" val="333293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a:t>
            </a:r>
          </a:p>
        </p:txBody>
      </p:sp>
      <p:sp>
        <p:nvSpPr>
          <p:cNvPr id="3" name="Content Placeholder 2"/>
          <p:cNvSpPr>
            <a:spLocks noGrp="1"/>
          </p:cNvSpPr>
          <p:nvPr>
            <p:ph idx="1"/>
          </p:nvPr>
        </p:nvSpPr>
        <p:spPr>
          <a:xfrm>
            <a:off x="457200" y="1524000"/>
            <a:ext cx="4087368" cy="4202113"/>
          </a:xfrm>
        </p:spPr>
        <p:txBody>
          <a:bodyPr/>
          <a:lstStyle/>
          <a:p>
            <a:r>
              <a:rPr lang="en-US" altLang="en-US" sz="2200" dirty="0"/>
              <a:t>Does the scope of your project fit the fellowship guidelines?</a:t>
            </a:r>
          </a:p>
          <a:p>
            <a:r>
              <a:rPr lang="en-US" altLang="en-US" sz="2200" dirty="0"/>
              <a:t>Are your project’s scope and parameters clearly defined? </a:t>
            </a:r>
          </a:p>
          <a:p>
            <a:r>
              <a:rPr lang="en-US" altLang="en-US" sz="2200" dirty="0"/>
              <a:t>Do you demonstrate that you have already done enough research to know that the project you are proposing is valuable? And that you have skills to do it?</a:t>
            </a:r>
          </a:p>
        </p:txBody>
      </p:sp>
      <p:sp>
        <p:nvSpPr>
          <p:cNvPr id="4" name="TextBox 3"/>
          <p:cNvSpPr txBox="1"/>
          <p:nvPr/>
        </p:nvSpPr>
        <p:spPr>
          <a:xfrm>
            <a:off x="5611180" y="1742887"/>
            <a:ext cx="1488170" cy="369332"/>
          </a:xfrm>
          <a:prstGeom prst="rect">
            <a:avLst/>
          </a:prstGeom>
          <a:noFill/>
        </p:spPr>
        <p:txBody>
          <a:bodyPr wrap="none" rtlCol="0">
            <a:spAutoFit/>
          </a:bodyPr>
          <a:lstStyle/>
          <a:p>
            <a:r>
              <a:rPr lang="en-US" dirty="0"/>
              <a:t>Project Space</a:t>
            </a:r>
          </a:p>
        </p:txBody>
      </p:sp>
      <p:grpSp>
        <p:nvGrpSpPr>
          <p:cNvPr id="5" name="Group 4"/>
          <p:cNvGrpSpPr/>
          <p:nvPr/>
        </p:nvGrpSpPr>
        <p:grpSpPr>
          <a:xfrm>
            <a:off x="6022701" y="2163517"/>
            <a:ext cx="400618" cy="3216331"/>
            <a:chOff x="6022701" y="2414342"/>
            <a:chExt cx="400618" cy="3216331"/>
          </a:xfrm>
        </p:grpSpPr>
        <p:sp>
          <p:nvSpPr>
            <p:cNvPr id="6" name="TextBox 5"/>
            <p:cNvSpPr txBox="1"/>
            <p:nvPr/>
          </p:nvSpPr>
          <p:spPr>
            <a:xfrm rot="16200000">
              <a:off x="5914859" y="5153499"/>
              <a:ext cx="585016" cy="369332"/>
            </a:xfrm>
            <a:prstGeom prst="rect">
              <a:avLst/>
            </a:prstGeom>
            <a:noFill/>
          </p:spPr>
          <p:txBody>
            <a:bodyPr wrap="none" rtlCol="0">
              <a:spAutoFit/>
            </a:bodyPr>
            <a:lstStyle/>
            <a:p>
              <a:r>
                <a:rPr lang="en-US" dirty="0">
                  <a:solidFill>
                    <a:schemeClr val="accent3"/>
                  </a:solidFill>
                </a:rPr>
                <a:t>Skill</a:t>
              </a:r>
            </a:p>
          </p:txBody>
        </p:sp>
        <p:cxnSp>
          <p:nvCxnSpPr>
            <p:cNvPr id="7" name="Straight Arrow Connector 6"/>
            <p:cNvCxnSpPr/>
            <p:nvPr/>
          </p:nvCxnSpPr>
          <p:spPr>
            <a:xfrm>
              <a:off x="6393786" y="2414342"/>
              <a:ext cx="29533" cy="32163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8" name="Pie 7"/>
          <p:cNvSpPr/>
          <p:nvPr/>
        </p:nvSpPr>
        <p:spPr>
          <a:xfrm rot="5400000">
            <a:off x="5640608" y="2729202"/>
            <a:ext cx="1604435" cy="1963923"/>
          </a:xfrm>
          <a:prstGeom prst="pie">
            <a:avLst>
              <a:gd name="adj1" fmla="val 10685437"/>
              <a:gd name="adj2" fmla="val 16108320"/>
            </a:avLst>
          </a:prstGeom>
          <a:solidFill>
            <a:srgbClr val="008000"/>
          </a:solidFill>
          <a:ln>
            <a:solidFill>
              <a:srgbClr val="CCFFC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p:cNvSpPr/>
          <p:nvPr/>
        </p:nvSpPr>
        <p:spPr>
          <a:xfrm>
            <a:off x="4863111" y="3795672"/>
            <a:ext cx="1514156" cy="1584175"/>
          </a:xfrm>
          <a:prstGeom prst="rect">
            <a:avLst/>
          </a:prstGeom>
          <a:solidFill>
            <a:srgbClr val="FF12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Danger zone</a:t>
            </a:r>
          </a:p>
        </p:txBody>
      </p:sp>
      <p:grpSp>
        <p:nvGrpSpPr>
          <p:cNvPr id="10" name="Group 9"/>
          <p:cNvGrpSpPr/>
          <p:nvPr/>
        </p:nvGrpSpPr>
        <p:grpSpPr>
          <a:xfrm>
            <a:off x="4877877" y="3740700"/>
            <a:ext cx="3090884" cy="389434"/>
            <a:chOff x="4877877" y="3991525"/>
            <a:chExt cx="3090884" cy="389434"/>
          </a:xfrm>
        </p:grpSpPr>
        <p:sp>
          <p:nvSpPr>
            <p:cNvPr id="11" name="TextBox 10"/>
            <p:cNvSpPr txBox="1"/>
            <p:nvPr/>
          </p:nvSpPr>
          <p:spPr>
            <a:xfrm>
              <a:off x="4877877" y="4011627"/>
              <a:ext cx="582987" cy="369332"/>
            </a:xfrm>
            <a:prstGeom prst="rect">
              <a:avLst/>
            </a:prstGeom>
            <a:noFill/>
          </p:spPr>
          <p:txBody>
            <a:bodyPr wrap="none" rtlCol="0">
              <a:spAutoFit/>
            </a:bodyPr>
            <a:lstStyle/>
            <a:p>
              <a:r>
                <a:rPr lang="en-US" dirty="0">
                  <a:solidFill>
                    <a:schemeClr val="accent3"/>
                  </a:solidFill>
                </a:rPr>
                <a:t>Size</a:t>
              </a:r>
            </a:p>
          </p:txBody>
        </p:sp>
        <p:cxnSp>
          <p:nvCxnSpPr>
            <p:cNvPr id="12" name="Straight Arrow Connector 11"/>
            <p:cNvCxnSpPr/>
            <p:nvPr/>
          </p:nvCxnSpPr>
          <p:spPr>
            <a:xfrm>
              <a:off x="4877877" y="3991525"/>
              <a:ext cx="309088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rot="16200000">
            <a:off x="5965651" y="4912725"/>
            <a:ext cx="585016" cy="369332"/>
          </a:xfrm>
          <a:prstGeom prst="rect">
            <a:avLst/>
          </a:prstGeom>
          <a:noFill/>
        </p:spPr>
        <p:txBody>
          <a:bodyPr wrap="none" rtlCol="0">
            <a:spAutoFit/>
          </a:bodyPr>
          <a:lstStyle/>
          <a:p>
            <a:r>
              <a:rPr lang="en-US" dirty="0">
                <a:solidFill>
                  <a:schemeClr val="accent3"/>
                </a:solidFill>
              </a:rPr>
              <a:t>Skill</a:t>
            </a:r>
          </a:p>
        </p:txBody>
      </p:sp>
      <p:sp>
        <p:nvSpPr>
          <p:cNvPr id="15" name="Footer Placeholder 14">
            <a:extLst>
              <a:ext uri="{FF2B5EF4-FFF2-40B4-BE49-F238E27FC236}">
                <a16:creationId xmlns:a16="http://schemas.microsoft.com/office/drawing/2014/main" id="{48D8A679-286D-E94F-9737-E0FFC43C6879}"/>
              </a:ext>
            </a:extLst>
          </p:cNvPr>
          <p:cNvSpPr>
            <a:spLocks noGrp="1"/>
          </p:cNvSpPr>
          <p:nvPr>
            <p:ph type="ftr" sz="quarter" idx="11"/>
          </p:nvPr>
        </p:nvSpPr>
        <p:spPr/>
        <p:txBody>
          <a:bodyPr/>
          <a:lstStyle/>
          <a:p>
            <a:pPr>
              <a:defRPr/>
            </a:pPr>
            <a:fld id="{3FA808F2-7AB5-644A-AB64-2C18F1C1B780}" type="slidenum">
              <a:rPr lang="en-US" smtClean="0"/>
              <a:t>24</a:t>
            </a:fld>
            <a:endParaRPr lang="en-US" dirty="0"/>
          </a:p>
        </p:txBody>
      </p:sp>
    </p:spTree>
    <p:extLst>
      <p:ext uri="{BB962C8B-B14F-4D97-AF65-F5344CB8AC3E}">
        <p14:creationId xmlns:p14="http://schemas.microsoft.com/office/powerpoint/2010/main" val="21073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a:t>
            </a:r>
          </a:p>
        </p:txBody>
      </p:sp>
      <p:sp>
        <p:nvSpPr>
          <p:cNvPr id="3" name="Content Placeholder 2"/>
          <p:cNvSpPr>
            <a:spLocks noGrp="1"/>
          </p:cNvSpPr>
          <p:nvPr>
            <p:ph idx="1"/>
          </p:nvPr>
        </p:nvSpPr>
        <p:spPr>
          <a:xfrm>
            <a:off x="457200" y="1447800"/>
            <a:ext cx="8229600" cy="3962400"/>
          </a:xfrm>
        </p:spPr>
        <p:txBody>
          <a:bodyPr/>
          <a:lstStyle/>
          <a:p>
            <a:r>
              <a:rPr lang="en-US" altLang="en-US" dirty="0"/>
              <a:t>Do you have a “back-up plan” for research that does not pan out?</a:t>
            </a:r>
          </a:p>
          <a:p>
            <a:r>
              <a:rPr lang="en-US" altLang="en-US" dirty="0"/>
              <a:t>Do you show that your proposed research directly connects to the mission of the agency?</a:t>
            </a:r>
          </a:p>
          <a:p>
            <a:r>
              <a:rPr lang="en-US" altLang="en-US" dirty="0"/>
              <a:t>Have you described your research without jargon such that your process and proposed intervention are clear to non-specialists?</a:t>
            </a:r>
          </a:p>
          <a:p>
            <a:endParaRPr lang="en-US" dirty="0"/>
          </a:p>
        </p:txBody>
      </p:sp>
      <p:sp>
        <p:nvSpPr>
          <p:cNvPr id="5" name="Footer Placeholder 4">
            <a:extLst>
              <a:ext uri="{FF2B5EF4-FFF2-40B4-BE49-F238E27FC236}">
                <a16:creationId xmlns:a16="http://schemas.microsoft.com/office/drawing/2014/main" id="{E4849E9A-5691-1B4F-95D8-8D6BE8FF1700}"/>
              </a:ext>
            </a:extLst>
          </p:cNvPr>
          <p:cNvSpPr>
            <a:spLocks noGrp="1"/>
          </p:cNvSpPr>
          <p:nvPr>
            <p:ph type="ftr" sz="quarter" idx="11"/>
          </p:nvPr>
        </p:nvSpPr>
        <p:spPr/>
        <p:txBody>
          <a:bodyPr/>
          <a:lstStyle/>
          <a:p>
            <a:pPr>
              <a:defRPr/>
            </a:pPr>
            <a:fld id="{0B4CE79F-6211-2B49-9598-CC4D88DDBE21}" type="slidenum">
              <a:rPr lang="en-US" smtClean="0"/>
              <a:t>25</a:t>
            </a:fld>
            <a:endParaRPr lang="en-US" dirty="0"/>
          </a:p>
        </p:txBody>
      </p:sp>
    </p:spTree>
    <p:extLst>
      <p:ext uri="{BB962C8B-B14F-4D97-AF65-F5344CB8AC3E}">
        <p14:creationId xmlns:p14="http://schemas.microsoft.com/office/powerpoint/2010/main" val="998673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Budget/Timeline</a:t>
            </a:r>
          </a:p>
        </p:txBody>
      </p:sp>
      <p:sp>
        <p:nvSpPr>
          <p:cNvPr id="3" name="Content Placeholder 2"/>
          <p:cNvSpPr>
            <a:spLocks noGrp="1"/>
          </p:cNvSpPr>
          <p:nvPr>
            <p:ph idx="1"/>
          </p:nvPr>
        </p:nvSpPr>
        <p:spPr/>
        <p:txBody>
          <a:bodyPr/>
          <a:lstStyle/>
          <a:p>
            <a:r>
              <a:rPr lang="en-US" altLang="en-US" sz="2800" dirty="0"/>
              <a:t>Show how you will use all of the money – and not in a frivolous fashion</a:t>
            </a:r>
          </a:p>
          <a:p>
            <a:pPr lvl="1"/>
            <a:r>
              <a:rPr lang="en-US" altLang="en-US" dirty="0"/>
              <a:t>Be as specific as the application asks you to be, no more and no less</a:t>
            </a:r>
          </a:p>
          <a:p>
            <a:r>
              <a:rPr lang="en-US" altLang="en-US" sz="2800" dirty="0"/>
              <a:t>Be realistic about how much you can get done during the fellowship’s tenure</a:t>
            </a:r>
          </a:p>
          <a:p>
            <a:pPr lvl="1"/>
            <a:r>
              <a:rPr lang="en-US" altLang="en-US" dirty="0"/>
              <a:t>Be a bit ambitious, but keep realistic</a:t>
            </a:r>
          </a:p>
          <a:p>
            <a:pPr lvl="1"/>
            <a:r>
              <a:rPr lang="en-US" altLang="en-US" dirty="0"/>
              <a:t>Run your timeline by someone who has more experience</a:t>
            </a:r>
          </a:p>
          <a:p>
            <a:endParaRPr lang="en-US" dirty="0"/>
          </a:p>
        </p:txBody>
      </p:sp>
      <p:sp>
        <p:nvSpPr>
          <p:cNvPr id="5" name="Footer Placeholder 4">
            <a:extLst>
              <a:ext uri="{FF2B5EF4-FFF2-40B4-BE49-F238E27FC236}">
                <a16:creationId xmlns:a16="http://schemas.microsoft.com/office/drawing/2014/main" id="{D3D11DA7-051F-E049-8943-F0715116AE32}"/>
              </a:ext>
            </a:extLst>
          </p:cNvPr>
          <p:cNvSpPr>
            <a:spLocks noGrp="1"/>
          </p:cNvSpPr>
          <p:nvPr>
            <p:ph type="ftr" sz="quarter" idx="11"/>
          </p:nvPr>
        </p:nvSpPr>
        <p:spPr/>
        <p:txBody>
          <a:bodyPr/>
          <a:lstStyle/>
          <a:p>
            <a:pPr>
              <a:defRPr/>
            </a:pPr>
            <a:fld id="{8A02CBD7-B65F-A94C-97AF-EF2E60558FEC}" type="slidenum">
              <a:rPr lang="en-US" smtClean="0"/>
              <a:t>26</a:t>
            </a:fld>
            <a:endParaRPr lang="en-US" dirty="0"/>
          </a:p>
        </p:txBody>
      </p:sp>
    </p:spTree>
    <p:extLst>
      <p:ext uri="{BB962C8B-B14F-4D97-AF65-F5344CB8AC3E}">
        <p14:creationId xmlns:p14="http://schemas.microsoft.com/office/powerpoint/2010/main" val="192876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Letters of Recommendation</a:t>
            </a:r>
          </a:p>
        </p:txBody>
      </p:sp>
      <p:sp>
        <p:nvSpPr>
          <p:cNvPr id="3" name="Content Placeholder 2"/>
          <p:cNvSpPr>
            <a:spLocks noGrp="1"/>
          </p:cNvSpPr>
          <p:nvPr>
            <p:ph idx="1"/>
          </p:nvPr>
        </p:nvSpPr>
        <p:spPr/>
        <p:txBody>
          <a:bodyPr/>
          <a:lstStyle/>
          <a:p>
            <a:r>
              <a:rPr lang="en-US" sz="2800" dirty="0"/>
              <a:t>Choose strategically – who has a “big name,” who knows your work, who would be most relevant to this organization’s mission and goals</a:t>
            </a:r>
          </a:p>
          <a:p>
            <a:pPr lvl="1"/>
            <a:r>
              <a:rPr lang="en-US" sz="2400" dirty="0"/>
              <a:t>Might choose different writers for different applications</a:t>
            </a:r>
          </a:p>
          <a:p>
            <a:r>
              <a:rPr lang="en-US" sz="2800" dirty="0"/>
              <a:t>Ask early (6 weeks before due date is ideal)</a:t>
            </a:r>
          </a:p>
          <a:p>
            <a:r>
              <a:rPr lang="en-US" sz="2800" dirty="0"/>
              <a:t>Give them your application materials in advance</a:t>
            </a:r>
          </a:p>
          <a:p>
            <a:r>
              <a:rPr lang="en-US" sz="2800" dirty="0"/>
              <a:t>Direct their writing to the degree you can</a:t>
            </a:r>
          </a:p>
          <a:p>
            <a:pPr lvl="1"/>
            <a:r>
              <a:rPr lang="en-US" sz="2400" dirty="0"/>
              <a:t>e.g. I was hoping you could highlight my work with xyz.  I have highlighted the parts of my application that address this project.</a:t>
            </a:r>
          </a:p>
          <a:p>
            <a:endParaRPr lang="en-US" dirty="0"/>
          </a:p>
        </p:txBody>
      </p:sp>
      <p:sp>
        <p:nvSpPr>
          <p:cNvPr id="5" name="Footer Placeholder 4">
            <a:extLst>
              <a:ext uri="{FF2B5EF4-FFF2-40B4-BE49-F238E27FC236}">
                <a16:creationId xmlns:a16="http://schemas.microsoft.com/office/drawing/2014/main" id="{928821CA-CEF1-234E-B45E-846D906157FA}"/>
              </a:ext>
            </a:extLst>
          </p:cNvPr>
          <p:cNvSpPr>
            <a:spLocks noGrp="1"/>
          </p:cNvSpPr>
          <p:nvPr>
            <p:ph type="ftr" sz="quarter" idx="11"/>
          </p:nvPr>
        </p:nvSpPr>
        <p:spPr/>
        <p:txBody>
          <a:bodyPr/>
          <a:lstStyle/>
          <a:p>
            <a:pPr>
              <a:defRPr/>
            </a:pPr>
            <a:fld id="{40347DD3-DBD1-9B4E-B116-03A25E837854}" type="slidenum">
              <a:rPr lang="en-US" smtClean="0"/>
              <a:t>27</a:t>
            </a:fld>
            <a:endParaRPr lang="en-US" dirty="0"/>
          </a:p>
        </p:txBody>
      </p:sp>
    </p:spTree>
    <p:extLst>
      <p:ext uri="{BB962C8B-B14F-4D97-AF65-F5344CB8AC3E}">
        <p14:creationId xmlns:p14="http://schemas.microsoft.com/office/powerpoint/2010/main" val="212080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p:txBody>
          <a:bodyPr/>
          <a:lstStyle/>
          <a:p>
            <a:r>
              <a:rPr lang="en-US" dirty="0"/>
              <a:t>Many fellowship opportunities are restricted to U.S. citizens or permanent residents, but NOT ALL</a:t>
            </a:r>
          </a:p>
          <a:p>
            <a:pPr lvl="1"/>
            <a:r>
              <a:rPr lang="en-US" dirty="0"/>
              <a:t>Ex: UCR Dissertation Year (DYP) funds are open to international students</a:t>
            </a:r>
          </a:p>
          <a:p>
            <a:pPr lvl="1"/>
            <a:r>
              <a:rPr lang="en-US" dirty="0"/>
              <a:t>Ex: Mellon International Dissertation Fellowships for humanities and social science students </a:t>
            </a:r>
            <a:r>
              <a:rPr lang="en-US" i="1" dirty="0"/>
              <a:t>regardless of citizenship</a:t>
            </a:r>
            <a:endParaRPr lang="en-US" dirty="0"/>
          </a:p>
        </p:txBody>
      </p:sp>
      <p:sp>
        <p:nvSpPr>
          <p:cNvPr id="5" name="Footer Placeholder 4">
            <a:extLst>
              <a:ext uri="{FF2B5EF4-FFF2-40B4-BE49-F238E27FC236}">
                <a16:creationId xmlns:a16="http://schemas.microsoft.com/office/drawing/2014/main" id="{13C55817-03D2-5142-9995-BACC9112B8DD}"/>
              </a:ext>
            </a:extLst>
          </p:cNvPr>
          <p:cNvSpPr>
            <a:spLocks noGrp="1"/>
          </p:cNvSpPr>
          <p:nvPr>
            <p:ph type="ftr" sz="quarter" idx="11"/>
          </p:nvPr>
        </p:nvSpPr>
        <p:spPr/>
        <p:txBody>
          <a:bodyPr/>
          <a:lstStyle/>
          <a:p>
            <a:pPr>
              <a:defRPr/>
            </a:pPr>
            <a:fld id="{DC7A6967-43E9-854F-8B75-EE8A017611E9}" type="slidenum">
              <a:rPr lang="en-US" smtClean="0"/>
              <a:t>28</a:t>
            </a:fld>
            <a:endParaRPr lang="en-US" dirty="0"/>
          </a:p>
        </p:txBody>
      </p:sp>
    </p:spTree>
    <p:extLst>
      <p:ext uri="{BB962C8B-B14F-4D97-AF65-F5344CB8AC3E}">
        <p14:creationId xmlns:p14="http://schemas.microsoft.com/office/powerpoint/2010/main" val="446247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p:txBody>
          <a:bodyPr/>
          <a:lstStyle/>
          <a:p>
            <a:r>
              <a:rPr lang="en-US" altLang="en-US" sz="2000" dirty="0"/>
              <a:t>“Cutting Down” for Word/Page Count</a:t>
            </a:r>
          </a:p>
          <a:p>
            <a:pPr lvl="1"/>
            <a:r>
              <a:rPr lang="en-US" altLang="en-US" sz="2000" dirty="0"/>
              <a:t>Make sure that nothing is redundant (words, ideas, etc.)</a:t>
            </a:r>
          </a:p>
          <a:p>
            <a:pPr lvl="1"/>
            <a:r>
              <a:rPr lang="en-US" altLang="en-US" sz="2000" dirty="0"/>
              <a:t>Make sure that everything is connected</a:t>
            </a:r>
          </a:p>
          <a:p>
            <a:pPr lvl="1"/>
            <a:r>
              <a:rPr lang="en-US" altLang="en-US" sz="2000" dirty="0"/>
              <a:t>Make sure that everything is said as succinctly as possible</a:t>
            </a:r>
          </a:p>
          <a:p>
            <a:r>
              <a:rPr lang="en-US" altLang="en-US" sz="2000" dirty="0"/>
              <a:t>Revise and Proofread</a:t>
            </a:r>
          </a:p>
          <a:p>
            <a:pPr lvl="1"/>
            <a:r>
              <a:rPr lang="en-US" altLang="en-US" sz="2000" dirty="0"/>
              <a:t>Ensure that everything is grammatically correct</a:t>
            </a:r>
          </a:p>
          <a:p>
            <a:pPr lvl="1"/>
            <a:r>
              <a:rPr lang="en-US" altLang="en-US" sz="2000" dirty="0"/>
              <a:t>Use </a:t>
            </a:r>
            <a:r>
              <a:rPr lang="en-US" altLang="en-US" sz="2000" i="1" dirty="0"/>
              <a:t>active </a:t>
            </a:r>
            <a:r>
              <a:rPr lang="en-US" altLang="en-US" sz="2000" dirty="0"/>
              <a:t>voice rather than passive wherever possible</a:t>
            </a:r>
          </a:p>
          <a:p>
            <a:pPr lvl="1"/>
            <a:r>
              <a:rPr lang="en-US" altLang="en-US" sz="2000" dirty="0"/>
              <a:t>Read the document aloud and/or have someone else read it to you</a:t>
            </a:r>
          </a:p>
          <a:p>
            <a:r>
              <a:rPr lang="en-US" altLang="en-US" sz="2000" dirty="0"/>
              <a:t>Visuals: Use them wisely</a:t>
            </a:r>
          </a:p>
          <a:p>
            <a:r>
              <a:rPr lang="en-US" altLang="en-US" sz="2000" dirty="0"/>
              <a:t>Format: Do as they ask. Only use </a:t>
            </a:r>
            <a:r>
              <a:rPr lang="en-US" altLang="en-US" sz="2000" u="sng" dirty="0"/>
              <a:t>underlines,</a:t>
            </a:r>
            <a:r>
              <a:rPr lang="en-US" altLang="en-US" sz="2000" dirty="0"/>
              <a:t> </a:t>
            </a:r>
            <a:r>
              <a:rPr lang="en-US" altLang="en-US" sz="2000" b="1" dirty="0"/>
              <a:t>boldface</a:t>
            </a:r>
            <a:r>
              <a:rPr lang="en-US" altLang="en-US" sz="2000" dirty="0"/>
              <a:t>, and </a:t>
            </a:r>
            <a:r>
              <a:rPr lang="en-US" altLang="en-US" sz="2000" i="1" dirty="0"/>
              <a:t>italics</a:t>
            </a:r>
            <a:r>
              <a:rPr lang="en-US" altLang="en-US" sz="2000" dirty="0"/>
              <a:t> for emphasis, but use them sparingly</a:t>
            </a:r>
          </a:p>
          <a:p>
            <a:endParaRPr lang="en-US" dirty="0"/>
          </a:p>
        </p:txBody>
      </p:sp>
      <p:sp>
        <p:nvSpPr>
          <p:cNvPr id="5" name="Footer Placeholder 4">
            <a:extLst>
              <a:ext uri="{FF2B5EF4-FFF2-40B4-BE49-F238E27FC236}">
                <a16:creationId xmlns:a16="http://schemas.microsoft.com/office/drawing/2014/main" id="{99F1BED6-6FE7-B549-A8E9-8B6EE0405DBA}"/>
              </a:ext>
            </a:extLst>
          </p:cNvPr>
          <p:cNvSpPr>
            <a:spLocks noGrp="1"/>
          </p:cNvSpPr>
          <p:nvPr>
            <p:ph type="ftr" sz="quarter" idx="11"/>
          </p:nvPr>
        </p:nvSpPr>
        <p:spPr/>
        <p:txBody>
          <a:bodyPr/>
          <a:lstStyle/>
          <a:p>
            <a:pPr>
              <a:defRPr/>
            </a:pPr>
            <a:fld id="{4C5761BA-2FCD-4948-B589-01D4E760E3A1}" type="slidenum">
              <a:rPr lang="en-US" smtClean="0"/>
              <a:t>29</a:t>
            </a:fld>
            <a:endParaRPr lang="en-US" dirty="0"/>
          </a:p>
        </p:txBody>
      </p:sp>
    </p:spTree>
    <p:extLst>
      <p:ext uri="{BB962C8B-B14F-4D97-AF65-F5344CB8AC3E}">
        <p14:creationId xmlns:p14="http://schemas.microsoft.com/office/powerpoint/2010/main" val="259069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Lingo</a:t>
            </a:r>
          </a:p>
        </p:txBody>
      </p:sp>
      <p:sp>
        <p:nvSpPr>
          <p:cNvPr id="3" name="Content Placeholder 2"/>
          <p:cNvSpPr>
            <a:spLocks noGrp="1"/>
          </p:cNvSpPr>
          <p:nvPr>
            <p:ph idx="1"/>
          </p:nvPr>
        </p:nvSpPr>
        <p:spPr>
          <a:xfrm>
            <a:off x="533400" y="1219200"/>
            <a:ext cx="8229600" cy="4312525"/>
          </a:xfrm>
        </p:spPr>
        <p:txBody>
          <a:bodyPr/>
          <a:lstStyle/>
          <a:p>
            <a:r>
              <a:rPr lang="en-US" dirty="0"/>
              <a:t>Predissertation- Funding for those who have </a:t>
            </a:r>
            <a:r>
              <a:rPr lang="en-US" i="1" dirty="0"/>
              <a:t>not </a:t>
            </a:r>
            <a:r>
              <a:rPr lang="en-US" dirty="0"/>
              <a:t>advanced to candidacy at the time of application</a:t>
            </a:r>
          </a:p>
          <a:p>
            <a:pPr lvl="1"/>
            <a:r>
              <a:rPr lang="en-US" dirty="0"/>
              <a:t>generally in preparation for the dissertation, sometimes for the first year of writing </a:t>
            </a:r>
          </a:p>
          <a:p>
            <a:pPr lvl="1"/>
            <a:r>
              <a:rPr lang="en-US" dirty="0"/>
              <a:t>often with the aim of supporting the preliminary research required for qualification</a:t>
            </a:r>
          </a:p>
          <a:p>
            <a:pPr lvl="1"/>
            <a:r>
              <a:rPr lang="en-US" dirty="0"/>
              <a:t>can be more specific and can sometimes extend through the dissertation</a:t>
            </a:r>
          </a:p>
          <a:p>
            <a:pPr lvl="1"/>
            <a:r>
              <a:rPr lang="en-US" dirty="0"/>
              <a:t>grants and fellowships for research</a:t>
            </a:r>
          </a:p>
          <a:p>
            <a:endParaRPr lang="en-US" dirty="0"/>
          </a:p>
        </p:txBody>
      </p:sp>
      <p:sp>
        <p:nvSpPr>
          <p:cNvPr id="5" name="Footer Placeholder 4">
            <a:extLst>
              <a:ext uri="{FF2B5EF4-FFF2-40B4-BE49-F238E27FC236}">
                <a16:creationId xmlns:a16="http://schemas.microsoft.com/office/drawing/2014/main" id="{0AD1895E-EE60-6648-8179-D5EB8A5730D5}"/>
              </a:ext>
            </a:extLst>
          </p:cNvPr>
          <p:cNvSpPr>
            <a:spLocks noGrp="1"/>
          </p:cNvSpPr>
          <p:nvPr>
            <p:ph type="ftr" sz="quarter" idx="11"/>
          </p:nvPr>
        </p:nvSpPr>
        <p:spPr/>
        <p:txBody>
          <a:bodyPr/>
          <a:lstStyle/>
          <a:p>
            <a:pPr>
              <a:defRPr/>
            </a:pPr>
            <a:fld id="{57501011-1F38-F94B-BBB8-B88AC5BE374A}" type="slidenum">
              <a:rPr lang="en-US" smtClean="0"/>
              <a:t>3</a:t>
            </a:fld>
            <a:endParaRPr lang="en-US" dirty="0"/>
          </a:p>
        </p:txBody>
      </p:sp>
    </p:spTree>
    <p:extLst>
      <p:ext uri="{BB962C8B-B14F-4D97-AF65-F5344CB8AC3E}">
        <p14:creationId xmlns:p14="http://schemas.microsoft.com/office/powerpoint/2010/main" val="2034524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idx="1"/>
          </p:nvPr>
        </p:nvSpPr>
        <p:spPr/>
        <p:txBody>
          <a:bodyPr/>
          <a:lstStyle/>
          <a:p>
            <a:r>
              <a:rPr lang="en-US" altLang="en-US" sz="2800" dirty="0"/>
              <a:t>Outlines are your friends. Simply plug in information where it belongs</a:t>
            </a:r>
          </a:p>
          <a:p>
            <a:r>
              <a:rPr lang="en-US" altLang="en-US" sz="2800" dirty="0"/>
              <a:t>Return to your outline. Have you included everything you want and need to?</a:t>
            </a:r>
          </a:p>
          <a:p>
            <a:r>
              <a:rPr lang="en-US" altLang="en-US" sz="2800" dirty="0"/>
              <a:t>Don’t worry about writing sequentially. Write pieces as they come to you and string them together later</a:t>
            </a:r>
          </a:p>
          <a:p>
            <a:r>
              <a:rPr lang="en-US" altLang="en-US" sz="2800" dirty="0"/>
              <a:t>Read successful past applications, if available</a:t>
            </a:r>
          </a:p>
          <a:p>
            <a:endParaRPr lang="en-US" dirty="0"/>
          </a:p>
        </p:txBody>
      </p:sp>
      <p:sp>
        <p:nvSpPr>
          <p:cNvPr id="5" name="Footer Placeholder 4">
            <a:extLst>
              <a:ext uri="{FF2B5EF4-FFF2-40B4-BE49-F238E27FC236}">
                <a16:creationId xmlns:a16="http://schemas.microsoft.com/office/drawing/2014/main" id="{2967F701-8C15-AA44-A194-DE74B11DD780}"/>
              </a:ext>
            </a:extLst>
          </p:cNvPr>
          <p:cNvSpPr>
            <a:spLocks noGrp="1"/>
          </p:cNvSpPr>
          <p:nvPr>
            <p:ph type="ftr" sz="quarter" idx="11"/>
          </p:nvPr>
        </p:nvSpPr>
        <p:spPr/>
        <p:txBody>
          <a:bodyPr/>
          <a:lstStyle/>
          <a:p>
            <a:pPr>
              <a:defRPr/>
            </a:pPr>
            <a:fld id="{C75681BB-AC67-334E-8469-DCC691E9DC69}" type="slidenum">
              <a:rPr lang="en-US" smtClean="0"/>
              <a:t>30</a:t>
            </a:fld>
            <a:endParaRPr lang="en-US" dirty="0"/>
          </a:p>
        </p:txBody>
      </p:sp>
    </p:spTree>
    <p:extLst>
      <p:ext uri="{BB962C8B-B14F-4D97-AF65-F5344CB8AC3E}">
        <p14:creationId xmlns:p14="http://schemas.microsoft.com/office/powerpoint/2010/main" val="1615538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57200" y="1295400"/>
            <a:ext cx="8229600" cy="4261154"/>
          </a:xfrm>
        </p:spPr>
        <p:txBody>
          <a:bodyPr/>
          <a:lstStyle/>
          <a:p>
            <a:r>
              <a:rPr lang="en-US" sz="2800" dirty="0"/>
              <a:t>Ask your dissertation chair if they have suggestions about where to apply</a:t>
            </a:r>
          </a:p>
          <a:p>
            <a:r>
              <a:rPr lang="en-US" sz="2800" dirty="0"/>
              <a:t>Talk to other graduate students for advice</a:t>
            </a:r>
          </a:p>
          <a:p>
            <a:r>
              <a:rPr lang="en-US" sz="2800" dirty="0"/>
              <a:t>Keep an eye on the Graduate Student Community on iLearn and the Opportunities section of </a:t>
            </a:r>
            <a:r>
              <a:rPr lang="en-US" sz="2800" dirty="0" err="1"/>
              <a:t>R’Grad</a:t>
            </a:r>
            <a:r>
              <a:rPr lang="en-US" sz="2800" dirty="0"/>
              <a:t> Weekly, as well as department </a:t>
            </a:r>
            <a:r>
              <a:rPr lang="en-US" sz="2800" dirty="0" err="1"/>
              <a:t>listservs</a:t>
            </a:r>
            <a:r>
              <a:rPr lang="en-US" sz="2800" dirty="0"/>
              <a:t> and announcements</a:t>
            </a:r>
          </a:p>
          <a:p>
            <a:r>
              <a:rPr lang="en-US" sz="2800" dirty="0"/>
              <a:t>Use the Graduate Writing Center!</a:t>
            </a:r>
          </a:p>
          <a:p>
            <a:pPr lvl="1"/>
            <a:r>
              <a:rPr lang="en-US"/>
              <a:t>gwc</a:t>
            </a:r>
            <a:r>
              <a:rPr lang="en-US" dirty="0"/>
              <a:t>.ucr.edu for appointments to get help writing your applications</a:t>
            </a:r>
          </a:p>
          <a:p>
            <a:endParaRPr lang="en-US" dirty="0"/>
          </a:p>
        </p:txBody>
      </p:sp>
      <p:sp>
        <p:nvSpPr>
          <p:cNvPr id="5" name="Footer Placeholder 4">
            <a:extLst>
              <a:ext uri="{FF2B5EF4-FFF2-40B4-BE49-F238E27FC236}">
                <a16:creationId xmlns:a16="http://schemas.microsoft.com/office/drawing/2014/main" id="{9F698768-FD2E-B44B-8974-2E8633C1BC6D}"/>
              </a:ext>
            </a:extLst>
          </p:cNvPr>
          <p:cNvSpPr>
            <a:spLocks noGrp="1"/>
          </p:cNvSpPr>
          <p:nvPr>
            <p:ph type="ftr" sz="quarter" idx="11"/>
          </p:nvPr>
        </p:nvSpPr>
        <p:spPr/>
        <p:txBody>
          <a:bodyPr/>
          <a:lstStyle/>
          <a:p>
            <a:pPr>
              <a:defRPr/>
            </a:pPr>
            <a:fld id="{2AC02E63-F426-FA40-BD80-4347A090D031}" type="slidenum">
              <a:rPr lang="en-US" smtClean="0"/>
              <a:t>31</a:t>
            </a:fld>
            <a:endParaRPr lang="en-US" dirty="0"/>
          </a:p>
        </p:txBody>
      </p:sp>
    </p:spTree>
    <p:extLst>
      <p:ext uri="{BB962C8B-B14F-4D97-AF65-F5344CB8AC3E}">
        <p14:creationId xmlns:p14="http://schemas.microsoft.com/office/powerpoint/2010/main" val="3437509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1738A-61DA-E54C-A0AE-6AF5A8D08EF2}"/>
              </a:ext>
            </a:extLst>
          </p:cNvPr>
          <p:cNvSpPr>
            <a:spLocks noGrp="1"/>
          </p:cNvSpPr>
          <p:nvPr>
            <p:ph idx="1"/>
          </p:nvPr>
        </p:nvSpPr>
        <p:spPr>
          <a:xfrm>
            <a:off x="457200" y="1066800"/>
            <a:ext cx="8229600" cy="5181600"/>
          </a:xfrm>
        </p:spPr>
        <p:txBody>
          <a:bodyPr anchor="ctr"/>
          <a:lstStyle/>
          <a:p>
            <a:pPr marL="0" indent="0" algn="ctr">
              <a:buNone/>
            </a:pPr>
            <a:r>
              <a:rPr lang="en-US" sz="4800" dirty="0"/>
              <a:t>Questions?</a:t>
            </a:r>
          </a:p>
        </p:txBody>
      </p:sp>
      <p:sp>
        <p:nvSpPr>
          <p:cNvPr id="4" name="Footer Placeholder 3">
            <a:extLst>
              <a:ext uri="{FF2B5EF4-FFF2-40B4-BE49-F238E27FC236}">
                <a16:creationId xmlns:a16="http://schemas.microsoft.com/office/drawing/2014/main" id="{FAEF0737-8313-EA4C-8B8A-6FFF64D5B9E0}"/>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64010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Lingo</a:t>
            </a:r>
          </a:p>
        </p:txBody>
      </p:sp>
      <p:sp>
        <p:nvSpPr>
          <p:cNvPr id="3" name="Content Placeholder 2"/>
          <p:cNvSpPr>
            <a:spLocks noGrp="1"/>
          </p:cNvSpPr>
          <p:nvPr>
            <p:ph idx="1"/>
          </p:nvPr>
        </p:nvSpPr>
        <p:spPr>
          <a:xfrm>
            <a:off x="457200" y="1219200"/>
            <a:ext cx="8229600" cy="4281702"/>
          </a:xfrm>
        </p:spPr>
        <p:txBody>
          <a:bodyPr/>
          <a:lstStyle/>
          <a:p>
            <a:r>
              <a:rPr lang="en-US" dirty="0"/>
              <a:t>Dissertation Completion</a:t>
            </a:r>
          </a:p>
          <a:p>
            <a:pPr lvl="1"/>
            <a:r>
              <a:rPr lang="en-US" dirty="0"/>
              <a:t>expected to complete the dissertation within the term of the fellowship</a:t>
            </a:r>
          </a:p>
          <a:p>
            <a:pPr lvl="1"/>
            <a:r>
              <a:rPr lang="en-US" dirty="0"/>
              <a:t>often stipulates the number of years already completed toward the PhD</a:t>
            </a:r>
          </a:p>
          <a:p>
            <a:pPr lvl="1"/>
            <a:r>
              <a:rPr lang="en-US" dirty="0"/>
              <a:t>grants and fellowships for research OR writing</a:t>
            </a:r>
          </a:p>
          <a:p>
            <a:pPr lvl="1"/>
            <a:endParaRPr lang="en-US" sz="1200" dirty="0"/>
          </a:p>
          <a:p>
            <a:r>
              <a:rPr lang="en-US" dirty="0"/>
              <a:t>Post-Doctoral</a:t>
            </a:r>
          </a:p>
          <a:p>
            <a:pPr lvl="1"/>
            <a:r>
              <a:rPr lang="en-US" dirty="0"/>
              <a:t>Research position or funding granted upon completion of the doctorate</a:t>
            </a:r>
          </a:p>
        </p:txBody>
      </p:sp>
      <p:sp>
        <p:nvSpPr>
          <p:cNvPr id="5" name="Footer Placeholder 4">
            <a:extLst>
              <a:ext uri="{FF2B5EF4-FFF2-40B4-BE49-F238E27FC236}">
                <a16:creationId xmlns:a16="http://schemas.microsoft.com/office/drawing/2014/main" id="{DB7E3BE3-B59B-094F-9FF0-A8849F969D59}"/>
              </a:ext>
            </a:extLst>
          </p:cNvPr>
          <p:cNvSpPr>
            <a:spLocks noGrp="1"/>
          </p:cNvSpPr>
          <p:nvPr>
            <p:ph type="ftr" sz="quarter" idx="11"/>
          </p:nvPr>
        </p:nvSpPr>
        <p:spPr/>
        <p:txBody>
          <a:bodyPr/>
          <a:lstStyle/>
          <a:p>
            <a:pPr>
              <a:defRPr/>
            </a:pPr>
            <a:fld id="{4599B172-51A0-DA4A-8B55-EBF26DFA60D8}" type="slidenum">
              <a:rPr lang="en-US" smtClean="0"/>
              <a:t>4</a:t>
            </a:fld>
            <a:endParaRPr lang="en-US" dirty="0"/>
          </a:p>
        </p:txBody>
      </p:sp>
    </p:spTree>
    <p:extLst>
      <p:ext uri="{BB962C8B-B14F-4D97-AF65-F5344CB8AC3E}">
        <p14:creationId xmlns:p14="http://schemas.microsoft.com/office/powerpoint/2010/main" val="4256624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Lingo</a:t>
            </a:r>
          </a:p>
        </p:txBody>
      </p:sp>
      <p:sp>
        <p:nvSpPr>
          <p:cNvPr id="3" name="Content Placeholder 2"/>
          <p:cNvSpPr>
            <a:spLocks noGrp="1"/>
          </p:cNvSpPr>
          <p:nvPr>
            <p:ph idx="1"/>
          </p:nvPr>
        </p:nvSpPr>
        <p:spPr>
          <a:xfrm>
            <a:off x="533400" y="1143000"/>
            <a:ext cx="8229600" cy="4291976"/>
          </a:xfrm>
        </p:spPr>
        <p:txBody>
          <a:bodyPr/>
          <a:lstStyle/>
          <a:p>
            <a:r>
              <a:rPr lang="en-US" sz="2400" dirty="0"/>
              <a:t>Foundation Grants</a:t>
            </a:r>
          </a:p>
          <a:p>
            <a:pPr lvl="1"/>
            <a:r>
              <a:rPr lang="en-US" sz="2400" dirty="0"/>
              <a:t>private foundations – money derived from a family, corporation, or individual</a:t>
            </a:r>
          </a:p>
          <a:p>
            <a:pPr lvl="1"/>
            <a:r>
              <a:rPr lang="en-US" sz="2400" dirty="0"/>
              <a:t>public foundations – community and donor based</a:t>
            </a:r>
          </a:p>
          <a:p>
            <a:pPr lvl="1"/>
            <a:r>
              <a:rPr lang="en-US" sz="2400" dirty="0"/>
              <a:t>usually has a mission or goal; they fund projects that will contribute to their overall mission or goal</a:t>
            </a:r>
            <a:br>
              <a:rPr lang="en-US" sz="2400" dirty="0"/>
            </a:br>
            <a:endParaRPr lang="en-US" sz="1200" dirty="0"/>
          </a:p>
          <a:p>
            <a:r>
              <a:rPr lang="en-US" sz="2400" dirty="0"/>
              <a:t>Government Grants</a:t>
            </a:r>
          </a:p>
          <a:p>
            <a:pPr lvl="1"/>
            <a:r>
              <a:rPr lang="en-US" sz="2400" dirty="0"/>
              <a:t>federal or state government</a:t>
            </a:r>
          </a:p>
          <a:p>
            <a:pPr lvl="1"/>
            <a:r>
              <a:rPr lang="en-US" sz="2400" dirty="0"/>
              <a:t>also have specific goals in mind</a:t>
            </a:r>
          </a:p>
          <a:p>
            <a:pPr lvl="1"/>
            <a:r>
              <a:rPr lang="en-US" sz="2400" dirty="0"/>
              <a:t>highly regulated</a:t>
            </a:r>
          </a:p>
          <a:p>
            <a:pPr lvl="1"/>
            <a:r>
              <a:rPr lang="en-US" sz="2400" dirty="0"/>
              <a:t>can fund action or research projects</a:t>
            </a:r>
          </a:p>
          <a:p>
            <a:endParaRPr lang="en-US" dirty="0"/>
          </a:p>
        </p:txBody>
      </p:sp>
      <p:sp>
        <p:nvSpPr>
          <p:cNvPr id="5" name="Footer Placeholder 4">
            <a:extLst>
              <a:ext uri="{FF2B5EF4-FFF2-40B4-BE49-F238E27FC236}">
                <a16:creationId xmlns:a16="http://schemas.microsoft.com/office/drawing/2014/main" id="{8A7DEE33-F7FC-7E47-BEE0-AC589F699AD7}"/>
              </a:ext>
            </a:extLst>
          </p:cNvPr>
          <p:cNvSpPr>
            <a:spLocks noGrp="1"/>
          </p:cNvSpPr>
          <p:nvPr>
            <p:ph type="ftr" sz="quarter" idx="11"/>
          </p:nvPr>
        </p:nvSpPr>
        <p:spPr/>
        <p:txBody>
          <a:bodyPr/>
          <a:lstStyle/>
          <a:p>
            <a:pPr>
              <a:defRPr/>
            </a:pPr>
            <a:fld id="{BAB2280D-A7C8-4C49-851E-3F1053C6CBCA}" type="slidenum">
              <a:rPr lang="en-US" smtClean="0"/>
              <a:t>5</a:t>
            </a:fld>
            <a:endParaRPr lang="en-US" dirty="0"/>
          </a:p>
        </p:txBody>
      </p:sp>
    </p:spTree>
    <p:extLst>
      <p:ext uri="{BB962C8B-B14F-4D97-AF65-F5344CB8AC3E}">
        <p14:creationId xmlns:p14="http://schemas.microsoft.com/office/powerpoint/2010/main" val="313470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the Lingo</a:t>
            </a:r>
          </a:p>
        </p:txBody>
      </p:sp>
      <p:sp>
        <p:nvSpPr>
          <p:cNvPr id="3" name="Content Placeholder 2"/>
          <p:cNvSpPr>
            <a:spLocks noGrp="1"/>
          </p:cNvSpPr>
          <p:nvPr>
            <p:ph idx="1"/>
          </p:nvPr>
        </p:nvSpPr>
        <p:spPr>
          <a:xfrm>
            <a:off x="457200" y="1371600"/>
            <a:ext cx="8229600" cy="4302250"/>
          </a:xfrm>
        </p:spPr>
        <p:txBody>
          <a:bodyPr/>
          <a:lstStyle/>
          <a:p>
            <a:pPr>
              <a:spcBef>
                <a:spcPts val="0"/>
              </a:spcBef>
            </a:pPr>
            <a:r>
              <a:rPr lang="en-US" sz="2800" dirty="0"/>
              <a:t>Short-Term Research Fellowships/Grants</a:t>
            </a:r>
          </a:p>
          <a:p>
            <a:pPr lvl="1">
              <a:spcBef>
                <a:spcPts val="0"/>
              </a:spcBef>
            </a:pPr>
            <a:r>
              <a:rPr lang="en-US" dirty="0"/>
              <a:t>Often created by libraries, archives, or universities/laboratories</a:t>
            </a:r>
          </a:p>
          <a:p>
            <a:pPr lvl="1">
              <a:spcBef>
                <a:spcPts val="0"/>
              </a:spcBef>
            </a:pPr>
            <a:r>
              <a:rPr lang="en-US" dirty="0"/>
              <a:t>Fund research projects that use the specific resources of that library, archive, or lab</a:t>
            </a:r>
          </a:p>
          <a:p>
            <a:pPr>
              <a:spcBef>
                <a:spcPts val="0"/>
              </a:spcBef>
            </a:pPr>
            <a:r>
              <a:rPr lang="en-US" sz="2800" dirty="0"/>
              <a:t>Travel Fund Fellowships</a:t>
            </a:r>
          </a:p>
          <a:p>
            <a:pPr lvl="1">
              <a:spcBef>
                <a:spcPts val="0"/>
              </a:spcBef>
            </a:pPr>
            <a:r>
              <a:rPr lang="en-US" dirty="0"/>
              <a:t>Provided by research institutions or conference/disciplinary organizations</a:t>
            </a:r>
          </a:p>
          <a:p>
            <a:pPr lvl="1">
              <a:spcBef>
                <a:spcPts val="0"/>
              </a:spcBef>
            </a:pPr>
            <a:r>
              <a:rPr lang="en-US" dirty="0"/>
              <a:t>Fund travel to research sites, archives, or conferences</a:t>
            </a:r>
          </a:p>
        </p:txBody>
      </p:sp>
      <p:sp>
        <p:nvSpPr>
          <p:cNvPr id="5" name="Footer Placeholder 4">
            <a:extLst>
              <a:ext uri="{FF2B5EF4-FFF2-40B4-BE49-F238E27FC236}">
                <a16:creationId xmlns:a16="http://schemas.microsoft.com/office/drawing/2014/main" id="{861CB6FB-FAFC-5B42-947A-95B894A1A7A6}"/>
              </a:ext>
            </a:extLst>
          </p:cNvPr>
          <p:cNvSpPr>
            <a:spLocks noGrp="1"/>
          </p:cNvSpPr>
          <p:nvPr>
            <p:ph type="ftr" sz="quarter" idx="11"/>
          </p:nvPr>
        </p:nvSpPr>
        <p:spPr/>
        <p:txBody>
          <a:bodyPr/>
          <a:lstStyle/>
          <a:p>
            <a:pPr>
              <a:defRPr/>
            </a:pPr>
            <a:fld id="{6387CB73-FDBB-A546-8CDC-6399A03DC91D}" type="slidenum">
              <a:rPr lang="en-US" smtClean="0"/>
              <a:t>6</a:t>
            </a:fld>
            <a:endParaRPr lang="en-US" dirty="0"/>
          </a:p>
        </p:txBody>
      </p:sp>
    </p:spTree>
    <p:extLst>
      <p:ext uri="{BB962C8B-B14F-4D97-AF65-F5344CB8AC3E}">
        <p14:creationId xmlns:p14="http://schemas.microsoft.com/office/powerpoint/2010/main" val="42134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Funds</a:t>
            </a:r>
          </a:p>
        </p:txBody>
      </p:sp>
      <p:sp>
        <p:nvSpPr>
          <p:cNvPr id="3" name="Content Placeholder 2"/>
          <p:cNvSpPr>
            <a:spLocks noGrp="1"/>
          </p:cNvSpPr>
          <p:nvPr>
            <p:ph idx="1"/>
          </p:nvPr>
        </p:nvSpPr>
        <p:spPr/>
        <p:txBody>
          <a:bodyPr/>
          <a:lstStyle/>
          <a:p>
            <a:r>
              <a:rPr lang="en-US" dirty="0"/>
              <a:t>Begin looking for grants and fellowships that fit your purposes</a:t>
            </a:r>
          </a:p>
          <a:p>
            <a:r>
              <a:rPr lang="en-US" dirty="0"/>
              <a:t>Think about:</a:t>
            </a:r>
          </a:p>
          <a:p>
            <a:pPr lvl="1"/>
            <a:r>
              <a:rPr lang="en-US" dirty="0"/>
              <a:t>Can your project be broken down into component parts?</a:t>
            </a:r>
          </a:p>
          <a:p>
            <a:pPr lvl="1"/>
            <a:r>
              <a:rPr lang="en-US" dirty="0"/>
              <a:t>Can your project be broken down into smaller pieces of its timeline?</a:t>
            </a:r>
          </a:p>
          <a:p>
            <a:endParaRPr lang="en-US" dirty="0"/>
          </a:p>
        </p:txBody>
      </p:sp>
      <p:sp>
        <p:nvSpPr>
          <p:cNvPr id="5" name="Footer Placeholder 4">
            <a:extLst>
              <a:ext uri="{FF2B5EF4-FFF2-40B4-BE49-F238E27FC236}">
                <a16:creationId xmlns:a16="http://schemas.microsoft.com/office/drawing/2014/main" id="{7E03EFC4-E1A3-474E-A648-AED1003D1FB3}"/>
              </a:ext>
            </a:extLst>
          </p:cNvPr>
          <p:cNvSpPr>
            <a:spLocks noGrp="1"/>
          </p:cNvSpPr>
          <p:nvPr>
            <p:ph type="ftr" sz="quarter" idx="11"/>
          </p:nvPr>
        </p:nvSpPr>
        <p:spPr/>
        <p:txBody>
          <a:bodyPr/>
          <a:lstStyle/>
          <a:p>
            <a:pPr>
              <a:defRPr/>
            </a:pPr>
            <a:fld id="{1C365910-FCBD-7241-B769-E8C6497FAB27}" type="slidenum">
              <a:rPr lang="en-US" smtClean="0"/>
              <a:t>7</a:t>
            </a:fld>
            <a:endParaRPr lang="en-US" dirty="0"/>
          </a:p>
        </p:txBody>
      </p:sp>
    </p:spTree>
    <p:extLst>
      <p:ext uri="{BB962C8B-B14F-4D97-AF65-F5344CB8AC3E}">
        <p14:creationId xmlns:p14="http://schemas.microsoft.com/office/powerpoint/2010/main" val="319915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the Funds</a:t>
            </a:r>
          </a:p>
        </p:txBody>
      </p:sp>
      <p:sp>
        <p:nvSpPr>
          <p:cNvPr id="3" name="Content Placeholder 2"/>
          <p:cNvSpPr>
            <a:spLocks noGrp="1"/>
          </p:cNvSpPr>
          <p:nvPr>
            <p:ph idx="1"/>
          </p:nvPr>
        </p:nvSpPr>
        <p:spPr/>
        <p:txBody>
          <a:bodyPr/>
          <a:lstStyle/>
          <a:p>
            <a:r>
              <a:rPr lang="en-US" dirty="0"/>
              <a:t>OK to:</a:t>
            </a:r>
          </a:p>
          <a:p>
            <a:pPr lvl="1"/>
            <a:r>
              <a:rPr lang="en-US" dirty="0"/>
              <a:t>Use different funding sources for one project</a:t>
            </a:r>
          </a:p>
          <a:p>
            <a:pPr lvl="1"/>
            <a:r>
              <a:rPr lang="en-US" dirty="0"/>
              <a:t>Break project up into smaller pieces</a:t>
            </a:r>
          </a:p>
          <a:p>
            <a:pPr lvl="1"/>
            <a:r>
              <a:rPr lang="en-US" dirty="0"/>
              <a:t>Explain how your project meets the criteria or fulfills the mission of the funding agency</a:t>
            </a:r>
          </a:p>
          <a:p>
            <a:r>
              <a:rPr lang="en-US" dirty="0"/>
              <a:t>Avoid:</a:t>
            </a:r>
          </a:p>
          <a:p>
            <a:pPr lvl="1"/>
            <a:r>
              <a:rPr lang="en-US" dirty="0"/>
              <a:t>Changing your project or creating a new one to fit with each different call for proposals</a:t>
            </a:r>
          </a:p>
          <a:p>
            <a:endParaRPr lang="en-US" dirty="0"/>
          </a:p>
        </p:txBody>
      </p:sp>
      <p:sp>
        <p:nvSpPr>
          <p:cNvPr id="5" name="Footer Placeholder 4">
            <a:extLst>
              <a:ext uri="{FF2B5EF4-FFF2-40B4-BE49-F238E27FC236}">
                <a16:creationId xmlns:a16="http://schemas.microsoft.com/office/drawing/2014/main" id="{541996D4-6C5F-6B4C-8C9C-EDEF7F103C7D}"/>
              </a:ext>
            </a:extLst>
          </p:cNvPr>
          <p:cNvSpPr>
            <a:spLocks noGrp="1"/>
          </p:cNvSpPr>
          <p:nvPr>
            <p:ph type="ftr" sz="quarter" idx="11"/>
          </p:nvPr>
        </p:nvSpPr>
        <p:spPr/>
        <p:txBody>
          <a:bodyPr/>
          <a:lstStyle/>
          <a:p>
            <a:pPr>
              <a:defRPr/>
            </a:pPr>
            <a:fld id="{F7B901C2-103C-5E48-85D5-21174B2AC82A}" type="slidenum">
              <a:rPr lang="en-US" smtClean="0"/>
              <a:t>8</a:t>
            </a:fld>
            <a:endParaRPr lang="en-US" dirty="0"/>
          </a:p>
        </p:txBody>
      </p:sp>
    </p:spTree>
    <p:extLst>
      <p:ext uri="{BB962C8B-B14F-4D97-AF65-F5344CB8AC3E}">
        <p14:creationId xmlns:p14="http://schemas.microsoft.com/office/powerpoint/2010/main" val="113052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UCR Opportunities</a:t>
            </a:r>
          </a:p>
        </p:txBody>
      </p:sp>
      <p:sp>
        <p:nvSpPr>
          <p:cNvPr id="3" name="Content Placeholder 2"/>
          <p:cNvSpPr>
            <a:spLocks noGrp="1"/>
          </p:cNvSpPr>
          <p:nvPr>
            <p:ph idx="1"/>
          </p:nvPr>
        </p:nvSpPr>
        <p:spPr/>
        <p:txBody>
          <a:bodyPr/>
          <a:lstStyle/>
          <a:p>
            <a:r>
              <a:rPr lang="en-US" sz="3000" dirty="0"/>
              <a:t>Thesis and Dissertation Research Grants</a:t>
            </a:r>
          </a:p>
          <a:p>
            <a:r>
              <a:rPr lang="en-US" sz="3000" dirty="0"/>
              <a:t>Humanities Graduate Student Research Grant</a:t>
            </a:r>
          </a:p>
          <a:p>
            <a:r>
              <a:rPr lang="en-US" sz="3000" dirty="0"/>
              <a:t>Graduate Research Mentoring Program</a:t>
            </a:r>
          </a:p>
          <a:p>
            <a:r>
              <a:rPr lang="en-US" sz="3000" dirty="0"/>
              <a:t>Dissertation Year Program</a:t>
            </a:r>
          </a:p>
          <a:p>
            <a:r>
              <a:rPr lang="en-US" sz="3000" dirty="0"/>
              <a:t>GSA and Anthony Conference Travel Grants</a:t>
            </a:r>
          </a:p>
          <a:p>
            <a:endParaRPr lang="en-US" sz="3000" dirty="0"/>
          </a:p>
          <a:p>
            <a:pPr marL="118872" indent="0">
              <a:buNone/>
            </a:pPr>
            <a:r>
              <a:rPr lang="en-US" sz="3000" dirty="0">
                <a:solidFill>
                  <a:schemeClr val="bg2"/>
                </a:solidFill>
                <a:hlinkClick r:id="rId3">
                  <a:extLst>
                    <a:ext uri="{A12FA001-AC4F-418D-AE19-62706E023703}">
                      <ahyp:hlinkClr xmlns:ahyp="http://schemas.microsoft.com/office/drawing/2018/hyperlinkcolor" val="tx"/>
                    </a:ext>
                  </a:extLst>
                </a:hlinkClick>
              </a:rPr>
              <a:t>http://graduate.ucr.edu/fin_aid.html</a:t>
            </a:r>
            <a:r>
              <a:rPr lang="en-US" sz="3000" dirty="0">
                <a:solidFill>
                  <a:schemeClr val="bg2"/>
                </a:solidFill>
              </a:rPr>
              <a:t> </a:t>
            </a:r>
          </a:p>
          <a:p>
            <a:endParaRPr lang="en-US" dirty="0"/>
          </a:p>
        </p:txBody>
      </p:sp>
      <p:sp>
        <p:nvSpPr>
          <p:cNvPr id="5" name="Footer Placeholder 4">
            <a:extLst>
              <a:ext uri="{FF2B5EF4-FFF2-40B4-BE49-F238E27FC236}">
                <a16:creationId xmlns:a16="http://schemas.microsoft.com/office/drawing/2014/main" id="{A97B52FB-7149-EA48-97C9-2D91BEB5D1FA}"/>
              </a:ext>
            </a:extLst>
          </p:cNvPr>
          <p:cNvSpPr>
            <a:spLocks noGrp="1"/>
          </p:cNvSpPr>
          <p:nvPr>
            <p:ph type="ftr" sz="quarter" idx="11"/>
          </p:nvPr>
        </p:nvSpPr>
        <p:spPr/>
        <p:txBody>
          <a:bodyPr/>
          <a:lstStyle/>
          <a:p>
            <a:pPr>
              <a:defRPr/>
            </a:pPr>
            <a:fld id="{19C2D4A9-6115-DA49-8E6C-213DD7BB4796}" type="slidenum">
              <a:rPr lang="en-US" smtClean="0"/>
              <a:t>9</a:t>
            </a:fld>
            <a:endParaRPr lang="en-US" dirty="0"/>
          </a:p>
        </p:txBody>
      </p:sp>
    </p:spTree>
    <p:extLst>
      <p:ext uri="{BB962C8B-B14F-4D97-AF65-F5344CB8AC3E}">
        <p14:creationId xmlns:p14="http://schemas.microsoft.com/office/powerpoint/2010/main" val="2424249831"/>
      </p:ext>
    </p:extLst>
  </p:cSld>
  <p:clrMapOvr>
    <a:masterClrMapping/>
  </p:clrMapOvr>
</p:sld>
</file>

<file path=ppt/theme/theme1.xml><?xml version="1.0" encoding="utf-8"?>
<a:theme xmlns:a="http://schemas.openxmlformats.org/drawingml/2006/main" name="UCR GradSuccess">
  <a:themeElements>
    <a:clrScheme name="UCR Standard">
      <a:dk1>
        <a:sysClr val="windowText" lastClr="000000"/>
      </a:dk1>
      <a:lt1>
        <a:sysClr val="window" lastClr="FFFFFF"/>
      </a:lt1>
      <a:dk2>
        <a:srgbClr val="0F5494"/>
      </a:dk2>
      <a:lt2>
        <a:srgbClr val="EEA420"/>
      </a:lt2>
      <a:accent1>
        <a:srgbClr val="6A5B49"/>
      </a:accent1>
      <a:accent2>
        <a:srgbClr val="C3531F"/>
      </a:accent2>
      <a:accent3>
        <a:srgbClr val="5C731B"/>
      </a:accent3>
      <a:accent4>
        <a:srgbClr val="3A345F"/>
      </a:accent4>
      <a:accent5>
        <a:srgbClr val="02264D"/>
      </a:accent5>
      <a:accent6>
        <a:srgbClr val="AC8119"/>
      </a:accent6>
      <a:hlink>
        <a:srgbClr val="FFF0C6"/>
      </a:hlink>
      <a:folHlink>
        <a:srgbClr val="FFF0C6"/>
      </a:folHlink>
    </a:clrScheme>
    <a:fontScheme name="UCRTemplate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CRTemplate4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RTemplate4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RTemplate4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RTemplate4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RTemplate4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RTemplate4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RTemplate4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RTemplate4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RTemplate4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RTemplate4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adSuccess PPT Template" id="{BC1FC4FC-A8F8-3946-8795-185AEF89A1DE}" vid="{E8291B34-5CF4-544F-8B0C-848439720A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UCR GradSuccess</Template>
  <TotalTime>338</TotalTime>
  <Words>2651</Words>
  <Application>Microsoft Macintosh PowerPoint</Application>
  <PresentationFormat>On-screen Show (4:3)</PresentationFormat>
  <Paragraphs>301</Paragraphs>
  <Slides>32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UCR GradSuccess</vt:lpstr>
      <vt:lpstr>Fellowship and Grant Writing  Strategies</vt:lpstr>
      <vt:lpstr>Workshop Goals</vt:lpstr>
      <vt:lpstr>Learn the Lingo</vt:lpstr>
      <vt:lpstr>Learn the Lingo</vt:lpstr>
      <vt:lpstr>Learn the Lingo</vt:lpstr>
      <vt:lpstr>Learn the Lingo</vt:lpstr>
      <vt:lpstr>Find the Funds</vt:lpstr>
      <vt:lpstr>Find the Funds</vt:lpstr>
      <vt:lpstr>UCR Opportunities</vt:lpstr>
      <vt:lpstr>UC-Wide Opportunities</vt:lpstr>
      <vt:lpstr>Beyond UC(R)</vt:lpstr>
      <vt:lpstr>Options for SOE Students</vt:lpstr>
      <vt:lpstr>Common Application Components</vt:lpstr>
      <vt:lpstr>Writing Strategies – Narrative </vt:lpstr>
      <vt:lpstr>Application Strategies – Mission </vt:lpstr>
      <vt:lpstr>Think About Framing</vt:lpstr>
      <vt:lpstr>The Trifecta</vt:lpstr>
      <vt:lpstr>Before You Begin Writing</vt:lpstr>
      <vt:lpstr>Before You Begin Writing</vt:lpstr>
      <vt:lpstr>Before You Begin Writing</vt:lpstr>
      <vt:lpstr>Personal Statement</vt:lpstr>
      <vt:lpstr>Personal Statement</vt:lpstr>
      <vt:lpstr>Diversity Statement</vt:lpstr>
      <vt:lpstr>Research Proposal</vt:lpstr>
      <vt:lpstr>Research Proposal</vt:lpstr>
      <vt:lpstr>Proposed Budget/Timeline</vt:lpstr>
      <vt:lpstr>Letters of Recommendation</vt:lpstr>
      <vt:lpstr>Final Thoughts</vt:lpstr>
      <vt:lpstr>Final Thoughts</vt:lpstr>
      <vt:lpstr>Final Thoughts</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Alexis Blair Smith</cp:lastModifiedBy>
  <cp:revision>16</cp:revision>
  <dcterms:created xsi:type="dcterms:W3CDTF">2019-10-15T23:07:59Z</dcterms:created>
  <dcterms:modified xsi:type="dcterms:W3CDTF">2021-09-23T22:38:54Z</dcterms:modified>
</cp:coreProperties>
</file>