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0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8DBA-AFAF-1625-9936-8F0473CDF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7F968-FF69-03FD-900A-10D5C020E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D063D-D1C4-C05E-9DBF-AF4DFF49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00CDB-A8CD-37C7-48C7-BAC1BDB8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DC7CC-B773-5982-80CE-949764EE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8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A685-A3F4-4024-D73F-ED7A45A5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600C1-FE41-DBB6-40BC-14F46D2E9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87275-81B2-B308-A95F-FBABD792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FBCB2-9C88-001C-1BED-CAAFBEB2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0B0C0-E5A6-AA4C-522E-3768D50C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6A83D-CF38-5738-8528-07B828BE7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A12B1-89A8-2B2D-A330-218888D80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980A6-EA04-73E9-906F-887099C5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70B89-F97B-772E-36F1-631B4362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701B-8C95-E2E4-46A8-5EA9DE8F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57B6-DC93-B307-3038-D151E1F0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D5B78-DA97-627E-78B5-6468FF74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3CB9-B4DC-3AC0-D108-6C0D21F1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B8BBE-F0AA-A793-62DA-A1C75F70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6844D-9F6B-73F3-DFAD-599F1AA9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3A3A-7C37-6187-ECD3-219227DD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107EA-C14D-3020-0548-40CB6CB0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57C4-EB97-C669-ECD7-1379B3A0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EEB9-B3B8-800C-6DE9-4819B99F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4665E-B360-E23B-435B-8981BCF4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8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BA33-30B9-ABF8-D77D-AF8A3F30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149D-A263-7A56-8471-8A9941FE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EEF80-BA79-9798-00E3-A47B4D89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8496-058D-4305-C02B-EA740F29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A2DA5-0CD9-5344-7CE5-6F56DC7B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765F-1372-23A3-6EF8-7357A959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2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775A-F778-A309-8BE7-3FB60A54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9A660-EB02-7F2A-1C3F-5F14BFB84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8FB6C-E40F-DCC4-3592-4E2001E72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8ED05-28BF-B57C-57FA-B90C529B9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0CDA4-A5FB-C6C6-0F9D-390D14FF8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24C1-025E-338B-009E-F623C4D1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BAEFB-875E-344F-B4DB-E34AA7BC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4C0EB-7173-04F1-5F12-002B4A9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2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4E51-A319-CBD5-9413-B050C336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B361-CB02-D051-6D6A-30672A1D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ABF41-9631-CA88-46A5-66D43742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CEEBB-FFD7-6AC6-B537-0C5E8B32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7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B7A24-5CE7-A5FA-62D6-3656C13C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A43C5-BB8B-BA92-410F-D1AE75E0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345E6-35FB-5337-FA18-7D063965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2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34ED-8085-A9D6-F3AC-E575D23D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FF6A-1F41-0BBD-42B9-121E764D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D99BF-F377-A58A-2F2A-2884EF800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9DF41-CE82-EA8A-0042-0C356567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A4821-8582-704C-BA53-B091223B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044A5-080B-2543-685D-88C61653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3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E012-2E0E-50B4-1588-2C930BBA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FE3B8-B739-2FD5-6B29-F64F465C9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3C6C-FE8B-F038-5369-33A41897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793B0-04A4-E07B-1EC9-DADD4651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3AF3D-1A65-F745-649C-ED2B7CBF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2D183-439A-494B-1E0E-9031D7B6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4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26CF73-2DA7-017A-1F2F-1E5EA320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0192C-E588-5706-820B-4DFC44FC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8405C-4537-F790-A39C-0B430C396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1A3B-DD1F-4870-A0F2-AF9BE15B1EC8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D56E2-F041-5D83-A362-5CFDAC7A2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93B5D-FD79-9E83-A102-157B6DB43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A5CA6-A2B0-4E71-8011-208B4CE5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9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cp.fu-berlin.de/pharmazie/faecher/pharmazeutische_biologie/team/professoren/niedermeyer/index.html" TargetMode="External"/><Relationship Id="rId3" Type="http://schemas.openxmlformats.org/officeDocument/2006/relationships/image" Target="../media/image1.tmp"/><Relationship Id="rId7" Type="http://schemas.openxmlformats.org/officeDocument/2006/relationships/hyperlink" Target="https://www.senckenberg.de/en/research/institutes-overview/sbikf-institut/sbikf-ag-molecular-ecology/" TargetMode="External"/><Relationship Id="rId2" Type="http://schemas.openxmlformats.org/officeDocument/2006/relationships/hyperlink" Target="https://www.zoologie.uni-halle.de/allgemeine_zoologie/staff/tragust/3077307_346773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mp"/><Relationship Id="rId5" Type="http://schemas.openxmlformats.org/officeDocument/2006/relationships/image" Target="../media/image2.png"/><Relationship Id="rId4" Type="http://schemas.openxmlformats.org/officeDocument/2006/relationships/hyperlink" Target="https://g-evol.uni-muenster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5FC0F4-BB36-B90A-A32E-BBA847169BD5}"/>
              </a:ext>
            </a:extLst>
          </p:cNvPr>
          <p:cNvSpPr txBox="1"/>
          <p:nvPr/>
        </p:nvSpPr>
        <p:spPr>
          <a:xfrm>
            <a:off x="0" y="-24196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PhD position advertisement</a:t>
            </a:r>
            <a:endParaRPr lang="en-GB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4ACCD-DAA5-E122-2086-8EA95888CB7A}"/>
              </a:ext>
            </a:extLst>
          </p:cNvPr>
          <p:cNvSpPr txBox="1"/>
          <p:nvPr/>
        </p:nvSpPr>
        <p:spPr>
          <a:xfrm>
            <a:off x="412393" y="5781324"/>
            <a:ext cx="11367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More </a:t>
            </a:r>
            <a:r>
              <a:rPr lang="de-DE" sz="2800" b="1" dirty="0" err="1"/>
              <a:t>info</a:t>
            </a:r>
            <a:r>
              <a:rPr lang="de-DE" sz="2800" b="1" dirty="0"/>
              <a:t> and </a:t>
            </a:r>
            <a:r>
              <a:rPr lang="de-DE" sz="2800" b="1" dirty="0" err="1"/>
              <a:t>how</a:t>
            </a:r>
            <a:r>
              <a:rPr lang="de-DE" sz="2800" b="1" dirty="0"/>
              <a:t> </a:t>
            </a:r>
            <a:r>
              <a:rPr lang="de-DE" sz="2800" b="1" dirty="0" err="1"/>
              <a:t>to</a:t>
            </a:r>
            <a:r>
              <a:rPr lang="de-DE" sz="2800" b="1" dirty="0"/>
              <a:t> </a:t>
            </a:r>
            <a:r>
              <a:rPr lang="de-DE" sz="2800" b="1" dirty="0" err="1"/>
              <a:t>apply</a:t>
            </a:r>
            <a:r>
              <a:rPr lang="de-DE" sz="2800" b="1" dirty="0"/>
              <a:t>:</a:t>
            </a:r>
          </a:p>
          <a:p>
            <a:pPr algn="ctr"/>
            <a:r>
              <a:rPr lang="en-GB" sz="2400" dirty="0">
                <a:hlinkClick r:id="rId2"/>
              </a:rPr>
              <a:t>https://www.zoologie.uni-halle.de/allgemeine_zoologie/staff/tragust/3077307_3467732/</a:t>
            </a:r>
            <a:endParaRPr lang="en-GB" sz="2400" dirty="0"/>
          </a:p>
        </p:txBody>
      </p:sp>
      <p:pic>
        <p:nvPicPr>
          <p:cNvPr id="4" name="Picture 3" descr="A close-up of an ant&#10;&#10;AI-generated content may be incorrect.">
            <a:extLst>
              <a:ext uri="{FF2B5EF4-FFF2-40B4-BE49-F238E27FC236}">
                <a16:creationId xmlns:a16="http://schemas.microsoft.com/office/drawing/2014/main" id="{88CEB597-9ABD-F14E-A3CE-CFAD94A8C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/>
          <a:stretch>
            <a:fillRect/>
          </a:stretch>
        </p:blipFill>
        <p:spPr>
          <a:xfrm>
            <a:off x="5739520" y="2603507"/>
            <a:ext cx="3559756" cy="29992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560D277-EEB1-EB7D-134A-331FABA1721A}"/>
              </a:ext>
            </a:extLst>
          </p:cNvPr>
          <p:cNvGrpSpPr>
            <a:grpSpLocks noChangeAspect="1"/>
          </p:cNvGrpSpPr>
          <p:nvPr/>
        </p:nvGrpSpPr>
        <p:grpSpPr>
          <a:xfrm>
            <a:off x="1312588" y="921361"/>
            <a:ext cx="9860597" cy="1365072"/>
            <a:chOff x="658587" y="752733"/>
            <a:chExt cx="8832890" cy="12227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92E04-7D4F-5DC2-A864-8E20C0AAD2F9}"/>
                </a:ext>
              </a:extLst>
            </p:cNvPr>
            <p:cNvSpPr txBox="1"/>
            <p:nvPr/>
          </p:nvSpPr>
          <p:spPr>
            <a:xfrm>
              <a:off x="658587" y="1662570"/>
              <a:ext cx="35672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hlinkClick r:id="rId4"/>
                </a:rPr>
                <a:t>Genomic Basis of Evolutionary Innovations (</a:t>
              </a:r>
              <a:r>
                <a:rPr lang="en-GB" sz="1000" dirty="0" err="1">
                  <a:latin typeface="Segoe UI" panose="020B0502040204020203" pitchFamily="34" charset="0"/>
                  <a:hlinkClick r:id="rId4"/>
                </a:rPr>
                <a:t>Gevol</a:t>
              </a:r>
              <a:r>
                <a:rPr lang="en-GB" sz="1000" dirty="0">
                  <a:latin typeface="Segoe UI" panose="020B0502040204020203" pitchFamily="34" charset="0"/>
                  <a:hlinkClick r:id="rId4"/>
                </a:rPr>
                <a:t>)</a:t>
              </a:r>
              <a:endParaRPr lang="en-GB" sz="1000" dirty="0"/>
            </a:p>
          </p:txBody>
        </p:sp>
        <p:pic>
          <p:nvPicPr>
            <p:cNvPr id="16" name="Picture 15" descr="A person with a black background&#10;&#10;AI-generated content may be incorrect.">
              <a:extLst>
                <a:ext uri="{FF2B5EF4-FFF2-40B4-BE49-F238E27FC236}">
                  <a16:creationId xmlns:a16="http://schemas.microsoft.com/office/drawing/2014/main" id="{D0C01DCF-1493-4316-08D5-D1CF9D309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218" y="752733"/>
              <a:ext cx="8073259" cy="1222799"/>
            </a:xfrm>
            <a:prstGeom prst="rect">
              <a:avLst/>
            </a:prstGeom>
          </p:spPr>
        </p:pic>
        <p:pic>
          <p:nvPicPr>
            <p:cNvPr id="15" name="Picture 14" descr="A logo with text and a logo&#10;&#10;AI-generated content may be incorrect.">
              <a:extLst>
                <a:ext uri="{FF2B5EF4-FFF2-40B4-BE49-F238E27FC236}">
                  <a16:creationId xmlns:a16="http://schemas.microsoft.com/office/drawing/2014/main" id="{D2EE63B1-45AF-A01D-2739-14E8EEB0E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5"/>
            <a:stretch>
              <a:fillRect/>
            </a:stretch>
          </p:blipFill>
          <p:spPr>
            <a:xfrm>
              <a:off x="1610178" y="926102"/>
              <a:ext cx="1664108" cy="71674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080893-20D9-2835-3F97-6D3FFA63F77C}"/>
              </a:ext>
            </a:extLst>
          </p:cNvPr>
          <p:cNvSpPr txBox="1"/>
          <p:nvPr/>
        </p:nvSpPr>
        <p:spPr>
          <a:xfrm>
            <a:off x="2160602" y="2671991"/>
            <a:ext cx="3178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Interdisciplinary project</a:t>
            </a:r>
            <a:r>
              <a:rPr lang="en-GB" dirty="0"/>
              <a:t>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combining </a:t>
            </a:r>
            <a:r>
              <a:rPr lang="en-GB" b="1" dirty="0"/>
              <a:t>organismic</a:t>
            </a:r>
            <a:r>
              <a:rPr lang="en-GB" dirty="0"/>
              <a:t> (</a:t>
            </a:r>
            <a:r>
              <a:rPr lang="en-GB" dirty="0">
                <a:hlinkClick r:id="rId2"/>
              </a:rPr>
              <a:t>Simon Tragust</a:t>
            </a:r>
            <a:r>
              <a:rPr lang="en-GB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comparative genomic and transcriptomic</a:t>
            </a:r>
            <a:r>
              <a:rPr lang="en-GB" dirty="0"/>
              <a:t> (</a:t>
            </a:r>
            <a:r>
              <a:rPr lang="en-GB" dirty="0">
                <a:hlinkClick r:id="rId7" tooltip="Öffnet in neuem Fenster"/>
              </a:rPr>
              <a:t>Barbara Feldmeyer   </a:t>
            </a:r>
            <a:r>
              <a:rPr lang="en-GB" dirty="0"/>
              <a:t>) as well as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analytical chemistry</a:t>
            </a:r>
            <a:r>
              <a:rPr lang="en-GB" dirty="0"/>
              <a:t> (</a:t>
            </a:r>
            <a:r>
              <a:rPr lang="en-GB" dirty="0">
                <a:hlinkClick r:id="rId8" tooltip="Öffnet in neuem Fenster"/>
              </a:rPr>
              <a:t>Timo Niedermeyer   </a:t>
            </a:r>
            <a:r>
              <a:rPr lang="en-GB" dirty="0"/>
              <a:t>) know-how and methods</a:t>
            </a:r>
          </a:p>
        </p:txBody>
      </p:sp>
    </p:spTree>
    <p:extLst>
      <p:ext uri="{BB962C8B-B14F-4D97-AF65-F5344CB8AC3E}">
        <p14:creationId xmlns:p14="http://schemas.microsoft.com/office/powerpoint/2010/main" val="259079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Tragust</dc:creator>
  <cp:lastModifiedBy>Simon Tragust</cp:lastModifiedBy>
  <cp:revision>4</cp:revision>
  <dcterms:created xsi:type="dcterms:W3CDTF">2023-02-14T15:00:51Z</dcterms:created>
  <dcterms:modified xsi:type="dcterms:W3CDTF">2025-12-18T10:39:57Z</dcterms:modified>
</cp:coreProperties>
</file>