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20"/>
  </p:notesMasterIdLst>
  <p:handoutMasterIdLst>
    <p:handoutMasterId r:id="rId21"/>
  </p:handoutMasterIdLst>
  <p:sldIdLst>
    <p:sldId id="330" r:id="rId2"/>
    <p:sldId id="280" r:id="rId3"/>
    <p:sldId id="327" r:id="rId4"/>
    <p:sldId id="328" r:id="rId5"/>
    <p:sldId id="282" r:id="rId6"/>
    <p:sldId id="321" r:id="rId7"/>
    <p:sldId id="331" r:id="rId8"/>
    <p:sldId id="285" r:id="rId9"/>
    <p:sldId id="301" r:id="rId10"/>
    <p:sldId id="257" r:id="rId11"/>
    <p:sldId id="287" r:id="rId12"/>
    <p:sldId id="326" r:id="rId13"/>
    <p:sldId id="311" r:id="rId14"/>
    <p:sldId id="333" r:id="rId15"/>
    <p:sldId id="292" r:id="rId16"/>
    <p:sldId id="303" r:id="rId17"/>
    <p:sldId id="304" r:id="rId18"/>
    <p:sldId id="33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E1D6F5-8716-4606-953A-2CE8C2FFC7E9}" v="10" dt="2022-08-10T18:14:01.063"/>
    <p1510:client id="{CD4965CC-967B-42C2-B23B-62874E6F026D}" v="2" dt="2022-08-16T16:15:23.369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68" autoAdjust="0"/>
    <p:restoredTop sz="95361" autoAdjust="0"/>
  </p:normalViewPr>
  <p:slideViewPr>
    <p:cSldViewPr snapToGrid="0" snapToObjects="1">
      <p:cViewPr varScale="1">
        <p:scale>
          <a:sx n="107" d="100"/>
          <a:sy n="107" d="100"/>
        </p:scale>
        <p:origin x="176" y="5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31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1BE6A-E104-A94E-BC1E-B7C7FE62D9D7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859CF-0B3D-3C44-8ADE-FEEA8C903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52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72698-691F-5147-855C-731AE4D4438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0378F-AE43-5A4A-846F-06BF7C1DF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46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0378F-AE43-5A4A-846F-06BF7C1DFE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56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R’Grad</a:t>
            </a:r>
            <a:r>
              <a:rPr lang="en-US" dirty="0"/>
              <a:t> Weekly</a:t>
            </a:r>
          </a:p>
          <a:p>
            <a:pPr lvl="1"/>
            <a:r>
              <a:rPr lang="en-US" dirty="0"/>
              <a:t>Upcoming GradSuccess workshops and trainings</a:t>
            </a:r>
          </a:p>
          <a:p>
            <a:pPr lvl="1"/>
            <a:r>
              <a:rPr lang="en-US" dirty="0"/>
              <a:t>Social and wellness events</a:t>
            </a:r>
          </a:p>
          <a:p>
            <a:pPr lvl="1"/>
            <a:r>
              <a:rPr lang="en-US" dirty="0"/>
              <a:t>Opportunities (funding!)</a:t>
            </a:r>
          </a:p>
          <a:p>
            <a:pPr lvl="1"/>
            <a:r>
              <a:rPr lang="en-US" dirty="0"/>
              <a:t>GradQuant-specific workshop and event information</a:t>
            </a:r>
          </a:p>
          <a:p>
            <a:pPr lvl="1"/>
            <a:r>
              <a:rPr lang="en-US" dirty="0"/>
              <a:t>This week’s drop-in hours and consultants on duty</a:t>
            </a:r>
          </a:p>
          <a:p>
            <a:pPr lvl="1"/>
            <a:r>
              <a:rPr lang="en-US" dirty="0"/>
              <a:t>Info on invited speakers, trainings, and competitions</a:t>
            </a:r>
          </a:p>
          <a:p>
            <a:r>
              <a:rPr lang="en-US" dirty="0"/>
              <a:t>GradSuccess is hiring!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0378F-AE43-5A4A-846F-06BF7C1DFE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01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Ask questions and keep track of GradSuccess events by following us on your preferred social media platform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don’t forget to tag us using </a:t>
            </a:r>
            <a:r>
              <a:rPr lang="en-US" b="1" dirty="0"/>
              <a:t>#GradQuant </a:t>
            </a:r>
            <a:r>
              <a:rPr lang="en-US" dirty="0"/>
              <a:t>when you attend our events!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0378F-AE43-5A4A-846F-06BF7C1DFE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74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Graduate Quantitative Methods Center</a:t>
            </a:r>
          </a:p>
          <a:p>
            <a:r>
              <a:rPr lang="en-US" dirty="0"/>
              <a:t>Improves UCR graduate students’ training in quantitative methods</a:t>
            </a:r>
          </a:p>
          <a:p>
            <a:pPr lvl="1"/>
            <a:r>
              <a:rPr lang="en-US" i="1" dirty="0"/>
              <a:t>probability and statistical inference</a:t>
            </a:r>
          </a:p>
          <a:p>
            <a:pPr lvl="1"/>
            <a:r>
              <a:rPr lang="en-US" i="1" dirty="0"/>
              <a:t>statistical software and computing</a:t>
            </a:r>
          </a:p>
          <a:p>
            <a:pPr lvl="1"/>
            <a:r>
              <a:rPr lang="en-US" i="1" dirty="0"/>
              <a:t>math for statistics</a:t>
            </a:r>
          </a:p>
          <a:p>
            <a:pPr lvl="1"/>
            <a:r>
              <a:rPr lang="en-US" i="1" dirty="0"/>
              <a:t>professional ethics regarding data</a:t>
            </a:r>
          </a:p>
          <a:p>
            <a:r>
              <a:rPr lang="en-US" dirty="0"/>
              <a:t>Provides support for all levels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0378F-AE43-5A4A-846F-06BF7C1DFE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98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0378F-AE43-5A4A-846F-06BF7C1DFE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72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0378F-AE43-5A4A-846F-06BF7C1DFE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77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0378F-AE43-5A4A-846F-06BF7C1DFE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98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Work on whatever statistical, computational, or programming questions you want answered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0378F-AE43-5A4A-846F-06BF7C1DFE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10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input is stored in a human-readable plain text file. Here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you write your document and give it some “instructions” on how your document should look like and how your text should be formatted.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0378F-AE43-5A4A-846F-06BF7C1DFE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1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0378F-AE43-5A4A-846F-06BF7C1DFE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11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0378F-AE43-5A4A-846F-06BF7C1DFE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0F3DA01-CCF1-5343-A63F-D463412D4456}"/>
              </a:ext>
            </a:extLst>
          </p:cNvPr>
          <p:cNvGrpSpPr/>
          <p:nvPr/>
        </p:nvGrpSpPr>
        <p:grpSpPr>
          <a:xfrm>
            <a:off x="0" y="0"/>
            <a:ext cx="12212457" cy="6873342"/>
            <a:chOff x="-18411" y="-6137"/>
            <a:chExt cx="12212457" cy="6873342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E179845-F930-734E-9616-133C1C5F7608}"/>
                </a:ext>
              </a:extLst>
            </p:cNvPr>
            <p:cNvSpPr/>
            <p:nvPr/>
          </p:nvSpPr>
          <p:spPr>
            <a:xfrm>
              <a:off x="-18411" y="3031635"/>
              <a:ext cx="12212457" cy="3835570"/>
            </a:xfrm>
            <a:custGeom>
              <a:avLst/>
              <a:gdLst>
                <a:gd name="connsiteX0" fmla="*/ 0 w 12212457"/>
                <a:gd name="connsiteY0" fmla="*/ 2718652 h 3835570"/>
                <a:gd name="connsiteX1" fmla="*/ 0 w 12212457"/>
                <a:gd name="connsiteY1" fmla="*/ 3835570 h 3835570"/>
                <a:gd name="connsiteX2" fmla="*/ 153423 w 12212457"/>
                <a:gd name="connsiteY2" fmla="*/ 3835570 h 3835570"/>
                <a:gd name="connsiteX3" fmla="*/ 5443442 w 12212457"/>
                <a:gd name="connsiteY3" fmla="*/ 3835570 h 3835570"/>
                <a:gd name="connsiteX4" fmla="*/ 12212457 w 12212457"/>
                <a:gd name="connsiteY4" fmla="*/ 619828 h 3835570"/>
                <a:gd name="connsiteX5" fmla="*/ 12212457 w 12212457"/>
                <a:gd name="connsiteY5" fmla="*/ 0 h 3835570"/>
                <a:gd name="connsiteX6" fmla="*/ 0 w 12212457"/>
                <a:gd name="connsiteY6" fmla="*/ 2718652 h 3835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12457" h="3835570">
                  <a:moveTo>
                    <a:pt x="0" y="2718652"/>
                  </a:moveTo>
                  <a:lnTo>
                    <a:pt x="0" y="3835570"/>
                  </a:lnTo>
                  <a:lnTo>
                    <a:pt x="153423" y="3835570"/>
                  </a:lnTo>
                  <a:lnTo>
                    <a:pt x="5443442" y="3835570"/>
                  </a:lnTo>
                  <a:lnTo>
                    <a:pt x="12212457" y="619828"/>
                  </a:lnTo>
                  <a:lnTo>
                    <a:pt x="12212457" y="0"/>
                  </a:lnTo>
                  <a:lnTo>
                    <a:pt x="0" y="2718652"/>
                  </a:lnTo>
                  <a:close/>
                </a:path>
              </a:pathLst>
            </a:custGeom>
            <a:solidFill>
              <a:srgbClr val="FFB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12" name="Trapezoid 6">
              <a:extLst>
                <a:ext uri="{FF2B5EF4-FFF2-40B4-BE49-F238E27FC236}">
                  <a16:creationId xmlns:a16="http://schemas.microsoft.com/office/drawing/2014/main" id="{DE718F1A-9B31-EF4A-94FF-1B14E6A8FEEA}"/>
                </a:ext>
              </a:extLst>
            </p:cNvPr>
            <p:cNvSpPr/>
            <p:nvPr/>
          </p:nvSpPr>
          <p:spPr>
            <a:xfrm>
              <a:off x="-18411" y="-6137"/>
              <a:ext cx="12210411" cy="5842341"/>
            </a:xfrm>
            <a:custGeom>
              <a:avLst/>
              <a:gdLst>
                <a:gd name="connsiteX0" fmla="*/ 0 w 12046760"/>
                <a:gd name="connsiteY0" fmla="*/ 5842341 h 5842341"/>
                <a:gd name="connsiteX1" fmla="*/ 1460585 w 12046760"/>
                <a:gd name="connsiteY1" fmla="*/ 0 h 5842341"/>
                <a:gd name="connsiteX2" fmla="*/ 10586175 w 12046760"/>
                <a:gd name="connsiteY2" fmla="*/ 0 h 5842341"/>
                <a:gd name="connsiteX3" fmla="*/ 12046760 w 12046760"/>
                <a:gd name="connsiteY3" fmla="*/ 5842341 h 5842341"/>
                <a:gd name="connsiteX4" fmla="*/ 0 w 12046760"/>
                <a:gd name="connsiteY4" fmla="*/ 5842341 h 5842341"/>
                <a:gd name="connsiteX0" fmla="*/ 0 w 12046760"/>
                <a:gd name="connsiteY0" fmla="*/ 5842341 h 5842341"/>
                <a:gd name="connsiteX1" fmla="*/ 12274 w 12046760"/>
                <a:gd name="connsiteY1" fmla="*/ 0 h 5842341"/>
                <a:gd name="connsiteX2" fmla="*/ 10586175 w 12046760"/>
                <a:gd name="connsiteY2" fmla="*/ 0 h 5842341"/>
                <a:gd name="connsiteX3" fmla="*/ 12046760 w 12046760"/>
                <a:gd name="connsiteY3" fmla="*/ 5842341 h 5842341"/>
                <a:gd name="connsiteX4" fmla="*/ 0 w 12046760"/>
                <a:gd name="connsiteY4" fmla="*/ 5842341 h 5842341"/>
                <a:gd name="connsiteX0" fmla="*/ 0 w 12194047"/>
                <a:gd name="connsiteY0" fmla="*/ 5842341 h 5842341"/>
                <a:gd name="connsiteX1" fmla="*/ 12274 w 12194047"/>
                <a:gd name="connsiteY1" fmla="*/ 0 h 5842341"/>
                <a:gd name="connsiteX2" fmla="*/ 12194047 w 12194047"/>
                <a:gd name="connsiteY2" fmla="*/ 6137 h 5842341"/>
                <a:gd name="connsiteX3" fmla="*/ 12046760 w 12194047"/>
                <a:gd name="connsiteY3" fmla="*/ 5842341 h 5842341"/>
                <a:gd name="connsiteX4" fmla="*/ 0 w 12194047"/>
                <a:gd name="connsiteY4" fmla="*/ 5842341 h 5842341"/>
                <a:gd name="connsiteX0" fmla="*/ 0 w 12194047"/>
                <a:gd name="connsiteY0" fmla="*/ 5842341 h 5842341"/>
                <a:gd name="connsiteX1" fmla="*/ 12274 w 12194047"/>
                <a:gd name="connsiteY1" fmla="*/ 0 h 5842341"/>
                <a:gd name="connsiteX2" fmla="*/ 12194047 w 12194047"/>
                <a:gd name="connsiteY2" fmla="*/ 6137 h 5842341"/>
                <a:gd name="connsiteX3" fmla="*/ 12194046 w 12194047"/>
                <a:gd name="connsiteY3" fmla="*/ 3080730 h 5842341"/>
                <a:gd name="connsiteX4" fmla="*/ 0 w 12194047"/>
                <a:gd name="connsiteY4" fmla="*/ 5842341 h 584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4047" h="5842341">
                  <a:moveTo>
                    <a:pt x="0" y="5842341"/>
                  </a:moveTo>
                  <a:cubicBezTo>
                    <a:pt x="4091" y="3894894"/>
                    <a:pt x="8183" y="1947447"/>
                    <a:pt x="12274" y="0"/>
                  </a:cubicBezTo>
                  <a:lnTo>
                    <a:pt x="12194047" y="6137"/>
                  </a:lnTo>
                  <a:cubicBezTo>
                    <a:pt x="12194047" y="1031001"/>
                    <a:pt x="12194046" y="2055866"/>
                    <a:pt x="12194046" y="3080730"/>
                  </a:cubicBezTo>
                  <a:lnTo>
                    <a:pt x="0" y="5842341"/>
                  </a:lnTo>
                  <a:close/>
                </a:path>
              </a:pathLst>
            </a:cu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0" i="0" dirty="0">
                  <a:latin typeface="Fira Sans" panose="020B0503050000020004" pitchFamily="34" charset="0"/>
                </a:rPr>
                <a:t>  </a:t>
              </a:r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709356"/>
            <a:ext cx="9753600" cy="2057400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766756"/>
            <a:ext cx="9753600" cy="2057400"/>
          </a:xfrm>
        </p:spPr>
        <p:txBody>
          <a:bodyPr/>
          <a:lstStyle>
            <a:lvl1pPr marL="0" indent="0">
              <a:buFont typeface="Wingdings" charset="0"/>
              <a:buNone/>
              <a:defRPr sz="320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92D804-8E5C-F642-88C8-2FEE6768A8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00" y="6149954"/>
            <a:ext cx="1828800" cy="5588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1D6E5A9-C1C1-854B-BE9D-ADA6A8DB5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432508"/>
            <a:ext cx="2844800" cy="3048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rgbClr val="003DA5"/>
                </a:solidFill>
                <a:latin typeface="Fira Sans" panose="020B0503050000020004" pitchFamily="34" charset="0"/>
                <a:cs typeface="+mn-cs"/>
              </a:defRPr>
            </a:lvl1pPr>
          </a:lstStyle>
          <a:p>
            <a:fld id="{4782F0AB-1D23-2A46-8C7F-950CD4EE0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8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E00C9C-D696-1146-8FCB-E7132CCED3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00" y="6149954"/>
            <a:ext cx="1828800" cy="5588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10C7343-6EE1-B64D-93B3-0462E0E26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432508"/>
            <a:ext cx="2844800" cy="3048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rgbClr val="003DA5"/>
                </a:solidFill>
                <a:latin typeface="Fira Sans" panose="020B0503050000020004" pitchFamily="34" charset="0"/>
                <a:cs typeface="+mn-cs"/>
              </a:defRPr>
            </a:lvl1pPr>
          </a:lstStyle>
          <a:p>
            <a:fld id="{3AE0FA94-F589-7A4C-890F-3BC5373CCD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50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60198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60198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A8C9E2-C2D0-BE45-98E5-0F05616337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00" y="6149954"/>
            <a:ext cx="1828800" cy="5588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43FF3A4-0740-C748-955A-F47EEF8D2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432508"/>
            <a:ext cx="2844800" cy="3048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rgbClr val="003DA5"/>
                </a:solidFill>
                <a:latin typeface="Fira Sans" panose="020B0503050000020004" pitchFamily="34" charset="0"/>
                <a:cs typeface="+mn-cs"/>
              </a:defRPr>
            </a:lvl1pPr>
          </a:lstStyle>
          <a:p>
            <a:fld id="{4782F0AB-1D23-2A46-8C7F-950CD4EE0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24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DCF340E-B59E-284F-B83C-2293944C2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432508"/>
            <a:ext cx="2844800" cy="3048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rgbClr val="003DA5"/>
                </a:solidFill>
                <a:latin typeface="Fira Sans" panose="020B0503050000020004" pitchFamily="34" charset="0"/>
                <a:cs typeface="+mn-cs"/>
              </a:defRPr>
            </a:lvl1pPr>
          </a:lstStyle>
          <a:p>
            <a:fld id="{3AE0FA94-F589-7A4C-890F-3BC5373CCD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63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923717-6134-C348-942C-4E53769465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00" y="6149954"/>
            <a:ext cx="1828800" cy="5588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39B2DA-75E9-1349-B943-8E0D0A83F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432508"/>
            <a:ext cx="2844800" cy="3048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rgbClr val="003DA5"/>
                </a:solidFill>
                <a:latin typeface="Fira Sans" panose="020B0503050000020004" pitchFamily="34" charset="0"/>
                <a:cs typeface="+mn-cs"/>
              </a:defRPr>
            </a:lvl1pPr>
          </a:lstStyle>
          <a:p>
            <a:fld id="{3AE0FA94-F589-7A4C-890F-3BC5373CCD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90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07EA18-CAA2-7148-9207-E259C57B0B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00" y="6149954"/>
            <a:ext cx="1828800" cy="5588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20A213B-2BA3-B549-897F-4A6EFD585B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2220" y="743002"/>
            <a:ext cx="444904" cy="203531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BBCCFB1-3857-9145-9AD9-6C815B3E7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432508"/>
            <a:ext cx="2844800" cy="3048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rgbClr val="003DA5"/>
                </a:solidFill>
                <a:latin typeface="Fira Sans" panose="020B0503050000020004" pitchFamily="34" charset="0"/>
                <a:cs typeface="+mn-cs"/>
              </a:defRPr>
            </a:lvl1pPr>
          </a:lstStyle>
          <a:p>
            <a:fld id="{3AE0FA94-F589-7A4C-890F-3BC5373CCD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226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5384800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0"/>
            <a:ext cx="5384800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D22487-FE18-CF40-A474-6457176130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00" y="6149954"/>
            <a:ext cx="1828800" cy="5588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AA231FA-0EDB-1E4C-BBAD-DCE941936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432508"/>
            <a:ext cx="2844800" cy="3048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rgbClr val="003DA5"/>
                </a:solidFill>
                <a:latin typeface="Fira Sans" panose="020B0503050000020004" pitchFamily="34" charset="0"/>
                <a:cs typeface="+mn-cs"/>
              </a:defRPr>
            </a:lvl1pPr>
          </a:lstStyle>
          <a:p>
            <a:fld id="{3AE0FA94-F589-7A4C-890F-3BC5373CCD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19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92213"/>
            <a:ext cx="5386917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700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192213"/>
            <a:ext cx="5389033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18700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D09F45-AE86-324C-AF85-7EA3E44380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00" y="6149954"/>
            <a:ext cx="1828800" cy="5588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1771162-5F9C-494C-8DC6-05E1CA083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9956800" cy="762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422E4E4-48D2-8240-9AFE-EF64F19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432508"/>
            <a:ext cx="2844800" cy="3048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rgbClr val="003DA5"/>
                </a:solidFill>
                <a:latin typeface="Fira Sans" panose="020B0503050000020004" pitchFamily="34" charset="0"/>
                <a:cs typeface="+mn-cs"/>
              </a:defRPr>
            </a:lvl1pPr>
          </a:lstStyle>
          <a:p>
            <a:fld id="{3AE0FA94-F589-7A4C-890F-3BC5373CCD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78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ADD4EE-00A7-494D-8F75-4F33066027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00" y="6149954"/>
            <a:ext cx="1828800" cy="5588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BF5934-F18A-2943-9B8D-7B0601A90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432508"/>
            <a:ext cx="2844800" cy="3048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rgbClr val="003DA5"/>
                </a:solidFill>
                <a:latin typeface="Fira Sans" panose="020B0503050000020004" pitchFamily="34" charset="0"/>
                <a:cs typeface="+mn-cs"/>
              </a:defRPr>
            </a:lvl1pPr>
          </a:lstStyle>
          <a:p>
            <a:fld id="{3AE0FA94-F589-7A4C-890F-3BC5373CCD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26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7B958F-089B-2641-9CBC-15BE6C3927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00" y="6149954"/>
            <a:ext cx="1828800" cy="5588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5E1391-218C-6640-BDF0-ABBD172B6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432508"/>
            <a:ext cx="2844800" cy="3048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rgbClr val="003DA5"/>
                </a:solidFill>
                <a:latin typeface="Fira Sans" panose="020B0503050000020004" pitchFamily="34" charset="0"/>
                <a:cs typeface="+mn-cs"/>
              </a:defRPr>
            </a:lvl1pPr>
          </a:lstStyle>
          <a:p>
            <a:fld id="{3AE0FA94-F589-7A4C-890F-3BC5373CCD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337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4E72BE-6BAA-6F49-B7C5-EA65E74668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00" y="6149954"/>
            <a:ext cx="1828800" cy="5588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FEFD13A-2C10-3146-8F54-DA0829A59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432508"/>
            <a:ext cx="2844800" cy="3048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rgbClr val="003DA5"/>
                </a:solidFill>
                <a:latin typeface="Fira Sans" panose="020B0503050000020004" pitchFamily="34" charset="0"/>
                <a:cs typeface="+mn-cs"/>
              </a:defRPr>
            </a:lvl1pPr>
          </a:lstStyle>
          <a:p>
            <a:fld id="{3AE0FA94-F589-7A4C-890F-3BC5373CCD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31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38254A-A28A-A54E-B833-304E6513C9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2811" y="6135173"/>
            <a:ext cx="2349189" cy="722828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2508105-4A3D-FF40-B04A-EF5DFBC3C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432508"/>
            <a:ext cx="2844800" cy="3048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rgbClr val="003DA5"/>
                </a:solidFill>
                <a:latin typeface="Fira Sans" panose="020B0503050000020004" pitchFamily="34" charset="0"/>
                <a:cs typeface="+mn-cs"/>
              </a:defRPr>
            </a:lvl1pPr>
          </a:lstStyle>
          <a:p>
            <a:fld id="{3AE0FA94-F589-7A4C-890F-3BC5373CCD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006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995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10972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62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03DA5"/>
          </a:solidFill>
          <a:latin typeface="Fira Sans" panose="020B0503050000020004" pitchFamily="34" charset="0"/>
          <a:ea typeface="+mj-ea"/>
          <a:cs typeface="Fira Sans" panose="020B05030500000200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F5494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F5494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F5494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F5494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lr>
          <a:srgbClr val="003DA5"/>
        </a:buClr>
        <a:buSzPct val="100000"/>
        <a:buFont typeface="Arial" panose="020B0604020202020204" pitchFamily="34" charset="0"/>
        <a:buChar char="•"/>
        <a:defRPr sz="3000">
          <a:solidFill>
            <a:schemeClr val="tx1"/>
          </a:solidFill>
          <a:latin typeface="Fira Sans" panose="020B0503050000020004" pitchFamily="34" charset="0"/>
          <a:ea typeface="+mn-ea"/>
          <a:cs typeface="Fira Sans" panose="020B0503050000020004" pitchFamily="34" charset="0"/>
        </a:defRPr>
      </a:lvl1pPr>
      <a:lvl2pPr marL="692133" indent="-347654" algn="l" rtl="0" eaLnBrk="1" fontAlgn="base" hangingPunct="1">
        <a:spcBef>
          <a:spcPct val="20000"/>
        </a:spcBef>
        <a:spcAft>
          <a:spcPct val="0"/>
        </a:spcAft>
        <a:buClr>
          <a:srgbClr val="FFB81D"/>
        </a:buClr>
        <a:buSzPct val="100000"/>
        <a:buFont typeface="Courier New" panose="02070309020205020404" pitchFamily="49" charset="0"/>
        <a:buChar char="o"/>
        <a:defRPr sz="2600">
          <a:solidFill>
            <a:schemeClr val="tx1"/>
          </a:solidFill>
          <a:latin typeface="Fira Sans" panose="020B0503050000020004" pitchFamily="34" charset="0"/>
          <a:ea typeface="+mn-ea"/>
        </a:defRPr>
      </a:lvl2pPr>
      <a:lvl3pPr marL="987401" indent="-293681" algn="l" rtl="0" eaLnBrk="1" fontAlgn="base" hangingPunct="1">
        <a:spcBef>
          <a:spcPct val="20000"/>
        </a:spcBef>
        <a:spcAft>
          <a:spcPct val="0"/>
        </a:spcAft>
        <a:buClr>
          <a:schemeClr val="bg1">
            <a:lumMod val="50000"/>
          </a:schemeClr>
        </a:buClr>
        <a:buSzPct val="100000"/>
        <a:buFont typeface="Wingdings" pitchFamily="2" charset="2"/>
        <a:buChar char="§"/>
        <a:defRPr sz="2300">
          <a:solidFill>
            <a:schemeClr val="tx1"/>
          </a:solidFill>
          <a:latin typeface="Fira Sans" panose="020B0503050000020004" pitchFamily="34" charset="0"/>
          <a:ea typeface="+mn-ea"/>
        </a:defRPr>
      </a:lvl3pPr>
      <a:lvl4pPr marL="1281081" indent="-292093" algn="l" rtl="0" eaLnBrk="1" fontAlgn="base" hangingPunct="1">
        <a:spcBef>
          <a:spcPct val="20000"/>
        </a:spcBef>
        <a:spcAft>
          <a:spcPct val="0"/>
        </a:spcAft>
        <a:buClr>
          <a:srgbClr val="FFB81D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Fira Sans" panose="020B0503050000020004" pitchFamily="34" charset="0"/>
          <a:ea typeface="+mn-ea"/>
        </a:defRPr>
      </a:lvl4pPr>
      <a:lvl5pPr marL="1598573" indent="-315905" algn="l" rtl="0" eaLnBrk="1" fontAlgn="base" hangingPunct="1">
        <a:spcBef>
          <a:spcPct val="20000"/>
        </a:spcBef>
        <a:spcAft>
          <a:spcPct val="0"/>
        </a:spcAft>
        <a:buClr>
          <a:schemeClr val="bg1">
            <a:lumMod val="50000"/>
          </a:schemeClr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Fira Sans" panose="020B0503050000020004" pitchFamily="34" charset="0"/>
          <a:ea typeface="+mn-ea"/>
        </a:defRPr>
      </a:lvl5pPr>
      <a:lvl6pPr marL="2055762" indent="-3159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6pPr>
      <a:lvl7pPr marL="2512951" indent="-3159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7pPr>
      <a:lvl8pPr marL="2970139" indent="-3159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8pPr>
      <a:lvl9pPr marL="3427328" indent="-3159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radquant.ucr.edu/programs/dropinhour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s://gradquant.ucr.edu/programs/workshop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gradquant.ucr.edu/programs/workshops/previou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radquant.ucr.edu/programs/special-events" TargetMode="Externa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quant.ucr.edu/programs/statsbootcam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gradquant.ucr.edu/resource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gradquant@ucr.edu" TargetMode="External"/><Relationship Id="rId2" Type="http://schemas.openxmlformats.org/officeDocument/2006/relationships/hyperlink" Target="https://gradquant.ucr.edu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gradquant.ucr.ed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quant.ucr.edu/programs/consultation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cr.mywconline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ucr.mywconline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67EAD-B1BD-2C47-9473-29DD4835E9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Graduate Quantitative Methods Center (GradQuant)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CFD9AA0-33EF-914E-A159-780E8C9C6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766755"/>
            <a:ext cx="9753600" cy="30534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err="1"/>
              <a:t>GradSuccess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>
                <a:latin typeface="Fira Sans"/>
              </a:rPr>
              <a:t>August 10,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18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Drop-in &amp; Hacky Hours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6440F3-2679-A641-BE06-816DB0432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5" y="990600"/>
            <a:ext cx="109728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https://gradquant.ucr.edu/programs/dropinhours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 appointment necessary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Drop-in Hours: </a:t>
            </a:r>
            <a:r>
              <a:rPr lang="en-US" dirty="0"/>
              <a:t>Open to grad students and postdocs</a:t>
            </a:r>
          </a:p>
          <a:p>
            <a:r>
              <a:rPr lang="en-US" dirty="0"/>
              <a:t>Meets on Zoom (check calendar for times)</a:t>
            </a:r>
          </a:p>
          <a:p>
            <a:r>
              <a:rPr lang="en-US" dirty="0"/>
              <a:t>Led by </a:t>
            </a:r>
            <a:r>
              <a:rPr lang="en-US" dirty="0" err="1"/>
              <a:t>GradQuant</a:t>
            </a:r>
            <a:r>
              <a:rPr lang="en-US" dirty="0"/>
              <a:t> Lead Consultant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Hacky Hours: </a:t>
            </a:r>
            <a:r>
              <a:rPr lang="en-US" dirty="0"/>
              <a:t>A collaboration with UCR Library. Open to all UCR community (undergrad/grad students, postdocs, staff, faculty)</a:t>
            </a:r>
          </a:p>
          <a:p>
            <a:r>
              <a:rPr lang="en-US" dirty="0"/>
              <a:t>Meets on Zoom (check calendar for times)</a:t>
            </a:r>
          </a:p>
          <a:p>
            <a:r>
              <a:rPr lang="en-US" dirty="0"/>
              <a:t>Led by </a:t>
            </a:r>
            <a:r>
              <a:rPr lang="en-US" dirty="0" err="1"/>
              <a:t>GradQuant</a:t>
            </a:r>
            <a:r>
              <a:rPr lang="en-US" dirty="0"/>
              <a:t> Lead Consultant and UCR Library Data Librarian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83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C60916-E9F2-1E43-8510-2A6BCA529E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9620" y="49031"/>
            <a:ext cx="3892380" cy="2687470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/>
            </a:solidFill>
            <a:miter lim="800000"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Workshops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33521" y="1170168"/>
            <a:ext cx="7866099" cy="547351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4"/>
              </a:rPr>
              <a:t>https://gradquant.ucr.edu/programs/workshops</a:t>
            </a:r>
            <a:endParaRPr lang="en-US" sz="2400" dirty="0"/>
          </a:p>
          <a:p>
            <a:r>
              <a:rPr lang="en-US" dirty="0"/>
              <a:t>Two 1-hour</a:t>
            </a:r>
            <a:r>
              <a:rPr lang="en-US" sz="2400" dirty="0"/>
              <a:t> sessions/topic</a:t>
            </a:r>
          </a:p>
          <a:p>
            <a:r>
              <a:rPr lang="en-US" dirty="0"/>
              <a:t>Sample of p</a:t>
            </a:r>
            <a:r>
              <a:rPr lang="en-US" sz="2400" dirty="0"/>
              <a:t>ast </a:t>
            </a:r>
            <a:r>
              <a:rPr lang="en-US" dirty="0"/>
              <a:t>workshops</a:t>
            </a:r>
            <a:r>
              <a:rPr lang="en-US" sz="2400" dirty="0"/>
              <a:t>:</a:t>
            </a:r>
          </a:p>
          <a:p>
            <a:pPr lvl="1"/>
            <a:r>
              <a:rPr lang="en-US" sz="1800" i="1" dirty="0"/>
              <a:t>Introduction to R</a:t>
            </a:r>
          </a:p>
          <a:p>
            <a:pPr lvl="1"/>
            <a:r>
              <a:rPr lang="en-US" sz="1800" i="1" dirty="0"/>
              <a:t>Causal Inference</a:t>
            </a:r>
          </a:p>
          <a:p>
            <a:pPr lvl="1"/>
            <a:r>
              <a:rPr lang="en-US" sz="1800" i="1" dirty="0"/>
              <a:t>Hypothesis Testing</a:t>
            </a:r>
          </a:p>
          <a:p>
            <a:pPr lvl="1"/>
            <a:r>
              <a:rPr lang="en-US" sz="1800" i="1" dirty="0"/>
              <a:t>Correlation and Regression </a:t>
            </a:r>
          </a:p>
          <a:p>
            <a:pPr lvl="1"/>
            <a:r>
              <a:rPr lang="en-US" sz="1800" i="1" dirty="0"/>
              <a:t>ANOVA</a:t>
            </a:r>
          </a:p>
          <a:p>
            <a:pPr lvl="1"/>
            <a:r>
              <a:rPr lang="en-US" sz="1800" i="1" dirty="0"/>
              <a:t>Data Manipulation in R</a:t>
            </a:r>
          </a:p>
          <a:p>
            <a:pPr lvl="1"/>
            <a:r>
              <a:rPr lang="en-US" sz="1800" i="1" dirty="0"/>
              <a:t>Data Visualization in R</a:t>
            </a:r>
          </a:p>
          <a:p>
            <a:pPr lvl="1"/>
            <a:r>
              <a:rPr lang="en-US" sz="1800" i="1" dirty="0"/>
              <a:t>How to Use UCR </a:t>
            </a:r>
            <a:r>
              <a:rPr lang="en-US" sz="1800" i="1" dirty="0" err="1"/>
              <a:t>LaTeX</a:t>
            </a:r>
            <a:r>
              <a:rPr lang="en-US" sz="1800" i="1" dirty="0"/>
              <a:t> Dissertation Template</a:t>
            </a:r>
          </a:p>
          <a:p>
            <a:pPr lvl="1"/>
            <a:r>
              <a:rPr lang="en-US" sz="1800" i="1" dirty="0"/>
              <a:t>Introduction to SAS</a:t>
            </a:r>
          </a:p>
          <a:p>
            <a:r>
              <a:rPr lang="en-US" sz="2400" dirty="0"/>
              <a:t>Are we missing something? Suggest </a:t>
            </a:r>
          </a:p>
          <a:p>
            <a:pPr marL="0" indent="0">
              <a:buNone/>
            </a:pPr>
            <a:r>
              <a:rPr lang="en-US" sz="2400" dirty="0"/>
              <a:t>a topic using our online form.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B41361-77EB-9B47-AB11-629F7E12B2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7262" y="1721679"/>
            <a:ext cx="3707027" cy="2681416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/>
            </a:solidFill>
            <a:miter lim="800000"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DB2B3A-F547-604E-AC9F-D5B9168554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7596" y="4356185"/>
            <a:ext cx="3933387" cy="2403356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821090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Previous Workshop</a:t>
            </a:r>
            <a:r>
              <a:rPr lang="en-US" dirty="0"/>
              <a:t> Recordings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65650"/>
            <a:ext cx="10972800" cy="451021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hlinkClick r:id="rId2"/>
              </a:rPr>
              <a:t>https://gradquant.ucr.edu/programs/workshops/previous</a:t>
            </a:r>
            <a:endParaRPr lang="en-US" b="1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Our previous workshops are available online:</a:t>
            </a:r>
          </a:p>
          <a:p>
            <a:pPr lvl="1"/>
            <a:r>
              <a:rPr lang="en-US" sz="2000" i="1" dirty="0"/>
              <a:t>Video recordings</a:t>
            </a:r>
          </a:p>
          <a:p>
            <a:pPr lvl="1"/>
            <a:r>
              <a:rPr lang="en-US" sz="2000" i="1" dirty="0"/>
              <a:t>Slides</a:t>
            </a:r>
          </a:p>
          <a:p>
            <a:pPr lvl="1"/>
            <a:r>
              <a:rPr lang="en-US" sz="2000" i="1" dirty="0"/>
              <a:t>Code and datasets</a:t>
            </a:r>
          </a:p>
          <a:p>
            <a:r>
              <a:rPr lang="en-US" sz="2400" dirty="0"/>
              <a:t>Access everything on our “</a:t>
            </a:r>
            <a:r>
              <a:rPr lang="en-US" sz="2400" b="1" dirty="0"/>
              <a:t>Previous Workshop Resources</a:t>
            </a:r>
            <a:r>
              <a:rPr lang="en-US" sz="2400" dirty="0"/>
              <a:t>” webpage. </a:t>
            </a:r>
            <a:endParaRPr lang="en-US" dirty="0"/>
          </a:p>
          <a:p>
            <a:pPr lvl="1"/>
            <a:r>
              <a:rPr lang="en-US" i="1" dirty="0"/>
              <a:t>UCR login is required.</a:t>
            </a:r>
          </a:p>
        </p:txBody>
      </p:sp>
    </p:spTree>
    <p:extLst>
      <p:ext uri="{BB962C8B-B14F-4D97-AF65-F5344CB8AC3E}">
        <p14:creationId xmlns:p14="http://schemas.microsoft.com/office/powerpoint/2010/main" val="1620487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Special Events / Guest Speakers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20158"/>
            <a:ext cx="4743660" cy="3772355"/>
          </a:xfrm>
        </p:spPr>
        <p:txBody>
          <a:bodyPr/>
          <a:lstStyle/>
          <a:p>
            <a:pPr marL="342265" indent="-342265">
              <a:lnSpc>
                <a:spcPct val="150000"/>
              </a:lnSpc>
            </a:pPr>
            <a:r>
              <a:rPr lang="en-US" sz="2400" dirty="0"/>
              <a:t>Planned speakers include: </a:t>
            </a:r>
            <a:endParaRPr lang="en-US"/>
          </a:p>
          <a:p>
            <a:pPr marL="691515" lvl="1" indent="-347345">
              <a:lnSpc>
                <a:spcPct val="150000"/>
              </a:lnSpc>
            </a:pPr>
            <a:r>
              <a:rPr lang="en-US" sz="2000" dirty="0">
                <a:latin typeface="Fira Sans"/>
              </a:rPr>
              <a:t>Dr. Chuck Huber, Associat</a:t>
            </a:r>
            <a:r>
              <a:rPr lang="en-US" dirty="0">
                <a:latin typeface="Fira Sans"/>
              </a:rPr>
              <a:t>e Director of Statistical Outreach at</a:t>
            </a:r>
            <a:r>
              <a:rPr lang="en-US" sz="2000" dirty="0">
                <a:latin typeface="Fira Sans"/>
              </a:rPr>
              <a:t> </a:t>
            </a:r>
            <a:r>
              <a:rPr lang="en-US" sz="2000" dirty="0" err="1">
                <a:latin typeface="Fira Sans"/>
              </a:rPr>
              <a:t>StataCorp</a:t>
            </a:r>
            <a:endParaRPr lang="en-US" sz="2000" dirty="0">
              <a:latin typeface="Fira Sans"/>
            </a:endParaRPr>
          </a:p>
          <a:p>
            <a:pPr marL="691515" lvl="1" indent="-347345">
              <a:lnSpc>
                <a:spcPct val="150000"/>
              </a:lnSpc>
            </a:pPr>
            <a:r>
              <a:rPr lang="en-US" sz="2000" dirty="0">
                <a:latin typeface="Fira Sans"/>
              </a:rPr>
              <a:t>Dr. Sara Gummert, Director of Academic Engagement at </a:t>
            </a:r>
            <a:r>
              <a:rPr lang="en-US" sz="2000" dirty="0" err="1">
                <a:latin typeface="Fira Sans"/>
              </a:rPr>
              <a:t>Dedoose</a:t>
            </a:r>
            <a:endParaRPr lang="en-US" sz="2000" dirty="0">
              <a:latin typeface="Fira Sans"/>
            </a:endParaRPr>
          </a:p>
        </p:txBody>
      </p:sp>
      <p:pic>
        <p:nvPicPr>
          <p:cNvPr id="2050" name="Picture 2" descr="Statistical software for data science | Stata">
            <a:extLst>
              <a:ext uri="{FF2B5EF4-FFF2-40B4-BE49-F238E27FC236}">
                <a16:creationId xmlns:a16="http://schemas.microsoft.com/office/drawing/2014/main" id="{B14EC064-8E10-E815-2068-3BC14F469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505" y="2417041"/>
            <a:ext cx="5177339" cy="118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rticle: Dedoose 8.1 Patch Notes">
            <a:extLst>
              <a:ext uri="{FF2B5EF4-FFF2-40B4-BE49-F238E27FC236}">
                <a16:creationId xmlns:a16="http://schemas.microsoft.com/office/drawing/2014/main" id="{8B1FE47D-3CEB-F313-71B3-F1C69EBF7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505" y="4040040"/>
            <a:ext cx="5177339" cy="135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48720A-CE95-9BD1-5294-5710D5A5E5ED}"/>
              </a:ext>
            </a:extLst>
          </p:cNvPr>
          <p:cNvSpPr txBox="1"/>
          <p:nvPr/>
        </p:nvSpPr>
        <p:spPr>
          <a:xfrm>
            <a:off x="609600" y="1197560"/>
            <a:ext cx="7833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Fira Sans" panose="020B0503050000020004" pitchFamily="34" charset="0"/>
                <a:hlinkClick r:id="rId5"/>
              </a:rPr>
              <a:t>https://gradquant.ucr.edu/programs/special-events</a:t>
            </a:r>
            <a:endParaRPr lang="en-US" sz="2400" dirty="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552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1314670" cy="762000"/>
          </a:xfrm>
        </p:spPr>
        <p:txBody>
          <a:bodyPr/>
          <a:lstStyle/>
          <a:p>
            <a:r>
              <a:rPr lang="en-US" sz="4000" dirty="0"/>
              <a:t>Summer Statistics and Programming Bootcamp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20942"/>
            <a:ext cx="10521620" cy="377235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hlinkClick r:id="rId3"/>
              </a:rPr>
              <a:t>https://gradquant.ucr.edu/programs/statsbootcamp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8-week-long bootcamp held in July-August. </a:t>
            </a:r>
          </a:p>
          <a:p>
            <a:pPr>
              <a:lnSpc>
                <a:spcPct val="150000"/>
              </a:lnSpc>
            </a:pPr>
            <a:r>
              <a:rPr lang="en-US" dirty="0"/>
              <a:t>Two hours/week</a:t>
            </a:r>
          </a:p>
          <a:p>
            <a:pPr>
              <a:lnSpc>
                <a:spcPct val="150000"/>
              </a:lnSpc>
            </a:pPr>
            <a:r>
              <a:rPr lang="en-US" dirty="0"/>
              <a:t>Materials covered: Basics of descriptive and inferential statistics as well as some of their applications, and introduction to to Excel and R</a:t>
            </a:r>
          </a:p>
          <a:p>
            <a:pPr>
              <a:lnSpc>
                <a:spcPct val="150000"/>
              </a:lnSpc>
            </a:pPr>
            <a:r>
              <a:rPr lang="en-US" dirty="0"/>
              <a:t>Registration opens in the Spring Quarter. </a:t>
            </a:r>
          </a:p>
        </p:txBody>
      </p:sp>
    </p:spTree>
    <p:extLst>
      <p:ext uri="{BB962C8B-B14F-4D97-AF65-F5344CB8AC3E}">
        <p14:creationId xmlns:p14="http://schemas.microsoft.com/office/powerpoint/2010/main" val="1786547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Statistics and Programming 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125794"/>
            <a:ext cx="10972800" cy="5105400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>
                <a:hlinkClick r:id="rId2"/>
              </a:rPr>
              <a:t>https://gradquant.ucr.edu/resources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Statistical Analysis</a:t>
            </a:r>
          </a:p>
          <a:p>
            <a:r>
              <a:rPr lang="en-US" sz="2400" dirty="0"/>
              <a:t>Statistical Software</a:t>
            </a:r>
          </a:p>
          <a:p>
            <a:r>
              <a:rPr lang="en-US" sz="2400" dirty="0"/>
              <a:t>Databases and Programming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E9E632-46D8-AC4B-85FE-23BCFC93D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623" y="1125794"/>
            <a:ext cx="6102377" cy="53884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08747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Newsletters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79204"/>
            <a:ext cx="10972800" cy="1285103"/>
          </a:xfrm>
        </p:spPr>
        <p:txBody>
          <a:bodyPr/>
          <a:lstStyle/>
          <a:p>
            <a:r>
              <a:rPr lang="en-US" dirty="0" err="1"/>
              <a:t>R’Grad</a:t>
            </a:r>
            <a:r>
              <a:rPr lang="en-US" dirty="0"/>
              <a:t> Weekly</a:t>
            </a:r>
          </a:p>
          <a:p>
            <a:pPr marL="0" indent="0">
              <a:buNone/>
            </a:pPr>
            <a:endParaRPr lang="en-US" sz="1100" b="1" dirty="0"/>
          </a:p>
          <a:p>
            <a:r>
              <a:rPr lang="en-US" sz="3600" b="1" dirty="0"/>
              <a:t>GradQuant Newsletter </a:t>
            </a:r>
            <a:r>
              <a:rPr lang="en-US" dirty="0"/>
              <a:t>(weekly; monthly over summer)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56" y="1147986"/>
            <a:ext cx="4686300" cy="54292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2D0454-7501-504B-BA88-B26E3D8F64C3}"/>
              </a:ext>
            </a:extLst>
          </p:cNvPr>
          <p:cNvSpPr txBox="1">
            <a:spLocks/>
          </p:cNvSpPr>
          <p:nvPr/>
        </p:nvSpPr>
        <p:spPr bwMode="auto">
          <a:xfrm>
            <a:off x="101600" y="2866768"/>
            <a:ext cx="10972800" cy="329925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Blip>
                <a:blip r:embed="rId4"/>
              </a:buBlip>
              <a:defRPr sz="3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Blip>
                <a:blip r:embed="rId5"/>
              </a:buBlip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Blip>
                <a:blip r:embed="rId6"/>
              </a:buBlip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latin typeface="Fira Sans" panose="020B0503050000020004" pitchFamily="34" charset="0"/>
              </a:rPr>
              <a:t>Read these newsletters to find out about: </a:t>
            </a:r>
          </a:p>
          <a:p>
            <a:pPr lvl="1" algn="ctr"/>
            <a:r>
              <a:rPr lang="en-US" sz="2400" dirty="0">
                <a:latin typeface="Fira Sans" panose="020B0503050000020004" pitchFamily="34" charset="0"/>
              </a:rPr>
              <a:t>Upcoming GradSuccess/GradQuant workshops and trainings</a:t>
            </a:r>
          </a:p>
          <a:p>
            <a:pPr lvl="1" algn="ctr"/>
            <a:r>
              <a:rPr lang="en-US" sz="2400" dirty="0">
                <a:latin typeface="Fira Sans" panose="020B0503050000020004" pitchFamily="34" charset="0"/>
              </a:rPr>
              <a:t>Social and wellness events</a:t>
            </a:r>
          </a:p>
          <a:p>
            <a:pPr lvl="1" algn="ctr"/>
            <a:r>
              <a:rPr lang="en-US" sz="2400" dirty="0">
                <a:latin typeface="Fira Sans" panose="020B0503050000020004" pitchFamily="34" charset="0"/>
              </a:rPr>
              <a:t>Opportunities (funding!)</a:t>
            </a:r>
          </a:p>
          <a:p>
            <a:pPr lvl="1" algn="ctr"/>
            <a:r>
              <a:rPr lang="en-US" sz="2400" dirty="0">
                <a:latin typeface="Fira Sans" panose="020B0503050000020004" pitchFamily="34" charset="0"/>
              </a:rPr>
              <a:t>GradQuant-specific workshop and event information</a:t>
            </a:r>
          </a:p>
          <a:p>
            <a:pPr lvl="1" algn="ctr"/>
            <a:r>
              <a:rPr lang="en-US" sz="2400" dirty="0">
                <a:latin typeface="Fira Sans" panose="020B0503050000020004" pitchFamily="34" charset="0"/>
              </a:rPr>
              <a:t>Info on invited speakers, trainings, and competitions</a:t>
            </a:r>
          </a:p>
          <a:p>
            <a:pPr lvl="1" algn="ctr"/>
            <a:r>
              <a:rPr lang="en-US" sz="2400" dirty="0">
                <a:latin typeface="Fira Sans" panose="020B0503050000020004" pitchFamily="34" charset="0"/>
              </a:rPr>
              <a:t>GradSuccess/GradQuant job posts</a:t>
            </a:r>
          </a:p>
        </p:txBody>
      </p:sp>
    </p:spTree>
    <p:extLst>
      <p:ext uri="{BB962C8B-B14F-4D97-AF65-F5344CB8AC3E}">
        <p14:creationId xmlns:p14="http://schemas.microsoft.com/office/powerpoint/2010/main" val="3041373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Social</a:t>
            </a:r>
            <a:r>
              <a:rPr lang="en-US" dirty="0"/>
              <a:t> Media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E1B190C-BE24-A444-9C36-05A7B718AA61}"/>
              </a:ext>
            </a:extLst>
          </p:cNvPr>
          <p:cNvGrpSpPr/>
          <p:nvPr/>
        </p:nvGrpSpPr>
        <p:grpSpPr>
          <a:xfrm>
            <a:off x="3539683" y="1464050"/>
            <a:ext cx="5112634" cy="1094925"/>
            <a:chOff x="3449272" y="1464050"/>
            <a:chExt cx="5112634" cy="10949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9272" y="1525480"/>
              <a:ext cx="972065" cy="97206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43712" y="1464050"/>
              <a:ext cx="1128356" cy="10949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4443" y="1524917"/>
              <a:ext cx="973191" cy="97319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06CB047-C0C7-D446-AEAF-0FEC5E9596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82707" y="1523229"/>
              <a:ext cx="979199" cy="97656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C688A9C-9DC2-3941-8F22-B9FA01468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0009" y="1526351"/>
              <a:ext cx="970322" cy="970322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9B62C649-45A9-084E-A7FF-4D8D64EEADC5}"/>
              </a:ext>
            </a:extLst>
          </p:cNvPr>
          <p:cNvSpPr txBox="1">
            <a:spLocks/>
          </p:cNvSpPr>
          <p:nvPr/>
        </p:nvSpPr>
        <p:spPr bwMode="auto">
          <a:xfrm>
            <a:off x="1193049" y="2679811"/>
            <a:ext cx="9956800" cy="323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DA5"/>
                </a:solidFill>
                <a:latin typeface="Fira Sans" panose="020B0503050000020004" pitchFamily="34" charset="0"/>
                <a:ea typeface="+mj-ea"/>
                <a:cs typeface="Fira Sans" panose="020B05030500000200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F549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F549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F549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F549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dirty="0">
                <a:solidFill>
                  <a:schemeClr val="tx1"/>
                </a:solidFill>
              </a:rPr>
              <a:t>Follow/Like us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@UCRGradSuccess</a:t>
            </a:r>
          </a:p>
          <a:p>
            <a:pPr algn="ctr"/>
            <a:endParaRPr lang="en-US" sz="4000" dirty="0">
              <a:solidFill>
                <a:schemeClr val="tx1"/>
              </a:solidFill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Tag us using #GradQuant</a:t>
            </a:r>
          </a:p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230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33BB12D-B632-9D42-AC50-BD8E178118BF}"/>
              </a:ext>
            </a:extLst>
          </p:cNvPr>
          <p:cNvSpPr txBox="1">
            <a:spLocks/>
          </p:cNvSpPr>
          <p:nvPr/>
        </p:nvSpPr>
        <p:spPr>
          <a:xfrm>
            <a:off x="1219200" y="2268187"/>
            <a:ext cx="9753600" cy="232558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3DA5"/>
                </a:solidFill>
                <a:latin typeface="Fira Sans" panose="020B0503050000020004" pitchFamily="34" charset="0"/>
                <a:ea typeface="+mj-ea"/>
                <a:cs typeface="Fira Sans" panose="020B05030500000200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F549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F549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F549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F549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600" kern="0" dirty="0">
                <a:hlinkClick r:id="rId2"/>
              </a:rPr>
              <a:t>https://gradquant.ucr.edu</a:t>
            </a:r>
            <a:endParaRPr lang="en-US" sz="3600" kern="0" dirty="0"/>
          </a:p>
          <a:p>
            <a:pPr algn="ctr"/>
            <a:endParaRPr lang="en-US" sz="3600" kern="0" dirty="0"/>
          </a:p>
          <a:p>
            <a:pPr algn="ctr"/>
            <a:r>
              <a:rPr lang="en-US" sz="3600" kern="0" dirty="0"/>
              <a:t>Contact us at </a:t>
            </a:r>
            <a:r>
              <a:rPr lang="en-US" sz="3600" kern="0" dirty="0">
                <a:hlinkClick r:id="rId3"/>
              </a:rPr>
              <a:t>gradquant@ucr.edu</a:t>
            </a:r>
            <a:endParaRPr lang="en-US" sz="3600" kern="0" dirty="0"/>
          </a:p>
          <a:p>
            <a:pPr algn="ctr"/>
            <a:r>
              <a:rPr lang="en-US" sz="3600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214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is GradQuant?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3C94F0-09B8-7A44-A31C-A6744F778F51}"/>
              </a:ext>
            </a:extLst>
          </p:cNvPr>
          <p:cNvSpPr/>
          <p:nvPr/>
        </p:nvSpPr>
        <p:spPr>
          <a:xfrm>
            <a:off x="2385689" y="1190654"/>
            <a:ext cx="742062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chemeClr val="bg2"/>
                </a:solidFill>
                <a:latin typeface="Fira Sans" panose="020B0503050000020004" pitchFamily="34" charset="0"/>
              </a:rPr>
              <a:t>Graduate Quantitative </a:t>
            </a:r>
          </a:p>
          <a:p>
            <a:pPr algn="ctr"/>
            <a:r>
              <a:rPr lang="en-US" sz="5400" b="1" dirty="0">
                <a:solidFill>
                  <a:schemeClr val="bg2"/>
                </a:solidFill>
                <a:latin typeface="Fira Sans" panose="020B0503050000020004" pitchFamily="34" charset="0"/>
              </a:rPr>
              <a:t>Methods Center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DC967C-6697-C043-B3E3-3E961CFBB2FD}"/>
              </a:ext>
            </a:extLst>
          </p:cNvPr>
          <p:cNvSpPr/>
          <p:nvPr/>
        </p:nvSpPr>
        <p:spPr>
          <a:xfrm>
            <a:off x="6007037" y="3606700"/>
            <a:ext cx="5938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Fira Sans" panose="020B0503050000020004" pitchFamily="34" charset="0"/>
              </a:rPr>
              <a:t>Provides programming on basic and advanced statistics, data analysis, experimental design, computer programming, and digital research methods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9D7DFF-BE9B-3A4E-8828-2C066DA0DF7C}"/>
              </a:ext>
            </a:extLst>
          </p:cNvPr>
          <p:cNvSpPr/>
          <p:nvPr/>
        </p:nvSpPr>
        <p:spPr>
          <a:xfrm>
            <a:off x="457949" y="3160424"/>
            <a:ext cx="53602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Fira Sans" panose="020B0503050000020004" pitchFamily="34" charset="0"/>
              </a:rPr>
              <a:t>Part of GradSuccess: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Fira Sans" panose="020B0503050000020004" pitchFamily="34" charset="0"/>
              </a:rPr>
              <a:t>GradQuant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Fira Sans" panose="020B0503050000020004" pitchFamily="34" charset="0"/>
              </a:rPr>
              <a:t>Graduate Writing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Fira Sans" panose="020B0503050000020004" pitchFamily="34" charset="0"/>
              </a:rPr>
              <a:t>Graduate Student Resource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Fira Sans" panose="020B0503050000020004" pitchFamily="34" charset="0"/>
              </a:rPr>
              <a:t>Graduate Student Mentorship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Fira Sans" panose="020B0503050000020004" pitchFamily="34" charset="0"/>
              </a:rPr>
              <a:t>Teaching Assistant Development Program</a:t>
            </a:r>
          </a:p>
        </p:txBody>
      </p:sp>
    </p:spTree>
    <p:extLst>
      <p:ext uri="{BB962C8B-B14F-4D97-AF65-F5344CB8AC3E}">
        <p14:creationId xmlns:p14="http://schemas.microsoft.com/office/powerpoint/2010/main" val="2741038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photo of Jason from the shoulders up, smiling, wearing a black t-shirt and tan jacket">
            <a:extLst>
              <a:ext uri="{FF2B5EF4-FFF2-40B4-BE49-F238E27FC236}">
                <a16:creationId xmlns:a16="http://schemas.microsoft.com/office/drawing/2014/main" id="{19BB8772-5D16-A65E-E71D-040F5CCB3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4" t="15984" r="20478" b="35418"/>
          <a:stretch/>
        </p:blipFill>
        <p:spPr bwMode="auto">
          <a:xfrm>
            <a:off x="6653455" y="1280955"/>
            <a:ext cx="1220666" cy="123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0AB7764-1469-8F4F-8D01-6A6092502CAC}"/>
              </a:ext>
            </a:extLst>
          </p:cNvPr>
          <p:cNvGrpSpPr/>
          <p:nvPr/>
        </p:nvGrpSpPr>
        <p:grpSpPr>
          <a:xfrm>
            <a:off x="6653455" y="3967245"/>
            <a:ext cx="1827845" cy="2284090"/>
            <a:chOff x="-1165828" y="6614929"/>
            <a:chExt cx="1827845" cy="2284090"/>
          </a:xfrm>
        </p:grpSpPr>
        <p:sp>
          <p:nvSpPr>
            <p:cNvPr id="25" name="Text Placeholder 4">
              <a:extLst>
                <a:ext uri="{FF2B5EF4-FFF2-40B4-BE49-F238E27FC236}">
                  <a16:creationId xmlns:a16="http://schemas.microsoft.com/office/drawing/2014/main" id="{BC923755-75BB-3F44-86F2-5600A115F496}"/>
                </a:ext>
              </a:extLst>
            </p:cNvPr>
            <p:cNvSpPr txBox="1">
              <a:spLocks/>
            </p:cNvSpPr>
            <p:nvPr/>
          </p:nvSpPr>
          <p:spPr>
            <a:xfrm>
              <a:off x="-1165828" y="7861700"/>
              <a:ext cx="1827845" cy="1037319"/>
            </a:xfrm>
            <a:prstGeom prst="rect">
              <a:avLst/>
            </a:prstGeom>
          </p:spPr>
          <p:txBody>
            <a:bodyPr vert="horz" lIns="0" tIns="0" rIns="0" bIns="0" anchor="ctr"/>
            <a:lstStyle>
              <a:lvl1pPr marL="231775" indent="-231775" algn="l" defTabSz="4572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Font typeface="Arial"/>
                <a:buChar char="•"/>
                <a:defRPr sz="2400" kern="1200" spc="-50" baseline="0">
                  <a:solidFill>
                    <a:srgbClr val="303030"/>
                  </a:solidFill>
                  <a:latin typeface="Knockout 31 Junior Middlewt" pitchFamily="50" charset="0"/>
                  <a:ea typeface="+mn-ea"/>
                  <a:cs typeface="+mn-cs"/>
                </a:defRPr>
              </a:lvl1pPr>
              <a:lvl2pPr marL="509588" indent="-277813" algn="l" defTabSz="4572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Font typeface="Arial"/>
                <a:buChar char="–"/>
                <a:defRPr sz="2400" kern="1200" spc="-50" baseline="0">
                  <a:solidFill>
                    <a:srgbClr val="303030"/>
                  </a:solidFill>
                  <a:latin typeface="Knockout 31 Junior Middlewt" pitchFamily="50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Font typeface="Arial"/>
                <a:buChar char="•"/>
                <a:defRPr sz="2400" kern="1200" spc="-50">
                  <a:solidFill>
                    <a:schemeClr val="tx2"/>
                  </a:solidFill>
                  <a:latin typeface="Knockout 31 Junior Middleweigh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Font typeface="Arial"/>
                <a:buChar char="–"/>
                <a:defRPr sz="2400" kern="1200" spc="-50">
                  <a:solidFill>
                    <a:schemeClr val="tx2"/>
                  </a:solidFill>
                  <a:latin typeface="Knockout 31 Junior Middleweigh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Font typeface="Arial"/>
                <a:buChar char="»"/>
                <a:defRPr sz="2400" kern="1200" spc="-50">
                  <a:solidFill>
                    <a:schemeClr val="tx2"/>
                  </a:solidFill>
                  <a:latin typeface="Knockout 31 Junior Middleweigh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763" lvl="1" indent="0">
                <a:buNone/>
                <a:tabLst>
                  <a:tab pos="227013" algn="l"/>
                </a:tabLst>
              </a:pPr>
              <a:r>
                <a:rPr lang="en-US" sz="1600" dirty="0">
                  <a:latin typeface="Fira Sans" panose="020B0503050000020004" pitchFamily="34" charset="0"/>
                </a:rPr>
                <a:t>Matt Arthur</a:t>
              </a:r>
            </a:p>
            <a:p>
              <a:pPr marL="4763" lvl="1" indent="0">
                <a:buNone/>
                <a:tabLst>
                  <a:tab pos="227013" algn="l"/>
                </a:tabLst>
              </a:pPr>
              <a:r>
                <a:rPr lang="en-US" sz="1600" dirty="0">
                  <a:latin typeface="Fira Sans" panose="020B0503050000020004" pitchFamily="34" charset="0"/>
                </a:rPr>
                <a:t>Lead Consultant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2AE3994-021E-A945-8B06-38185BB70E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165826" y="6614929"/>
              <a:ext cx="1219200" cy="123575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Our Staff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4A226CB-8986-7D4F-B8F6-9C43A92425B8}"/>
              </a:ext>
            </a:extLst>
          </p:cNvPr>
          <p:cNvGrpSpPr/>
          <p:nvPr/>
        </p:nvGrpSpPr>
        <p:grpSpPr>
          <a:xfrm>
            <a:off x="3956053" y="1280955"/>
            <a:ext cx="1827845" cy="2296018"/>
            <a:chOff x="1687866" y="1245329"/>
            <a:chExt cx="1827845" cy="2296018"/>
          </a:xfrm>
        </p:grpSpPr>
        <p:pic>
          <p:nvPicPr>
            <p:cNvPr id="24" name="Picture 23" descr="esterling.jpg">
              <a:extLst>
                <a:ext uri="{FF2B5EF4-FFF2-40B4-BE49-F238E27FC236}">
                  <a16:creationId xmlns:a16="http://schemas.microsoft.com/office/drawing/2014/main" id="{B2ED37A0-99DA-BF40-8FF0-1AD65CC6B7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87867" y="1245329"/>
              <a:ext cx="1219200" cy="1235752"/>
            </a:xfrm>
            <a:prstGeom prst="rect">
              <a:avLst/>
            </a:prstGeom>
          </p:spPr>
        </p:pic>
        <p:sp>
          <p:nvSpPr>
            <p:cNvPr id="23" name="Text Placeholder 4">
              <a:extLst>
                <a:ext uri="{FF2B5EF4-FFF2-40B4-BE49-F238E27FC236}">
                  <a16:creationId xmlns:a16="http://schemas.microsoft.com/office/drawing/2014/main" id="{9AA35070-C162-AF42-9C21-D80B07AB0FA4}"/>
                </a:ext>
              </a:extLst>
            </p:cNvPr>
            <p:cNvSpPr txBox="1">
              <a:spLocks/>
            </p:cNvSpPr>
            <p:nvPr/>
          </p:nvSpPr>
          <p:spPr>
            <a:xfrm>
              <a:off x="1687866" y="2504028"/>
              <a:ext cx="1827845" cy="1037319"/>
            </a:xfrm>
            <a:prstGeom prst="rect">
              <a:avLst/>
            </a:prstGeom>
          </p:spPr>
          <p:txBody>
            <a:bodyPr vert="horz" lIns="0" tIns="0" rIns="0" bIns="0" anchor="ctr"/>
            <a:lstStyle>
              <a:lvl1pPr marL="231775" indent="-231775" algn="l" defTabSz="4572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Font typeface="Arial"/>
                <a:buChar char="•"/>
                <a:defRPr sz="2400" kern="1200" spc="-50" baseline="0">
                  <a:solidFill>
                    <a:srgbClr val="303030"/>
                  </a:solidFill>
                  <a:latin typeface="Knockout 31 Junior Middlewt" pitchFamily="50" charset="0"/>
                  <a:ea typeface="+mn-ea"/>
                  <a:cs typeface="+mn-cs"/>
                </a:defRPr>
              </a:lvl1pPr>
              <a:lvl2pPr marL="509588" indent="-277813" algn="l" defTabSz="4572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Font typeface="Arial"/>
                <a:buChar char="–"/>
                <a:defRPr sz="2400" kern="1200" spc="-50" baseline="0">
                  <a:solidFill>
                    <a:srgbClr val="303030"/>
                  </a:solidFill>
                  <a:latin typeface="Knockout 31 Junior Middlewt" pitchFamily="50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Font typeface="Arial"/>
                <a:buChar char="•"/>
                <a:defRPr sz="2400" kern="1200" spc="-50">
                  <a:solidFill>
                    <a:schemeClr val="tx2"/>
                  </a:solidFill>
                  <a:latin typeface="Knockout 31 Junior Middleweigh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Font typeface="Arial"/>
                <a:buChar char="–"/>
                <a:defRPr sz="2400" kern="1200" spc="-50">
                  <a:solidFill>
                    <a:schemeClr val="tx2"/>
                  </a:solidFill>
                  <a:latin typeface="Knockout 31 Junior Middleweigh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Font typeface="Arial"/>
                <a:buChar char="»"/>
                <a:defRPr sz="2400" kern="1200" spc="-50">
                  <a:solidFill>
                    <a:schemeClr val="tx2"/>
                  </a:solidFill>
                  <a:latin typeface="Knockout 31 Junior Middleweigh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763" lvl="1" indent="0">
                <a:buNone/>
                <a:tabLst>
                  <a:tab pos="227013" algn="l"/>
                </a:tabLst>
              </a:pPr>
              <a:r>
                <a:rPr lang="en-US" sz="1600" dirty="0">
                  <a:latin typeface="Fira Sans" panose="020B0503050000020004" pitchFamily="34" charset="0"/>
                </a:rPr>
                <a:t>Dr. Kevin Esterling</a:t>
              </a:r>
            </a:p>
            <a:p>
              <a:pPr marL="4763" lvl="1" indent="0">
                <a:buNone/>
                <a:tabLst>
                  <a:tab pos="227013" algn="l"/>
                </a:tabLst>
              </a:pPr>
              <a:r>
                <a:rPr lang="en-US" sz="1600" dirty="0">
                  <a:latin typeface="Fira Sans" panose="020B0503050000020004" pitchFamily="34" charset="0"/>
                </a:rPr>
                <a:t>Faculty Director</a:t>
              </a:r>
            </a:p>
          </p:txBody>
        </p:sp>
      </p:grp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E0E381F6-A3FF-9D49-BB7D-3279640422B7}"/>
              </a:ext>
            </a:extLst>
          </p:cNvPr>
          <p:cNvSpPr txBox="1">
            <a:spLocks/>
          </p:cNvSpPr>
          <p:nvPr/>
        </p:nvSpPr>
        <p:spPr>
          <a:xfrm>
            <a:off x="6659735" y="2518896"/>
            <a:ext cx="2238768" cy="10406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231775" indent="-231775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400" kern="1200" spc="-50" baseline="0">
                <a:solidFill>
                  <a:srgbClr val="303030"/>
                </a:solidFill>
                <a:latin typeface="Knockout 31 Junior Middlewt" pitchFamily="50" charset="0"/>
                <a:ea typeface="+mn-ea"/>
                <a:cs typeface="+mn-cs"/>
              </a:defRPr>
            </a:lvl1pPr>
            <a:lvl2pPr marL="509588" indent="-277813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400" kern="1200" spc="-50" baseline="0">
                <a:solidFill>
                  <a:srgbClr val="303030"/>
                </a:solidFill>
                <a:latin typeface="Knockout 31 Junior Middlewt" pitchFamily="50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2400" kern="1200" spc="-50">
                <a:solidFill>
                  <a:schemeClr val="tx2"/>
                </a:solidFill>
                <a:latin typeface="Knockout 31 Junior Middleweigh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2400" kern="1200" spc="-50">
                <a:solidFill>
                  <a:schemeClr val="tx2"/>
                </a:solidFill>
                <a:latin typeface="Knockout 31 Junior Middleweigh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»"/>
              <a:defRPr sz="2400" kern="1200" spc="-50">
                <a:solidFill>
                  <a:schemeClr val="tx2"/>
                </a:solidFill>
                <a:latin typeface="Knockout 31 Junior Middlewe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1600" dirty="0">
                <a:latin typeface="Fira Sans" panose="020B0503050000020004" pitchFamily="34" charset="0"/>
              </a:rPr>
              <a:t>Jason Chou</a:t>
            </a:r>
          </a:p>
          <a:p>
            <a:pPr marL="0" indent="0">
              <a:buNone/>
            </a:pPr>
            <a:r>
              <a:rPr lang="en-US" sz="1600" dirty="0">
                <a:latin typeface="Fira Sans" panose="020B0503050000020004" pitchFamily="34" charset="0"/>
              </a:rPr>
              <a:t>Coordinator</a:t>
            </a:r>
          </a:p>
        </p:txBody>
      </p:sp>
      <p:pic>
        <p:nvPicPr>
          <p:cNvPr id="3" name="Picture 2" descr="esterling.jpg">
            <a:extLst>
              <a:ext uri="{FF2B5EF4-FFF2-40B4-BE49-F238E27FC236}">
                <a16:creationId xmlns:a16="http://schemas.microsoft.com/office/drawing/2014/main" id="{BAC6F757-F5B4-0AE8-669A-C3DB2B076D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6054" y="3968108"/>
            <a:ext cx="1219200" cy="1235752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9550EE9-A3FF-C73C-5243-6AEF29288DA9}"/>
              </a:ext>
            </a:extLst>
          </p:cNvPr>
          <p:cNvSpPr txBox="1">
            <a:spLocks/>
          </p:cNvSpPr>
          <p:nvPr/>
        </p:nvSpPr>
        <p:spPr>
          <a:xfrm>
            <a:off x="3956053" y="5226807"/>
            <a:ext cx="1827845" cy="1037319"/>
          </a:xfrm>
          <a:prstGeom prst="rect">
            <a:avLst/>
          </a:prstGeom>
        </p:spPr>
        <p:txBody>
          <a:bodyPr vert="horz" lIns="0" tIns="0" rIns="0" bIns="0" anchor="ctr"/>
          <a:lstStyle>
            <a:lvl1pPr marL="231775" indent="-231775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400" kern="1200" spc="-50" baseline="0">
                <a:solidFill>
                  <a:srgbClr val="303030"/>
                </a:solidFill>
                <a:latin typeface="Knockout 31 Junior Middlewt" pitchFamily="50" charset="0"/>
                <a:ea typeface="+mn-ea"/>
                <a:cs typeface="+mn-cs"/>
              </a:defRPr>
            </a:lvl1pPr>
            <a:lvl2pPr marL="509588" indent="-277813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400" kern="1200" spc="-50" baseline="0">
                <a:solidFill>
                  <a:srgbClr val="303030"/>
                </a:solidFill>
                <a:latin typeface="Knockout 31 Junior Middlewt" pitchFamily="50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2400" kern="1200" spc="-50">
                <a:solidFill>
                  <a:schemeClr val="tx2"/>
                </a:solidFill>
                <a:latin typeface="Knockout 31 Junior Middleweigh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2400" kern="1200" spc="-50">
                <a:solidFill>
                  <a:schemeClr val="tx2"/>
                </a:solidFill>
                <a:latin typeface="Knockout 31 Junior Middleweigh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»"/>
              <a:defRPr sz="2400" kern="1200" spc="-50">
                <a:solidFill>
                  <a:schemeClr val="tx2"/>
                </a:solidFill>
                <a:latin typeface="Knockout 31 Junior Middlewe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indent="0">
              <a:buNone/>
              <a:tabLst>
                <a:tab pos="227013" algn="l"/>
              </a:tabLst>
            </a:pPr>
            <a:r>
              <a:rPr lang="en-US" sz="1600" dirty="0">
                <a:latin typeface="Fira Sans" panose="020B0503050000020004" pitchFamily="34" charset="0"/>
              </a:rPr>
              <a:t>Dr. </a:t>
            </a:r>
            <a:r>
              <a:rPr lang="en-US" sz="1600" dirty="0" err="1">
                <a:latin typeface="Fira Sans" panose="020B0503050000020004" pitchFamily="34" charset="0"/>
              </a:rPr>
              <a:t>Diogo</a:t>
            </a:r>
            <a:r>
              <a:rPr lang="en-US" sz="1600" dirty="0">
                <a:latin typeface="Fira Sans" panose="020B0503050000020004" pitchFamily="34" charset="0"/>
              </a:rPr>
              <a:t> Ferrari</a:t>
            </a:r>
          </a:p>
          <a:p>
            <a:pPr marL="4763" lvl="1" indent="0">
              <a:buNone/>
              <a:tabLst>
                <a:tab pos="227013" algn="l"/>
              </a:tabLst>
            </a:pPr>
            <a:r>
              <a:rPr lang="en-US" sz="1600" dirty="0">
                <a:latin typeface="Fira Sans" panose="020B0503050000020004" pitchFamily="34" charset="0"/>
              </a:rPr>
              <a:t>Associate Faculty Director</a:t>
            </a:r>
          </a:p>
        </p:txBody>
      </p:sp>
      <p:pic>
        <p:nvPicPr>
          <p:cNvPr id="1028" name="Picture 4" descr="Diogo smiling at the camera">
            <a:extLst>
              <a:ext uri="{FF2B5EF4-FFF2-40B4-BE49-F238E27FC236}">
                <a16:creationId xmlns:a16="http://schemas.microsoft.com/office/drawing/2014/main" id="{D32F1149-905C-0FF6-38E8-BDC50F53E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8" t="14308" r="24985" b="40487"/>
          <a:stretch/>
        </p:blipFill>
        <p:spPr bwMode="auto">
          <a:xfrm>
            <a:off x="3956053" y="3968107"/>
            <a:ext cx="1219200" cy="123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883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Where is GradQuant?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7A503B3-D429-9D49-BA9B-202BFC4F4ABF}"/>
              </a:ext>
            </a:extLst>
          </p:cNvPr>
          <p:cNvGrpSpPr/>
          <p:nvPr/>
        </p:nvGrpSpPr>
        <p:grpSpPr>
          <a:xfrm>
            <a:off x="420413" y="1175952"/>
            <a:ext cx="11435255" cy="5319993"/>
            <a:chOff x="630478" y="990600"/>
            <a:chExt cx="11435255" cy="5319993"/>
          </a:xfrm>
        </p:grpSpPr>
        <p:sp>
          <p:nvSpPr>
            <p:cNvPr id="9" name="TextBox 8"/>
            <p:cNvSpPr txBox="1"/>
            <p:nvPr/>
          </p:nvSpPr>
          <p:spPr>
            <a:xfrm>
              <a:off x="8342094" y="1809094"/>
              <a:ext cx="3723639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F5494"/>
                </a:buClr>
                <a:buSzPct val="70000"/>
              </a:pPr>
              <a:r>
                <a:rPr lang="en-US" sz="3000" kern="0" dirty="0">
                  <a:solidFill>
                    <a:schemeClr val="tx2"/>
                  </a:solidFill>
                  <a:latin typeface="Fira Sans" panose="020B0503050000020004" pitchFamily="34" charset="0"/>
                </a:rPr>
                <a:t>When we are on campus, we are located in </a:t>
              </a:r>
            </a:p>
            <a:p>
              <a:pPr lvl="0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F5494"/>
                </a:buClr>
                <a:buSzPct val="70000"/>
              </a:pPr>
              <a:r>
                <a:rPr lang="en-US" sz="3000" kern="0" dirty="0">
                  <a:solidFill>
                    <a:schemeClr val="tx2"/>
                  </a:solidFill>
                  <a:latin typeface="Fira Sans" panose="020B0503050000020004" pitchFamily="34" charset="0"/>
                </a:rPr>
                <a:t>Life Sciences 1425.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30478" y="990600"/>
              <a:ext cx="7613935" cy="5319993"/>
              <a:chOff x="6435304" y="1361560"/>
              <a:chExt cx="5576087" cy="389611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6435304" y="1361560"/>
                <a:ext cx="5576087" cy="3896112"/>
                <a:chOff x="6492346" y="1712848"/>
                <a:chExt cx="5576087" cy="3896112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492346" y="1712848"/>
                  <a:ext cx="5576087" cy="389611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grpSp>
              <p:nvGrpSpPr>
                <p:cNvPr id="7" name="Group 6"/>
                <p:cNvGrpSpPr/>
                <p:nvPr/>
              </p:nvGrpSpPr>
              <p:grpSpPr>
                <a:xfrm>
                  <a:off x="9399373" y="3830594"/>
                  <a:ext cx="1557398" cy="1354944"/>
                  <a:chOff x="9399373" y="3830594"/>
                  <a:chExt cx="1557398" cy="1354944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9399373" y="3830594"/>
                    <a:ext cx="1318053" cy="1219201"/>
                  </a:xfrm>
                  <a:prstGeom prst="rect">
                    <a:avLst/>
                  </a:prstGeom>
                  <a:noFill/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Fira Sans" panose="020B0503050000020004" pitchFamily="34" charset="0"/>
                    </a:endParaRPr>
                  </a:p>
                </p:txBody>
              </p:sp>
              <p:sp>
                <p:nvSpPr>
                  <p:cNvPr id="6" name="5-Point Star 5"/>
                  <p:cNvSpPr/>
                  <p:nvPr/>
                </p:nvSpPr>
                <p:spPr>
                  <a:xfrm>
                    <a:off x="10276843" y="4531722"/>
                    <a:ext cx="679928" cy="653816"/>
                  </a:xfrm>
                  <a:prstGeom prst="star5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Fira Sans" panose="020B0503050000020004" pitchFamily="34" charset="0"/>
                    </a:endParaRPr>
                  </a:p>
                </p:txBody>
              </p:sp>
            </p:grpSp>
          </p:grpSp>
          <p:sp>
            <p:nvSpPr>
              <p:cNvPr id="10" name="TextBox 9"/>
              <p:cNvSpPr txBox="1"/>
              <p:nvPr/>
            </p:nvSpPr>
            <p:spPr>
              <a:xfrm>
                <a:off x="6797859" y="1458161"/>
                <a:ext cx="907496" cy="2704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>
                    <a:latin typeface="Fira Sans" panose="020B0503050000020004" pitchFamily="34" charset="0"/>
                  </a:rPr>
                  <a:t>Belltower</a:t>
                </a:r>
                <a:endParaRPr lang="en-US" sz="1100" dirty="0">
                  <a:latin typeface="Fira Sans" panose="020B05030500000200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466168" y="3479415"/>
                <a:ext cx="1202374" cy="2704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Fira Sans" panose="020B0503050000020004" pitchFamily="34" charset="0"/>
                  </a:rPr>
                  <a:t>Rivera Library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172308" y="3923780"/>
                <a:ext cx="1122545" cy="2704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Fira Sans" panose="020B0503050000020004" pitchFamily="34" charset="0"/>
                  </a:rPr>
                  <a:t>Life Sciences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3819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Website: </a:t>
            </a:r>
            <a:r>
              <a:rPr lang="en-US" sz="4000" dirty="0">
                <a:solidFill>
                  <a:schemeClr val="tx2"/>
                </a:solidFill>
                <a:hlinkClick r:id="rId2"/>
              </a:rPr>
              <a:t>https://gradquant.ucr.edu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2AF767-578A-604F-955D-08D558136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01" y="1089454"/>
            <a:ext cx="8029597" cy="56388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6167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Calendar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4810" y="1521377"/>
            <a:ext cx="4387190" cy="4398955"/>
          </a:xfrm>
        </p:spPr>
        <p:txBody>
          <a:bodyPr/>
          <a:lstStyle/>
          <a:p>
            <a:r>
              <a:rPr lang="en-US" sz="2400" dirty="0"/>
              <a:t>On the GradSuccess main page</a:t>
            </a:r>
          </a:p>
          <a:p>
            <a:r>
              <a:rPr lang="en-US" sz="2400" dirty="0"/>
              <a:t>On GradQuant “Workshops” and “Drop-in hours” pages</a:t>
            </a:r>
          </a:p>
          <a:p>
            <a:r>
              <a:rPr lang="en-US" sz="2400" dirty="0"/>
              <a:t>Shows GradQuant workshops,  drop-in hours, and other events</a:t>
            </a:r>
          </a:p>
          <a:p>
            <a:r>
              <a:rPr lang="en-US" sz="2400" dirty="0"/>
              <a:t>Click on a calendar item to show event details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55057-280F-9F4C-A765-CA0BCFF34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30" y="1019432"/>
            <a:ext cx="7446780" cy="56099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94933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43BFA-F26D-9B4D-805E-C189F5C41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GradQuant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006F1-3F2C-BD4E-9D81-031203621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31916"/>
            <a:ext cx="10972800" cy="4716483"/>
          </a:xfrm>
        </p:spPr>
        <p:txBody>
          <a:bodyPr/>
          <a:lstStyle/>
          <a:p>
            <a:r>
              <a:rPr lang="en-US" dirty="0"/>
              <a:t>Individual consultations</a:t>
            </a:r>
          </a:p>
          <a:p>
            <a:r>
              <a:rPr lang="en-US" dirty="0"/>
              <a:t>Drop-in and Hacky Hours</a:t>
            </a:r>
          </a:p>
          <a:p>
            <a:r>
              <a:rPr lang="en-US" dirty="0"/>
              <a:t>Data Analysis Workshops</a:t>
            </a:r>
          </a:p>
          <a:p>
            <a:r>
              <a:rPr lang="en-US" dirty="0"/>
              <a:t>Guest speaker presentations</a:t>
            </a:r>
          </a:p>
          <a:p>
            <a:r>
              <a:rPr lang="en-US" dirty="0"/>
              <a:t>Summer Statistics and Programming Bootcamp</a:t>
            </a:r>
          </a:p>
          <a:p>
            <a:r>
              <a:rPr lang="en-US" dirty="0"/>
              <a:t>Statistics and Programming Resources</a:t>
            </a:r>
          </a:p>
          <a:p>
            <a:r>
              <a:rPr lang="en-US" dirty="0"/>
              <a:t>Previous Workshops Recordings</a:t>
            </a:r>
          </a:p>
          <a:p>
            <a:pPr lvl="1"/>
            <a:r>
              <a:rPr lang="en-US" dirty="0"/>
              <a:t>Quantitative data analysis</a:t>
            </a:r>
          </a:p>
          <a:p>
            <a:pPr lvl="1"/>
            <a:r>
              <a:rPr lang="en-US" dirty="0"/>
              <a:t>Digital humanities</a:t>
            </a:r>
          </a:p>
        </p:txBody>
      </p:sp>
    </p:spTree>
    <p:extLst>
      <p:ext uri="{BB962C8B-B14F-4D97-AF65-F5344CB8AC3E}">
        <p14:creationId xmlns:p14="http://schemas.microsoft.com/office/powerpoint/2010/main" val="2025229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6533" y="123568"/>
            <a:ext cx="10791110" cy="1062681"/>
          </a:xfrm>
        </p:spPr>
        <p:txBody>
          <a:bodyPr/>
          <a:lstStyle/>
          <a:p>
            <a:r>
              <a:rPr lang="en-US" sz="4000" dirty="0"/>
              <a:t>Individual Consultations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6533" y="1403554"/>
            <a:ext cx="9557043" cy="461418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hlinkClick r:id="rId3"/>
              </a:rPr>
              <a:t>https://gradquant.ucr.edu/programs/consultations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20- and 50-minute appointments.</a:t>
            </a:r>
          </a:p>
          <a:p>
            <a:pPr>
              <a:lnSpc>
                <a:spcPct val="150000"/>
              </a:lnSpc>
            </a:pPr>
            <a:r>
              <a:rPr lang="en-US" dirty="0"/>
              <a:t>Currently offered online in Skype.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Discuss statistical analyses for your projects.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Troubleshoot code, learn new things, and review your results.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Visit </a:t>
            </a:r>
            <a:r>
              <a:rPr lang="en-US" dirty="0">
                <a:hlinkClick r:id="rId4"/>
              </a:rPr>
              <a:t>https://ucr.mywconline.com</a:t>
            </a:r>
            <a:r>
              <a:rPr lang="en-US" dirty="0"/>
              <a:t> to schedule a consultation. </a:t>
            </a:r>
          </a:p>
        </p:txBody>
      </p:sp>
    </p:spTree>
    <p:extLst>
      <p:ext uri="{BB962C8B-B14F-4D97-AF65-F5344CB8AC3E}">
        <p14:creationId xmlns:p14="http://schemas.microsoft.com/office/powerpoint/2010/main" val="3884317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6084"/>
            <a:ext cx="9956800" cy="762000"/>
          </a:xfrm>
        </p:spPr>
        <p:txBody>
          <a:bodyPr/>
          <a:lstStyle/>
          <a:p>
            <a:r>
              <a:rPr lang="en-US" sz="4000" dirty="0"/>
              <a:t>WC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38084"/>
            <a:ext cx="10972800" cy="1953397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hlinkClick r:id="rId2"/>
              </a:rPr>
              <a:t>https://ucr.mywconline.com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r>
              <a:rPr lang="en-US" sz="2400" dirty="0"/>
              <a:t>Create, modify, and cancel consultation appointments</a:t>
            </a:r>
          </a:p>
          <a:p>
            <a:r>
              <a:rPr lang="en-US" sz="2400" dirty="0"/>
              <a:t>Sign-up for a workshop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984697"/>
            <a:ext cx="11277600" cy="305363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609435528"/>
      </p:ext>
    </p:extLst>
  </p:cSld>
  <p:clrMapOvr>
    <a:masterClrMapping/>
  </p:clrMapOvr>
</p:sld>
</file>

<file path=ppt/theme/theme1.xml><?xml version="1.0" encoding="utf-8"?>
<a:theme xmlns:a="http://schemas.openxmlformats.org/drawingml/2006/main" name="GQ_PPTX Theme_2020">
  <a:themeElements>
    <a:clrScheme name="Custom 5">
      <a:dk1>
        <a:srgbClr val="000000"/>
      </a:dk1>
      <a:lt1>
        <a:srgbClr val="FFFFFF"/>
      </a:lt1>
      <a:dk2>
        <a:srgbClr val="0F5494"/>
      </a:dk2>
      <a:lt2>
        <a:srgbClr val="EEA420"/>
      </a:lt2>
      <a:accent1>
        <a:srgbClr val="6A5B49"/>
      </a:accent1>
      <a:accent2>
        <a:srgbClr val="C3531F"/>
      </a:accent2>
      <a:accent3>
        <a:srgbClr val="5C731B"/>
      </a:accent3>
      <a:accent4>
        <a:srgbClr val="3A345F"/>
      </a:accent4>
      <a:accent5>
        <a:srgbClr val="02264D"/>
      </a:accent5>
      <a:accent6>
        <a:srgbClr val="AC8119"/>
      </a:accent6>
      <a:hlink>
        <a:srgbClr val="0432FF"/>
      </a:hlink>
      <a:folHlink>
        <a:srgbClr val="932092"/>
      </a:folHlink>
    </a:clrScheme>
    <a:fontScheme name="UCRTemplate4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UCRTemplate4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RTemplate4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Q_PPTX Theme_2020" id="{9889699F-A701-024E-A4A5-757AB1A870D3}" vid="{6B34206D-5A20-CA49-8A16-7C1EBB2D8C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GQ_PPTX Theme_2020</Template>
  <TotalTime>7718</TotalTime>
  <Words>927</Words>
  <Application>Microsoft Office PowerPoint</Application>
  <PresentationFormat>Widescreen</PresentationFormat>
  <Paragraphs>178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GQ_PPTX Theme_2020</vt:lpstr>
      <vt:lpstr>Graduate Quantitative Methods Center (GradQuant)</vt:lpstr>
      <vt:lpstr>What is GradQuant?</vt:lpstr>
      <vt:lpstr>Our Staff</vt:lpstr>
      <vt:lpstr>Where is GradQuant?</vt:lpstr>
      <vt:lpstr>Website: https://gradquant.ucr.edu</vt:lpstr>
      <vt:lpstr>Calendar</vt:lpstr>
      <vt:lpstr>GradQuant Programs</vt:lpstr>
      <vt:lpstr>Individual Consultations</vt:lpstr>
      <vt:lpstr>WC Online</vt:lpstr>
      <vt:lpstr>Drop-in &amp; Hacky Hours</vt:lpstr>
      <vt:lpstr>Workshops</vt:lpstr>
      <vt:lpstr>Previous Workshop Recordings</vt:lpstr>
      <vt:lpstr>Special Events / Guest Speakers</vt:lpstr>
      <vt:lpstr>Summer Statistics and Programming Bootcamp</vt:lpstr>
      <vt:lpstr>Statistics and Programming Resources</vt:lpstr>
      <vt:lpstr>Newsletters</vt:lpstr>
      <vt:lpstr>Social Media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Grad Success</dc:creator>
  <cp:lastModifiedBy>Jason Y Chou</cp:lastModifiedBy>
  <cp:revision>350</cp:revision>
  <cp:lastPrinted>2018-09-18T22:04:08Z</cp:lastPrinted>
  <dcterms:created xsi:type="dcterms:W3CDTF">2017-09-28T18:43:07Z</dcterms:created>
  <dcterms:modified xsi:type="dcterms:W3CDTF">2022-08-16T16:15:48Z</dcterms:modified>
</cp:coreProperties>
</file>