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B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5375AC-F394-41A3-A0BC-C5B5BD51F14B}" v="5" dt="2021-03-04T00:51:23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" userId="7cee07db-fccf-4496-abe1-6927e9151e79" providerId="ADAL" clId="{541974A0-0F7C-42AD-A79D-431B6A93C587}"/>
    <pc:docChg chg="custSel modSld">
      <pc:chgData name="Dan" userId="7cee07db-fccf-4496-abe1-6927e9151e79" providerId="ADAL" clId="{541974A0-0F7C-42AD-A79D-431B6A93C587}" dt="2021-03-04T01:33:51.027" v="24" actId="27636"/>
      <pc:docMkLst>
        <pc:docMk/>
      </pc:docMkLst>
      <pc:sldChg chg="modSp mod">
        <pc:chgData name="Dan" userId="7cee07db-fccf-4496-abe1-6927e9151e79" providerId="ADAL" clId="{541974A0-0F7C-42AD-A79D-431B6A93C587}" dt="2021-03-04T01:33:51.027" v="24" actId="27636"/>
        <pc:sldMkLst>
          <pc:docMk/>
          <pc:sldMk cId="388432537" sldId="266"/>
        </pc:sldMkLst>
        <pc:spChg chg="mod">
          <ac:chgData name="Dan" userId="7cee07db-fccf-4496-abe1-6927e9151e79" providerId="ADAL" clId="{541974A0-0F7C-42AD-A79D-431B6A93C587}" dt="2021-03-04T01:33:25.347" v="8" actId="114"/>
          <ac:spMkLst>
            <pc:docMk/>
            <pc:sldMk cId="388432537" sldId="266"/>
            <ac:spMk id="2" creationId="{B118AFF3-2397-4966-B45C-3036010BAFC2}"/>
          </ac:spMkLst>
        </pc:spChg>
        <pc:spChg chg="mod">
          <ac:chgData name="Dan" userId="7cee07db-fccf-4496-abe1-6927e9151e79" providerId="ADAL" clId="{541974A0-0F7C-42AD-A79D-431B6A93C587}" dt="2021-03-04T01:33:51.027" v="24" actId="27636"/>
          <ac:spMkLst>
            <pc:docMk/>
            <pc:sldMk cId="388432537" sldId="266"/>
            <ac:spMk id="3" creationId="{9B10171C-4109-423C-A63D-F56A504EF0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32485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05911"/>
            <a:ext cx="7886700" cy="111684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23888" y="6291263"/>
            <a:ext cx="2057400" cy="365125"/>
          </a:xfrm>
        </p:spPr>
        <p:txBody>
          <a:bodyPr/>
          <a:lstStyle>
            <a:lvl1pPr>
              <a:defRPr sz="1050">
                <a:solidFill>
                  <a:srgbClr val="C1BBAB"/>
                </a:solidFill>
              </a:defRPr>
            </a:lvl1pPr>
          </a:lstStyle>
          <a:p>
            <a:fld id="{2A1DE93A-141E-4DA9-BC08-DC9D18F776E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88" y="6291263"/>
            <a:ext cx="3086100" cy="365125"/>
          </a:xfrm>
        </p:spPr>
        <p:txBody>
          <a:bodyPr/>
          <a:lstStyle>
            <a:lvl1pPr>
              <a:defRPr sz="1050">
                <a:solidFill>
                  <a:srgbClr val="C1BBAB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188" y="6291263"/>
            <a:ext cx="2057400" cy="365125"/>
          </a:xfrm>
        </p:spPr>
        <p:txBody>
          <a:bodyPr/>
          <a:lstStyle>
            <a:lvl1pPr>
              <a:defRPr sz="1050">
                <a:solidFill>
                  <a:srgbClr val="C1BBAB"/>
                </a:solidFill>
              </a:defRPr>
            </a:lvl1pPr>
          </a:lstStyle>
          <a:p>
            <a:fld id="{6235BD1E-31BF-41A4-8792-6BCA492C6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8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l">
              <a:defRPr sz="6000" b="1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240573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2332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56952"/>
            <a:ext cx="7886700" cy="4214191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83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85330"/>
            <a:ext cx="7886700" cy="840296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15047"/>
            <a:ext cx="38862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15047"/>
            <a:ext cx="38862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29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2108"/>
            <a:ext cx="7886700" cy="728581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932167"/>
            <a:ext cx="3868340" cy="57290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53534"/>
          </a:xfrm>
        </p:spPr>
        <p:txBody>
          <a:bodyPr/>
          <a:lstStyle>
            <a:lvl1pPr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932167"/>
            <a:ext cx="3887391" cy="572908"/>
          </a:xfrm>
          <a:ln>
            <a:solidFill>
              <a:schemeClr val="accent1"/>
            </a:solidFill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4253534"/>
          </a:xfrm>
        </p:spPr>
        <p:txBody>
          <a:bodyPr/>
          <a:lstStyle>
            <a:lvl1pPr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4433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09650"/>
            <a:ext cx="2949178" cy="1047750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566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685792"/>
            <a:ext cx="7886700" cy="1325563"/>
          </a:xfr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algn="ctr">
              <a:defRPr sz="5400" b="1" baseline="0"/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DE93A-141E-4DA9-BC08-DC9D18F776E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BD1E-31BF-41A4-8792-6BCA492C6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4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853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56953"/>
            <a:ext cx="7886700" cy="3720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DE93A-141E-4DA9-BC08-DC9D18F776E7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5BD1E-31BF-41A4-8792-6BCA492C6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8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1" r:id="rId2"/>
    <p:sldLayoutId id="2147483692" r:id="rId3"/>
    <p:sldLayoutId id="2147483694" r:id="rId4"/>
    <p:sldLayoutId id="2147483695" r:id="rId5"/>
    <p:sldLayoutId id="2147483699" r:id="rId6"/>
    <p:sldLayoutId id="214748369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aryanne.eliazo@ucr.edu" TargetMode="External"/><Relationship Id="rId2" Type="http://schemas.openxmlformats.org/officeDocument/2006/relationships/hyperlink" Target="mailto:dan@ucr.edu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scott.Metoyer@ucr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AWS Services </a:t>
            </a:r>
            <a:br>
              <a:rPr lang="en-US" dirty="0"/>
            </a:br>
            <a:r>
              <a:rPr lang="en-US" dirty="0"/>
              <a:t>at the UCR Library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355690"/>
            <a:ext cx="7886700" cy="2153265"/>
          </a:xfrm>
        </p:spPr>
        <p:txBody>
          <a:bodyPr/>
          <a:lstStyle/>
          <a:p>
            <a:r>
              <a:rPr lang="en-US" dirty="0"/>
              <a:t>CITL Meeting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UCR Library Cyberinfrastructure Team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3/4/2021</a:t>
            </a:r>
          </a:p>
        </p:txBody>
      </p:sp>
    </p:spTree>
    <p:extLst>
      <p:ext uri="{BB962C8B-B14F-4D97-AF65-F5344CB8AC3E}">
        <p14:creationId xmlns:p14="http://schemas.microsoft.com/office/powerpoint/2010/main" val="597142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8AFF3-2397-4966-B45C-3036010BA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85330"/>
            <a:ext cx="7886700" cy="1128606"/>
          </a:xfrm>
        </p:spPr>
        <p:txBody>
          <a:bodyPr/>
          <a:lstStyle/>
          <a:p>
            <a:pPr algn="ctr"/>
            <a:r>
              <a:rPr lang="en-US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0171C-4109-423C-A63D-F56A504EF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3937"/>
            <a:ext cx="7886700" cy="4286864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i="1" dirty="0"/>
              <a:t>Thank you!  </a:t>
            </a:r>
          </a:p>
          <a:p>
            <a:pPr marL="0" indent="0" algn="ctr">
              <a:buNone/>
            </a:pPr>
            <a:br>
              <a:rPr lang="en-US" i="1" dirty="0"/>
            </a:br>
            <a:r>
              <a:rPr lang="en-US" i="1" dirty="0"/>
              <a:t>For additional information, please contact: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i="1" kern="2000" spc="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kern="2000" spc="100" dirty="0"/>
              <a:t>Dan Szilagyi </a:t>
            </a:r>
            <a:br>
              <a:rPr lang="en-US" kern="2000" spc="100" dirty="0"/>
            </a:br>
            <a:r>
              <a:rPr lang="en-US" sz="2400" kern="2000" spc="100" dirty="0"/>
              <a:t>Manager of Cyberinfrastructure</a:t>
            </a:r>
            <a:br>
              <a:rPr lang="en-US" sz="2400" kern="2000" spc="100" dirty="0"/>
            </a:br>
            <a:r>
              <a:rPr lang="en-US" sz="2400" kern="2000" spc="100" dirty="0">
                <a:hlinkClick r:id="rId2"/>
              </a:rPr>
              <a:t>dan@ucr.edu</a:t>
            </a:r>
            <a:endParaRPr lang="en-US" sz="2400" kern="2000" spc="100" dirty="0"/>
          </a:p>
          <a:p>
            <a:pPr marL="0" indent="0" algn="ctr">
              <a:lnSpc>
                <a:spcPct val="120000"/>
              </a:lnSpc>
              <a:buNone/>
            </a:pPr>
            <a:endParaRPr lang="en-US" kern="2000" spc="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kern="2000" spc="100" dirty="0"/>
              <a:t>Mary Anne Eliazo</a:t>
            </a:r>
            <a:br>
              <a:rPr lang="en-US" kern="2000" spc="100" dirty="0"/>
            </a:br>
            <a:r>
              <a:rPr lang="en-US" sz="2400" kern="2000" spc="100" dirty="0"/>
              <a:t>Infrastructure Systems Engineer</a:t>
            </a:r>
            <a:br>
              <a:rPr lang="en-US" sz="2400" kern="2000" spc="100" dirty="0"/>
            </a:br>
            <a:r>
              <a:rPr lang="en-US" sz="2400" kern="2000" spc="100" dirty="0">
                <a:hlinkClick r:id="rId3"/>
              </a:rPr>
              <a:t>maryanne.eliazo@ucr.edu</a:t>
            </a:r>
            <a:endParaRPr lang="en-US" sz="2400" kern="2000" spc="100" dirty="0"/>
          </a:p>
          <a:p>
            <a:pPr marL="0" indent="0" algn="ctr">
              <a:lnSpc>
                <a:spcPct val="120000"/>
              </a:lnSpc>
              <a:buNone/>
            </a:pPr>
            <a:endParaRPr lang="en-US" kern="2000" spc="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kern="2000" spc="100" dirty="0"/>
              <a:t>Scott Metoyer</a:t>
            </a:r>
            <a:br>
              <a:rPr lang="en-US" kern="2000" spc="100" dirty="0"/>
            </a:br>
            <a:r>
              <a:rPr lang="en-US" sz="2400" kern="2000" spc="100" dirty="0"/>
              <a:t>Lead Software Developer</a:t>
            </a:r>
            <a:br>
              <a:rPr lang="en-US" sz="2400" kern="2000" spc="100" dirty="0"/>
            </a:br>
            <a:r>
              <a:rPr lang="en-US" sz="2400" kern="2000" spc="100" dirty="0">
                <a:hlinkClick r:id="rId4"/>
              </a:rPr>
              <a:t>scott.metoyer@ucr.edu</a:t>
            </a:r>
            <a:endParaRPr lang="en-US" sz="2400" kern="2000" spc="1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Services used at the Library (1 of 2)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29" y="2025445"/>
            <a:ext cx="8475406" cy="4748980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2000" b="1" dirty="0"/>
              <a:t>EC2</a:t>
            </a:r>
            <a:r>
              <a:rPr lang="en-US" sz="2000" dirty="0"/>
              <a:t>: Virtual computer, scalable </a:t>
            </a:r>
            <a:r>
              <a:rPr lang="en-US" sz="2000" dirty="0" err="1"/>
              <a:t>cpu</a:t>
            </a:r>
            <a:r>
              <a:rPr lang="en-US" sz="2000" dirty="0"/>
              <a:t> levels.</a:t>
            </a:r>
          </a:p>
          <a:p>
            <a:pPr>
              <a:spcBef>
                <a:spcPts val="2400"/>
              </a:spcBef>
            </a:pPr>
            <a:r>
              <a:rPr lang="en-US" sz="2000" b="1" dirty="0"/>
              <a:t>S3 Standard:</a:t>
            </a:r>
            <a:r>
              <a:rPr lang="en-US" sz="2000" dirty="0"/>
              <a:t> Storage, using Buckets.</a:t>
            </a:r>
          </a:p>
          <a:p>
            <a:pPr>
              <a:spcBef>
                <a:spcPts val="2400"/>
              </a:spcBef>
            </a:pPr>
            <a:r>
              <a:rPr lang="en-US" sz="2000" b="1" dirty="0"/>
              <a:t>S3 Glacier Deep Archive: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Long-term cheap storage.  Cost to retrieve.</a:t>
            </a:r>
          </a:p>
          <a:p>
            <a:pPr>
              <a:spcBef>
                <a:spcPts val="2400"/>
              </a:spcBef>
            </a:pPr>
            <a:r>
              <a:rPr lang="en-US" sz="2000" b="1" dirty="0"/>
              <a:t>RDS:</a:t>
            </a:r>
            <a:r>
              <a:rPr lang="en-US" sz="2000" dirty="0"/>
              <a:t> Relational Database Service.</a:t>
            </a:r>
          </a:p>
          <a:p>
            <a:pPr>
              <a:spcBef>
                <a:spcPts val="2400"/>
              </a:spcBef>
            </a:pPr>
            <a:r>
              <a:rPr lang="en-US" sz="2000" b="1" dirty="0"/>
              <a:t>DynamoDB:</a:t>
            </a:r>
            <a:r>
              <a:rPr lang="en-US" sz="2000" dirty="0"/>
              <a:t> NoSQL database service.</a:t>
            </a:r>
          </a:p>
          <a:p>
            <a:pPr>
              <a:spcBef>
                <a:spcPts val="2400"/>
              </a:spcBef>
            </a:pPr>
            <a:r>
              <a:rPr lang="en-US" sz="2000" b="1" dirty="0"/>
              <a:t>Lambda:</a:t>
            </a:r>
            <a:r>
              <a:rPr lang="en-US" sz="2000" dirty="0"/>
              <a:t> Serverless computing platform.</a:t>
            </a:r>
          </a:p>
          <a:p>
            <a:pPr>
              <a:spcBef>
                <a:spcPts val="2400"/>
              </a:spcBef>
            </a:pPr>
            <a:r>
              <a:rPr lang="en-US" sz="2000" b="1" dirty="0"/>
              <a:t>API Gateway:</a:t>
            </a:r>
            <a:r>
              <a:rPr lang="en-US" sz="2000" dirty="0"/>
              <a:t> Communicate between applications.</a:t>
            </a:r>
          </a:p>
        </p:txBody>
      </p:sp>
    </p:spTree>
    <p:extLst>
      <p:ext uri="{BB962C8B-B14F-4D97-AF65-F5344CB8AC3E}">
        <p14:creationId xmlns:p14="http://schemas.microsoft.com/office/powerpoint/2010/main" val="292990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Services used at the Library (2 of 2)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1" y="1848465"/>
            <a:ext cx="8475406" cy="500953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Storage Gateway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On-prem access to Cloud storage.</a:t>
            </a:r>
          </a:p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Serverless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Term describing services for applications without concern for servers, capacity, or patching.</a:t>
            </a:r>
          </a:p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CloudWatch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Monitoring service for cloud resources.</a:t>
            </a:r>
          </a:p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Elastic Load Balancer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Provides high availability, auto-scaling.</a:t>
            </a:r>
          </a:p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Workspaces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Managed desktop service.</a:t>
            </a:r>
          </a:p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Lightsail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A virtual private server, providing an environment to build an application or website.</a:t>
            </a:r>
          </a:p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3300" b="1" dirty="0"/>
              <a:t>Elastic Beanstalk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sz="2400" dirty="0"/>
              <a:t>Orchestrates various services to make it easier for developers to deploy and manage applications.</a:t>
            </a:r>
          </a:p>
        </p:txBody>
      </p:sp>
    </p:spTree>
    <p:extLst>
      <p:ext uri="{BB962C8B-B14F-4D97-AF65-F5344CB8AC3E}">
        <p14:creationId xmlns:p14="http://schemas.microsoft.com/office/powerpoint/2010/main" val="2816371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0E12-FAD4-4369-8904-7C20F34F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985329"/>
            <a:ext cx="8151556" cy="853303"/>
          </a:xfrm>
        </p:spPr>
        <p:txBody>
          <a:bodyPr>
            <a:normAutofit/>
          </a:bodyPr>
          <a:lstStyle/>
          <a:p>
            <a:r>
              <a:rPr lang="en-US" sz="3200" dirty="0"/>
              <a:t>How the Library Uses AWS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E13E-0679-4971-8CF5-1DE22250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995948"/>
            <a:ext cx="8367251" cy="46751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(1) </a:t>
            </a:r>
            <a:r>
              <a:rPr lang="en-US" sz="2400" b="1" dirty="0"/>
              <a:t>Libapps Portal, Project Atlas, and AER Application</a:t>
            </a:r>
            <a:br>
              <a:rPr lang="en-US" sz="2400" dirty="0"/>
            </a:br>
            <a:endParaRPr lang="en-US" sz="2400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Libapps Portal (library staff applications portal, Project Atlas application, and Annual Equipment Request application.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Originally an on-prem PHP/MSSQL application.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Reengineered for the AWS Serverless environment.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Uses the Lambda, S3, DynamoDB, and API Gateway services.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Lambda functions are written in NodeJS.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Authentication is handled with Auth0, using the library’s Active Directory as an authentication provider.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61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0E12-FAD4-4369-8904-7C20F34F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985329"/>
            <a:ext cx="8151556" cy="853303"/>
          </a:xfrm>
        </p:spPr>
        <p:txBody>
          <a:bodyPr>
            <a:normAutofit/>
          </a:bodyPr>
          <a:lstStyle/>
          <a:p>
            <a:r>
              <a:rPr lang="en-US" sz="3200" dirty="0"/>
              <a:t>How the Library Uses AWS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E13E-0679-4971-8CF5-1DE22250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769806"/>
            <a:ext cx="8367251" cy="4901337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(2) </a:t>
            </a:r>
            <a:r>
              <a:rPr lang="en-US" sz="2400" b="1" dirty="0"/>
              <a:t>Tape Replacement with Cloud Storage</a:t>
            </a:r>
            <a:br>
              <a:rPr lang="en-US" sz="2400" b="1" dirty="0"/>
            </a:br>
            <a:endParaRPr lang="en-US" sz="2400" b="1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On-prem Veeam backup server and AWS VTL (Virtual Tape Library) via the AWS Storage Gateway.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transferred from on-prem to AWS transitions from an S3 Standard bucket to an S3 Deep Archive bucket immediately after the backup job completes.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use the GFS (grandfather-father-son) backup lifecycle.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3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0E12-FAD4-4369-8904-7C20F34F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985329"/>
            <a:ext cx="8151556" cy="853303"/>
          </a:xfrm>
        </p:spPr>
        <p:txBody>
          <a:bodyPr>
            <a:normAutofit/>
          </a:bodyPr>
          <a:lstStyle/>
          <a:p>
            <a:r>
              <a:rPr lang="en-US" sz="3200" dirty="0"/>
              <a:t>How the Library Uses AWS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E13E-0679-4971-8CF5-1DE22250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720646"/>
            <a:ext cx="8367251" cy="4950498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(3) </a:t>
            </a:r>
            <a:r>
              <a:rPr lang="en-US" sz="2400" b="1" dirty="0"/>
              <a:t>Digital Preservation</a:t>
            </a:r>
            <a:br>
              <a:rPr lang="en-US" sz="2400" dirty="0"/>
            </a:br>
            <a:endParaRPr lang="en-US" sz="2400" dirty="0"/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library has various born-digital assets that reside in various places across the UC system.  A significant amount of labor and research went into their creation.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tertiary storage off-prem location was desired as a long-term disaster-prevention measure.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assets are copied using the AWS Storage Gateway. 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assets are copied to an S3 bucket.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lifecycle policy is associated with the S3 bucket to move the files from S3 Standard to S3 Glacier Deep Archive after 7 days.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Extraction of the data is only expected if the production and backup copies are lost or corrupted.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07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0E12-FAD4-4369-8904-7C20F34F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985329"/>
            <a:ext cx="8151556" cy="853303"/>
          </a:xfrm>
        </p:spPr>
        <p:txBody>
          <a:bodyPr>
            <a:normAutofit/>
          </a:bodyPr>
          <a:lstStyle/>
          <a:p>
            <a:r>
              <a:rPr lang="en-US" sz="3200" dirty="0"/>
              <a:t>How the Library Uses AWS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E13E-0679-4971-8CF5-1DE22250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720646"/>
            <a:ext cx="8367251" cy="4950498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(4) </a:t>
            </a:r>
            <a:r>
              <a:rPr lang="en-US" sz="2400" b="1" dirty="0"/>
              <a:t>Voyant Tools Application</a:t>
            </a:r>
            <a:br>
              <a:rPr lang="en-US" sz="2400" dirty="0"/>
            </a:br>
            <a:endParaRPr lang="en-US" sz="2400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Voyant Tools is an open-source text analysis application that is expected to be rolled out to campus for various research and instructional uses.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Voyant was installed using Lightsail, with Nginx as the reverse proxy server (to provide SSL).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free wildcard SSL certificate was obtained from Let’s Encrypt using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cerbot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90-day renewal of the SSL certificate is automated.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442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0E12-FAD4-4369-8904-7C20F34F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985329"/>
            <a:ext cx="8151556" cy="853303"/>
          </a:xfrm>
        </p:spPr>
        <p:txBody>
          <a:bodyPr>
            <a:normAutofit/>
          </a:bodyPr>
          <a:lstStyle/>
          <a:p>
            <a:r>
              <a:rPr lang="en-US" sz="3200" dirty="0"/>
              <a:t>How the Library Uses AWS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E13E-0679-4971-8CF5-1DE22250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720646"/>
            <a:ext cx="8367251" cy="4950498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(5) </a:t>
            </a:r>
            <a:r>
              <a:rPr lang="en-US" sz="2400" b="1" dirty="0"/>
              <a:t>OSGrid Open Simulator</a:t>
            </a:r>
            <a:br>
              <a:rPr lang="en-US" sz="2400" dirty="0"/>
            </a:br>
            <a:endParaRPr lang="en-US" sz="2400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Simulator is a virtual reality node used to host virtual worlds.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product may be offered for use in various research and instructional areas.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Simulator is similar to the commercial Second Life application, but it is open-source.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is commonly achieved using a 3D viewer, such as the Firestorm.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OSGrid uses EC2.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optimized performance, and allow a handful of concurrent uses,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resource was increased from T2.micro to T2.medium.</a:t>
            </a:r>
          </a:p>
        </p:txBody>
      </p:sp>
    </p:spTree>
    <p:extLst>
      <p:ext uri="{BB962C8B-B14F-4D97-AF65-F5344CB8AC3E}">
        <p14:creationId xmlns:p14="http://schemas.microsoft.com/office/powerpoint/2010/main" val="304764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0E12-FAD4-4369-8904-7C20F34F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985329"/>
            <a:ext cx="8151556" cy="853303"/>
          </a:xfrm>
        </p:spPr>
        <p:txBody>
          <a:bodyPr>
            <a:normAutofit/>
          </a:bodyPr>
          <a:lstStyle/>
          <a:p>
            <a:r>
              <a:rPr lang="en-US" sz="3200" dirty="0"/>
              <a:t>How the Library Uses AWS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E13E-0679-4971-8CF5-1DE22250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927122"/>
            <a:ext cx="8367251" cy="474402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2400" dirty="0"/>
            </a:br>
            <a:r>
              <a:rPr lang="en-US" sz="2400" dirty="0"/>
              <a:t>(6) </a:t>
            </a:r>
            <a:r>
              <a:rPr lang="en-US" sz="2400" b="1" dirty="0"/>
              <a:t>Omeka S Digital Asset Management System</a:t>
            </a:r>
            <a:br>
              <a:rPr lang="en-US" sz="2400" dirty="0"/>
            </a:br>
            <a:endParaRPr lang="en-US" sz="2400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Omeka S is an open-source application for managing digital assets.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Elastic Beanstalk and RDS were used to implement Omeka 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8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2D6CC0"/>
      </a:dk2>
      <a:lt2>
        <a:srgbClr val="C1BBAB"/>
      </a:lt2>
      <a:accent1>
        <a:srgbClr val="F1AB00"/>
      </a:accent1>
      <a:accent2>
        <a:srgbClr val="624A7E"/>
      </a:accent2>
      <a:accent3>
        <a:srgbClr val="7A6E67"/>
      </a:accent3>
      <a:accent4>
        <a:srgbClr val="BB8900"/>
      </a:accent4>
      <a:accent5>
        <a:srgbClr val="CD5805"/>
      </a:accent5>
      <a:accent6>
        <a:srgbClr val="003066"/>
      </a:accent6>
      <a:hlink>
        <a:srgbClr val="CD5805"/>
      </a:hlink>
      <a:folHlink>
        <a:srgbClr val="003066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755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Use of AWS Services  at the UCR Library</vt:lpstr>
      <vt:lpstr>Services used at the Library (1 of 2) </vt:lpstr>
      <vt:lpstr>Services used at the Library (2 of 2) </vt:lpstr>
      <vt:lpstr>How the Library Uses AWS Cloud Services</vt:lpstr>
      <vt:lpstr>How the Library Uses AWS Cloud Services</vt:lpstr>
      <vt:lpstr>How the Library Uses AWS Cloud Services</vt:lpstr>
      <vt:lpstr>How the Library Uses AWS Cloud Services</vt:lpstr>
      <vt:lpstr>How the Library Uses AWS Cloud Services</vt:lpstr>
      <vt:lpstr>How the Library Uses AWS Cloud Services</vt:lpstr>
      <vt:lpstr>Q&amp;A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Dolan-Mescal</dc:creator>
  <cp:lastModifiedBy>Dan</cp:lastModifiedBy>
  <cp:revision>9</cp:revision>
  <dcterms:created xsi:type="dcterms:W3CDTF">2015-02-05T18:54:56Z</dcterms:created>
  <dcterms:modified xsi:type="dcterms:W3CDTF">2021-03-04T01:33:58Z</dcterms:modified>
</cp:coreProperties>
</file>