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3"/>
  </p:notesMasterIdLst>
  <p:sldIdLst>
    <p:sldId id="256" r:id="rId2"/>
    <p:sldId id="257" r:id="rId3"/>
    <p:sldId id="258" r:id="rId4"/>
    <p:sldId id="260" r:id="rId5"/>
    <p:sldId id="259" r:id="rId6"/>
    <p:sldId id="263" r:id="rId7"/>
    <p:sldId id="264" r:id="rId8"/>
    <p:sldId id="265" r:id="rId9"/>
    <p:sldId id="261" r:id="rId10"/>
    <p:sldId id="262"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4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graduate.ucr.edu/graduate-student-employment" TargetMode="External"/><Relationship Id="rId7" Type="http://schemas.openxmlformats.org/officeDocument/2006/relationships/image" Target="../media/image5.svg"/><Relationship Id="rId2" Type="http://schemas.openxmlformats.org/officeDocument/2006/relationships/hyperlink" Target="https://graduate.ucr.edu/" TargetMode="External"/><Relationship Id="rId1" Type="http://schemas.openxmlformats.org/officeDocument/2006/relationships/hyperlink" Target="https://ucnet.universityofcalifornia.edu/resources/employment-policies-contracts/bargaining-units/" TargetMode="Externa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hyperlink" Target="https://graduate.ucr.edu/" TargetMode="External"/><Relationship Id="rId3" Type="http://schemas.openxmlformats.org/officeDocument/2006/relationships/hyperlink" Target="https://ucnet.universityofcalifornia.edu/resources/employment-policies-contracts/bargaining-units/" TargetMode="External"/><Relationship Id="rId7" Type="http://schemas.openxmlformats.org/officeDocument/2006/relationships/image" Target="../media/image7.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6.png"/><Relationship Id="rId11" Type="http://schemas.openxmlformats.org/officeDocument/2006/relationships/hyperlink" Target="https://graduate.ucr.edu/graduate-student-employment" TargetMode="External"/><Relationship Id="rId5" Type="http://schemas.openxmlformats.org/officeDocument/2006/relationships/image" Target="../media/image5.svg"/><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6D4B3-B558-4C18-9571-2EDF510AFC2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EC5C4D5-7195-46EF-B4E4-EF70CA0E797A}">
      <dgm:prSet/>
      <dgm:spPr/>
      <dgm:t>
        <a:bodyPr/>
        <a:lstStyle/>
        <a:p>
          <a:r>
            <a:rPr lang="en-US" dirty="0"/>
            <a:t>Academic titles in support of instruction or research are:</a:t>
          </a:r>
        </a:p>
      </dgm:t>
    </dgm:pt>
    <dgm:pt modelId="{CDE9DB65-A155-4A45-A021-E302431928C3}" type="parTrans" cxnId="{8120BAD4-E3A0-4E34-A51E-23F4FF9B4A18}">
      <dgm:prSet/>
      <dgm:spPr/>
      <dgm:t>
        <a:bodyPr/>
        <a:lstStyle/>
        <a:p>
          <a:endParaRPr lang="en-US"/>
        </a:p>
      </dgm:t>
    </dgm:pt>
    <dgm:pt modelId="{2954794F-D3B0-4597-9FEA-E1430E2F526B}" type="sibTrans" cxnId="{8120BAD4-E3A0-4E34-A51E-23F4FF9B4A18}">
      <dgm:prSet/>
      <dgm:spPr/>
      <dgm:t>
        <a:bodyPr/>
        <a:lstStyle/>
        <a:p>
          <a:endParaRPr lang="en-US"/>
        </a:p>
      </dgm:t>
    </dgm:pt>
    <dgm:pt modelId="{363C8CDF-B5A3-40CA-B302-DB25669C4FD4}">
      <dgm:prSet/>
      <dgm:spPr/>
      <dgm:t>
        <a:bodyPr/>
        <a:lstStyle/>
        <a:p>
          <a:r>
            <a:rPr lang="en-US"/>
            <a:t>Research</a:t>
          </a:r>
        </a:p>
      </dgm:t>
    </dgm:pt>
    <dgm:pt modelId="{9BCA6FD5-06D8-4E38-B3BF-3F50BBB73883}" type="parTrans" cxnId="{70A8DC26-9A71-4E60-A72B-E6EB4884F13D}">
      <dgm:prSet/>
      <dgm:spPr/>
      <dgm:t>
        <a:bodyPr/>
        <a:lstStyle/>
        <a:p>
          <a:endParaRPr lang="en-US"/>
        </a:p>
      </dgm:t>
    </dgm:pt>
    <dgm:pt modelId="{F492A777-4736-42F7-A822-B70BC2B7968D}" type="sibTrans" cxnId="{70A8DC26-9A71-4E60-A72B-E6EB4884F13D}">
      <dgm:prSet/>
      <dgm:spPr/>
      <dgm:t>
        <a:bodyPr/>
        <a:lstStyle/>
        <a:p>
          <a:endParaRPr lang="en-US"/>
        </a:p>
      </dgm:t>
    </dgm:pt>
    <dgm:pt modelId="{CA0475F4-80B8-4720-A966-C29CDBA414F7}">
      <dgm:prSet/>
      <dgm:spPr/>
      <dgm:t>
        <a:bodyPr/>
        <a:lstStyle/>
        <a:p>
          <a:r>
            <a:rPr lang="en-US"/>
            <a:t>Graduate Student Researchers (GSRs)</a:t>
          </a:r>
        </a:p>
      </dgm:t>
    </dgm:pt>
    <dgm:pt modelId="{44CB701E-4EF4-498E-9C55-D065FB94DA51}" type="parTrans" cxnId="{72DFA2A7-E1F5-40BF-B00C-4F788E604853}">
      <dgm:prSet/>
      <dgm:spPr/>
      <dgm:t>
        <a:bodyPr/>
        <a:lstStyle/>
        <a:p>
          <a:endParaRPr lang="en-US"/>
        </a:p>
      </dgm:t>
    </dgm:pt>
    <dgm:pt modelId="{E6CDAA17-EC91-4FC9-89B4-8E867D2CB022}" type="sibTrans" cxnId="{72DFA2A7-E1F5-40BF-B00C-4F788E604853}">
      <dgm:prSet/>
      <dgm:spPr/>
      <dgm:t>
        <a:bodyPr/>
        <a:lstStyle/>
        <a:p>
          <a:endParaRPr lang="en-US"/>
        </a:p>
      </dgm:t>
    </dgm:pt>
    <dgm:pt modelId="{5476B8E1-0D0C-4636-9556-D47FE16A75DA}">
      <dgm:prSet/>
      <dgm:spPr/>
      <dgm:t>
        <a:bodyPr/>
        <a:lstStyle/>
        <a:p>
          <a:r>
            <a:rPr lang="en-US"/>
            <a:t>Instruction</a:t>
          </a:r>
        </a:p>
      </dgm:t>
    </dgm:pt>
    <dgm:pt modelId="{7ECB3B7F-204B-44F0-9894-F51E4628B8EB}" type="parTrans" cxnId="{A982A2B5-2889-4D69-8AA3-EA67F02005EB}">
      <dgm:prSet/>
      <dgm:spPr/>
      <dgm:t>
        <a:bodyPr/>
        <a:lstStyle/>
        <a:p>
          <a:endParaRPr lang="en-US"/>
        </a:p>
      </dgm:t>
    </dgm:pt>
    <dgm:pt modelId="{B192ED1B-5E38-4F34-998F-35DD6FC14582}" type="sibTrans" cxnId="{A982A2B5-2889-4D69-8AA3-EA67F02005EB}">
      <dgm:prSet/>
      <dgm:spPr/>
      <dgm:t>
        <a:bodyPr/>
        <a:lstStyle/>
        <a:p>
          <a:endParaRPr lang="en-US"/>
        </a:p>
      </dgm:t>
    </dgm:pt>
    <dgm:pt modelId="{F06552E9-D1E5-4D0E-8A1C-07F1CB5AAD54}">
      <dgm:prSet/>
      <dgm:spPr/>
      <dgm:t>
        <a:bodyPr/>
        <a:lstStyle/>
        <a:p>
          <a:r>
            <a:rPr lang="en-US"/>
            <a:t>Teaching Assistants</a:t>
          </a:r>
        </a:p>
      </dgm:t>
    </dgm:pt>
    <dgm:pt modelId="{6E5DC27B-F2DF-445C-A0F6-040CC9BB3E2E}" type="parTrans" cxnId="{516BC7F2-5AA7-4320-A08E-57C7B7282D07}">
      <dgm:prSet/>
      <dgm:spPr/>
      <dgm:t>
        <a:bodyPr/>
        <a:lstStyle/>
        <a:p>
          <a:endParaRPr lang="en-US"/>
        </a:p>
      </dgm:t>
    </dgm:pt>
    <dgm:pt modelId="{6A0E264E-0E24-4DD8-B1C2-F835FBB04B25}" type="sibTrans" cxnId="{516BC7F2-5AA7-4320-A08E-57C7B7282D07}">
      <dgm:prSet/>
      <dgm:spPr/>
      <dgm:t>
        <a:bodyPr/>
        <a:lstStyle/>
        <a:p>
          <a:endParaRPr lang="en-US"/>
        </a:p>
      </dgm:t>
    </dgm:pt>
    <dgm:pt modelId="{99AA4C37-324F-48CF-AE91-691ACA8A4B28}">
      <dgm:prSet/>
      <dgm:spPr/>
      <dgm:t>
        <a:bodyPr/>
        <a:lstStyle/>
        <a:p>
          <a:r>
            <a:rPr lang="en-US"/>
            <a:t>Associate Ins (Instructors)</a:t>
          </a:r>
        </a:p>
      </dgm:t>
    </dgm:pt>
    <dgm:pt modelId="{69B524DC-DC9C-4D9F-9E0D-EEDBBE849A56}" type="parTrans" cxnId="{F1712436-AC59-4FA5-91A7-8F1BF8914B26}">
      <dgm:prSet/>
      <dgm:spPr/>
      <dgm:t>
        <a:bodyPr/>
        <a:lstStyle/>
        <a:p>
          <a:endParaRPr lang="en-US"/>
        </a:p>
      </dgm:t>
    </dgm:pt>
    <dgm:pt modelId="{93D8DEA4-36A8-4939-A678-1BBF87B02E13}" type="sibTrans" cxnId="{F1712436-AC59-4FA5-91A7-8F1BF8914B26}">
      <dgm:prSet/>
      <dgm:spPr/>
      <dgm:t>
        <a:bodyPr/>
        <a:lstStyle/>
        <a:p>
          <a:endParaRPr lang="en-US"/>
        </a:p>
      </dgm:t>
    </dgm:pt>
    <dgm:pt modelId="{9D00191F-419F-4AA8-97ED-899C74BC5932}">
      <dgm:prSet/>
      <dgm:spPr/>
      <dgm:t>
        <a:bodyPr/>
        <a:lstStyle/>
        <a:p>
          <a:r>
            <a:rPr lang="en-US"/>
            <a:t>Readers</a:t>
          </a:r>
        </a:p>
      </dgm:t>
    </dgm:pt>
    <dgm:pt modelId="{55EBDFB7-D637-4E52-81DC-F9F8A7FB42D4}" type="parTrans" cxnId="{1A75386B-9691-4726-8ED8-9A1148DFB581}">
      <dgm:prSet/>
      <dgm:spPr/>
      <dgm:t>
        <a:bodyPr/>
        <a:lstStyle/>
        <a:p>
          <a:endParaRPr lang="en-US"/>
        </a:p>
      </dgm:t>
    </dgm:pt>
    <dgm:pt modelId="{F2AF4F57-9170-4997-93E3-A93C04962F9A}" type="sibTrans" cxnId="{1A75386B-9691-4726-8ED8-9A1148DFB581}">
      <dgm:prSet/>
      <dgm:spPr/>
      <dgm:t>
        <a:bodyPr/>
        <a:lstStyle/>
        <a:p>
          <a:endParaRPr lang="en-US"/>
        </a:p>
      </dgm:t>
    </dgm:pt>
    <dgm:pt modelId="{AB9C46FD-694D-4A14-A562-D550E60CE2E6}">
      <dgm:prSet/>
      <dgm:spPr/>
      <dgm:t>
        <a:bodyPr/>
        <a:lstStyle/>
        <a:p>
          <a:r>
            <a:rPr lang="en-US"/>
            <a:t>Tutors</a:t>
          </a:r>
        </a:p>
      </dgm:t>
    </dgm:pt>
    <dgm:pt modelId="{813AFD11-E6E7-47F4-B8AC-20D9F4014FE4}" type="parTrans" cxnId="{768EC746-B6D2-4D95-82A8-48B547DEA25B}">
      <dgm:prSet/>
      <dgm:spPr/>
      <dgm:t>
        <a:bodyPr/>
        <a:lstStyle/>
        <a:p>
          <a:endParaRPr lang="en-US"/>
        </a:p>
      </dgm:t>
    </dgm:pt>
    <dgm:pt modelId="{A0BA0037-A813-4BFA-981E-C4AB434369AC}" type="sibTrans" cxnId="{768EC746-B6D2-4D95-82A8-48B547DEA25B}">
      <dgm:prSet/>
      <dgm:spPr/>
      <dgm:t>
        <a:bodyPr/>
        <a:lstStyle/>
        <a:p>
          <a:endParaRPr lang="en-US"/>
        </a:p>
      </dgm:t>
    </dgm:pt>
    <dgm:pt modelId="{94EA402F-55A5-42D8-86C2-9DE4B1EC0FFE}" type="pres">
      <dgm:prSet presAssocID="{2916D4B3-B558-4C18-9571-2EDF510AFC28}" presName="linear" presStyleCnt="0">
        <dgm:presLayoutVars>
          <dgm:animLvl val="lvl"/>
          <dgm:resizeHandles val="exact"/>
        </dgm:presLayoutVars>
      </dgm:prSet>
      <dgm:spPr/>
    </dgm:pt>
    <dgm:pt modelId="{B2588CD1-4681-43FF-9A79-2D37C9451288}" type="pres">
      <dgm:prSet presAssocID="{BEC5C4D5-7195-46EF-B4E4-EF70CA0E797A}" presName="parentText" presStyleLbl="node1" presStyleIdx="0" presStyleCnt="3">
        <dgm:presLayoutVars>
          <dgm:chMax val="0"/>
          <dgm:bulletEnabled val="1"/>
        </dgm:presLayoutVars>
      </dgm:prSet>
      <dgm:spPr/>
    </dgm:pt>
    <dgm:pt modelId="{2DCFA876-03EC-412D-BE8C-50A5F7125168}" type="pres">
      <dgm:prSet presAssocID="{2954794F-D3B0-4597-9FEA-E1430E2F526B}" presName="spacer" presStyleCnt="0"/>
      <dgm:spPr/>
    </dgm:pt>
    <dgm:pt modelId="{7F62D50B-9358-4F81-AC68-70A068493FE0}" type="pres">
      <dgm:prSet presAssocID="{363C8CDF-B5A3-40CA-B302-DB25669C4FD4}" presName="parentText" presStyleLbl="node1" presStyleIdx="1" presStyleCnt="3">
        <dgm:presLayoutVars>
          <dgm:chMax val="0"/>
          <dgm:bulletEnabled val="1"/>
        </dgm:presLayoutVars>
      </dgm:prSet>
      <dgm:spPr/>
    </dgm:pt>
    <dgm:pt modelId="{B0DA4708-3821-4218-9656-54936357D94A}" type="pres">
      <dgm:prSet presAssocID="{363C8CDF-B5A3-40CA-B302-DB25669C4FD4}" presName="childText" presStyleLbl="revTx" presStyleIdx="0" presStyleCnt="2">
        <dgm:presLayoutVars>
          <dgm:bulletEnabled val="1"/>
        </dgm:presLayoutVars>
      </dgm:prSet>
      <dgm:spPr/>
    </dgm:pt>
    <dgm:pt modelId="{7D7DB041-FCB0-42D5-BB61-28E9505AC6D7}" type="pres">
      <dgm:prSet presAssocID="{5476B8E1-0D0C-4636-9556-D47FE16A75DA}" presName="parentText" presStyleLbl="node1" presStyleIdx="2" presStyleCnt="3">
        <dgm:presLayoutVars>
          <dgm:chMax val="0"/>
          <dgm:bulletEnabled val="1"/>
        </dgm:presLayoutVars>
      </dgm:prSet>
      <dgm:spPr/>
    </dgm:pt>
    <dgm:pt modelId="{0B306474-D46A-447F-9CF4-CC80EDBE6729}" type="pres">
      <dgm:prSet presAssocID="{5476B8E1-0D0C-4636-9556-D47FE16A75DA}" presName="childText" presStyleLbl="revTx" presStyleIdx="1" presStyleCnt="2">
        <dgm:presLayoutVars>
          <dgm:bulletEnabled val="1"/>
        </dgm:presLayoutVars>
      </dgm:prSet>
      <dgm:spPr/>
    </dgm:pt>
  </dgm:ptLst>
  <dgm:cxnLst>
    <dgm:cxn modelId="{D6D67212-6B0C-4E5A-9692-08A0A0B09781}" type="presOf" srcId="{BEC5C4D5-7195-46EF-B4E4-EF70CA0E797A}" destId="{B2588CD1-4681-43FF-9A79-2D37C9451288}" srcOrd="0" destOrd="0" presId="urn:microsoft.com/office/officeart/2005/8/layout/vList2"/>
    <dgm:cxn modelId="{DA71AB26-2B2D-4E21-AA73-18A6AA5F1E5C}" type="presOf" srcId="{9D00191F-419F-4AA8-97ED-899C74BC5932}" destId="{0B306474-D46A-447F-9CF4-CC80EDBE6729}" srcOrd="0" destOrd="2" presId="urn:microsoft.com/office/officeart/2005/8/layout/vList2"/>
    <dgm:cxn modelId="{70A8DC26-9A71-4E60-A72B-E6EB4884F13D}" srcId="{2916D4B3-B558-4C18-9571-2EDF510AFC28}" destId="{363C8CDF-B5A3-40CA-B302-DB25669C4FD4}" srcOrd="1" destOrd="0" parTransId="{9BCA6FD5-06D8-4E38-B3BF-3F50BBB73883}" sibTransId="{F492A777-4736-42F7-A822-B70BC2B7968D}"/>
    <dgm:cxn modelId="{F1712436-AC59-4FA5-91A7-8F1BF8914B26}" srcId="{5476B8E1-0D0C-4636-9556-D47FE16A75DA}" destId="{99AA4C37-324F-48CF-AE91-691ACA8A4B28}" srcOrd="1" destOrd="0" parTransId="{69B524DC-DC9C-4D9F-9E0D-EEDBBE849A56}" sibTransId="{93D8DEA4-36A8-4939-A678-1BBF87B02E13}"/>
    <dgm:cxn modelId="{697F2744-9959-4E23-84FE-39E091E7DBBB}" type="presOf" srcId="{5476B8E1-0D0C-4636-9556-D47FE16A75DA}" destId="{7D7DB041-FCB0-42D5-BB61-28E9505AC6D7}" srcOrd="0" destOrd="0" presId="urn:microsoft.com/office/officeart/2005/8/layout/vList2"/>
    <dgm:cxn modelId="{768EC746-B6D2-4D95-82A8-48B547DEA25B}" srcId="{5476B8E1-0D0C-4636-9556-D47FE16A75DA}" destId="{AB9C46FD-694D-4A14-A562-D550E60CE2E6}" srcOrd="3" destOrd="0" parTransId="{813AFD11-E6E7-47F4-B8AC-20D9F4014FE4}" sibTransId="{A0BA0037-A813-4BFA-981E-C4AB434369AC}"/>
    <dgm:cxn modelId="{1A75386B-9691-4726-8ED8-9A1148DFB581}" srcId="{5476B8E1-0D0C-4636-9556-D47FE16A75DA}" destId="{9D00191F-419F-4AA8-97ED-899C74BC5932}" srcOrd="2" destOrd="0" parTransId="{55EBDFB7-D637-4E52-81DC-F9F8A7FB42D4}" sibTransId="{F2AF4F57-9170-4997-93E3-A93C04962F9A}"/>
    <dgm:cxn modelId="{67F12F85-E1A1-4D15-A501-746B3EFA07BE}" type="presOf" srcId="{99AA4C37-324F-48CF-AE91-691ACA8A4B28}" destId="{0B306474-D46A-447F-9CF4-CC80EDBE6729}" srcOrd="0" destOrd="1" presId="urn:microsoft.com/office/officeart/2005/8/layout/vList2"/>
    <dgm:cxn modelId="{7A6BF190-BB80-485B-902C-A79CD62B296D}" type="presOf" srcId="{CA0475F4-80B8-4720-A966-C29CDBA414F7}" destId="{B0DA4708-3821-4218-9656-54936357D94A}" srcOrd="0" destOrd="0" presId="urn:microsoft.com/office/officeart/2005/8/layout/vList2"/>
    <dgm:cxn modelId="{610BF393-F3B1-43EF-B84A-C75EE4E951D7}" type="presOf" srcId="{2916D4B3-B558-4C18-9571-2EDF510AFC28}" destId="{94EA402F-55A5-42D8-86C2-9DE4B1EC0FFE}" srcOrd="0" destOrd="0" presId="urn:microsoft.com/office/officeart/2005/8/layout/vList2"/>
    <dgm:cxn modelId="{72DFA2A7-E1F5-40BF-B00C-4F788E604853}" srcId="{363C8CDF-B5A3-40CA-B302-DB25669C4FD4}" destId="{CA0475F4-80B8-4720-A966-C29CDBA414F7}" srcOrd="0" destOrd="0" parTransId="{44CB701E-4EF4-498E-9C55-D065FB94DA51}" sibTransId="{E6CDAA17-EC91-4FC9-89B4-8E867D2CB022}"/>
    <dgm:cxn modelId="{C4C0A8B0-7E00-4849-A58A-29653D0749C1}" type="presOf" srcId="{F06552E9-D1E5-4D0E-8A1C-07F1CB5AAD54}" destId="{0B306474-D46A-447F-9CF4-CC80EDBE6729}" srcOrd="0" destOrd="0" presId="urn:microsoft.com/office/officeart/2005/8/layout/vList2"/>
    <dgm:cxn modelId="{6CA192B2-A6A1-401D-B4BA-292F83CAEF4B}" type="presOf" srcId="{AB9C46FD-694D-4A14-A562-D550E60CE2E6}" destId="{0B306474-D46A-447F-9CF4-CC80EDBE6729}" srcOrd="0" destOrd="3" presId="urn:microsoft.com/office/officeart/2005/8/layout/vList2"/>
    <dgm:cxn modelId="{A982A2B5-2889-4D69-8AA3-EA67F02005EB}" srcId="{2916D4B3-B558-4C18-9571-2EDF510AFC28}" destId="{5476B8E1-0D0C-4636-9556-D47FE16A75DA}" srcOrd="2" destOrd="0" parTransId="{7ECB3B7F-204B-44F0-9894-F51E4628B8EB}" sibTransId="{B192ED1B-5E38-4F34-998F-35DD6FC14582}"/>
    <dgm:cxn modelId="{8120BAD4-E3A0-4E34-A51E-23F4FF9B4A18}" srcId="{2916D4B3-B558-4C18-9571-2EDF510AFC28}" destId="{BEC5C4D5-7195-46EF-B4E4-EF70CA0E797A}" srcOrd="0" destOrd="0" parTransId="{CDE9DB65-A155-4A45-A021-E302431928C3}" sibTransId="{2954794F-D3B0-4597-9FEA-E1430E2F526B}"/>
    <dgm:cxn modelId="{516BC7F2-5AA7-4320-A08E-57C7B7282D07}" srcId="{5476B8E1-0D0C-4636-9556-D47FE16A75DA}" destId="{F06552E9-D1E5-4D0E-8A1C-07F1CB5AAD54}" srcOrd="0" destOrd="0" parTransId="{6E5DC27B-F2DF-445C-A0F6-040CC9BB3E2E}" sibTransId="{6A0E264E-0E24-4DD8-B1C2-F835FBB04B25}"/>
    <dgm:cxn modelId="{CEF6B0FD-90F2-44EC-8BC3-F7532B13D5C9}" type="presOf" srcId="{363C8CDF-B5A3-40CA-B302-DB25669C4FD4}" destId="{7F62D50B-9358-4F81-AC68-70A068493FE0}" srcOrd="0" destOrd="0" presId="urn:microsoft.com/office/officeart/2005/8/layout/vList2"/>
    <dgm:cxn modelId="{A61F1143-D91C-4D2C-B7B7-486EB763E8B7}" type="presParOf" srcId="{94EA402F-55A5-42D8-86C2-9DE4B1EC0FFE}" destId="{B2588CD1-4681-43FF-9A79-2D37C9451288}" srcOrd="0" destOrd="0" presId="urn:microsoft.com/office/officeart/2005/8/layout/vList2"/>
    <dgm:cxn modelId="{0752347E-370A-4D8A-9EC4-C2A23AEBC591}" type="presParOf" srcId="{94EA402F-55A5-42D8-86C2-9DE4B1EC0FFE}" destId="{2DCFA876-03EC-412D-BE8C-50A5F7125168}" srcOrd="1" destOrd="0" presId="urn:microsoft.com/office/officeart/2005/8/layout/vList2"/>
    <dgm:cxn modelId="{A62B34EC-A1E9-43BF-8206-32B66CC24128}" type="presParOf" srcId="{94EA402F-55A5-42D8-86C2-9DE4B1EC0FFE}" destId="{7F62D50B-9358-4F81-AC68-70A068493FE0}" srcOrd="2" destOrd="0" presId="urn:microsoft.com/office/officeart/2005/8/layout/vList2"/>
    <dgm:cxn modelId="{D76E5B50-8EC6-4FE1-8523-8D9238D217E7}" type="presParOf" srcId="{94EA402F-55A5-42D8-86C2-9DE4B1EC0FFE}" destId="{B0DA4708-3821-4218-9656-54936357D94A}" srcOrd="3" destOrd="0" presId="urn:microsoft.com/office/officeart/2005/8/layout/vList2"/>
    <dgm:cxn modelId="{79973C2E-C843-4B52-8D7E-37648341E56F}" type="presParOf" srcId="{94EA402F-55A5-42D8-86C2-9DE4B1EC0FFE}" destId="{7D7DB041-FCB0-42D5-BB61-28E9505AC6D7}" srcOrd="4" destOrd="0" presId="urn:microsoft.com/office/officeart/2005/8/layout/vList2"/>
    <dgm:cxn modelId="{D61A625B-6A3F-4D8C-A3D1-E37C58220A2E}" type="presParOf" srcId="{94EA402F-55A5-42D8-86C2-9DE4B1EC0FFE}" destId="{0B306474-D46A-447F-9CF4-CC80EDBE672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417C4-F4F8-4CDA-9F72-3A50D3F3CE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54DA40-7924-4BB5-B405-A800CBF54442}">
      <dgm:prSet/>
      <dgm:spPr/>
      <dgm:t>
        <a:bodyPr/>
        <a:lstStyle/>
        <a:p>
          <a:r>
            <a:rPr lang="en-US"/>
            <a:t>Students appointed to these titles will be represented by the United Auto Workers union. </a:t>
          </a:r>
        </a:p>
      </dgm:t>
    </dgm:pt>
    <dgm:pt modelId="{894C53E4-8860-4C48-923F-F52B336F5062}" type="parTrans" cxnId="{2C375954-E078-4B00-A1E0-9C9248D4A815}">
      <dgm:prSet/>
      <dgm:spPr/>
      <dgm:t>
        <a:bodyPr/>
        <a:lstStyle/>
        <a:p>
          <a:endParaRPr lang="en-US"/>
        </a:p>
      </dgm:t>
    </dgm:pt>
    <dgm:pt modelId="{8D425A93-B6B0-42F5-B66E-8FCB785F1751}" type="sibTrans" cxnId="{2C375954-E078-4B00-A1E0-9C9248D4A815}">
      <dgm:prSet/>
      <dgm:spPr/>
      <dgm:t>
        <a:bodyPr/>
        <a:lstStyle/>
        <a:p>
          <a:endParaRPr lang="en-US"/>
        </a:p>
      </dgm:t>
    </dgm:pt>
    <dgm:pt modelId="{F0FCE4FA-741F-437B-8ABE-E2CE644459BE}">
      <dgm:prSet/>
      <dgm:spPr/>
      <dgm:t>
        <a:bodyPr/>
        <a:lstStyle/>
        <a:p>
          <a:r>
            <a:rPr lang="en-US"/>
            <a:t>Systemwide Bargaining Contracts:</a:t>
          </a:r>
        </a:p>
      </dgm:t>
    </dgm:pt>
    <dgm:pt modelId="{FC7FB8B0-30B3-4A04-BF31-958184306A57}" type="parTrans" cxnId="{0ADDF6C5-B98F-4EC3-9068-E6D381C47F05}">
      <dgm:prSet/>
      <dgm:spPr/>
      <dgm:t>
        <a:bodyPr/>
        <a:lstStyle/>
        <a:p>
          <a:endParaRPr lang="en-US"/>
        </a:p>
      </dgm:t>
    </dgm:pt>
    <dgm:pt modelId="{5675316D-FB02-481F-8FA1-A76D07939ED4}" type="sibTrans" cxnId="{0ADDF6C5-B98F-4EC3-9068-E6D381C47F05}">
      <dgm:prSet/>
      <dgm:spPr/>
      <dgm:t>
        <a:bodyPr/>
        <a:lstStyle/>
        <a:p>
          <a:endParaRPr lang="en-US"/>
        </a:p>
      </dgm:t>
    </dgm:pt>
    <dgm:pt modelId="{1F521E6A-1560-4314-9527-3CD8D6B0EA15}">
      <dgm:prSet/>
      <dgm:spPr/>
      <dgm:t>
        <a:bodyPr/>
        <a:lstStyle/>
        <a:p>
          <a:r>
            <a:rPr lang="en-US">
              <a:hlinkClick xmlns:r="http://schemas.openxmlformats.org/officeDocument/2006/relationships" r:id="rId1"/>
            </a:rPr>
            <a:t>https://ucnet.universityofcalifornia.edu/resources/employment-policies-contracts/bargaining-units/</a:t>
          </a:r>
          <a:endParaRPr lang="en-US"/>
        </a:p>
      </dgm:t>
    </dgm:pt>
    <dgm:pt modelId="{E0A30D32-C2FF-4D27-8195-804BFAE0EA5B}" type="parTrans" cxnId="{0A6D1B1E-A2E2-4E98-ADEC-CD03C2D07845}">
      <dgm:prSet/>
      <dgm:spPr/>
      <dgm:t>
        <a:bodyPr/>
        <a:lstStyle/>
        <a:p>
          <a:endParaRPr lang="en-US"/>
        </a:p>
      </dgm:t>
    </dgm:pt>
    <dgm:pt modelId="{5BB64A95-0FDF-4485-B4F7-100F593EB9E2}" type="sibTrans" cxnId="{0A6D1B1E-A2E2-4E98-ADEC-CD03C2D07845}">
      <dgm:prSet/>
      <dgm:spPr/>
      <dgm:t>
        <a:bodyPr/>
        <a:lstStyle/>
        <a:p>
          <a:endParaRPr lang="en-US"/>
        </a:p>
      </dgm:t>
    </dgm:pt>
    <dgm:pt modelId="{B677D35E-4069-4408-8097-72554B4D3C83}">
      <dgm:prSet/>
      <dgm:spPr/>
      <dgm:t>
        <a:bodyPr/>
        <a:lstStyle/>
        <a:p>
          <a:r>
            <a:rPr lang="en-US"/>
            <a:t>An Academic Student Employee appointment is established only by the issuance of a Written Notice of Appointment and signed acceptance.</a:t>
          </a:r>
        </a:p>
      </dgm:t>
    </dgm:pt>
    <dgm:pt modelId="{83399302-2D78-4002-B02B-553D61A8DDC1}" type="parTrans" cxnId="{56850B2A-7F70-47C3-A3B1-734B718EBB3A}">
      <dgm:prSet/>
      <dgm:spPr/>
      <dgm:t>
        <a:bodyPr/>
        <a:lstStyle/>
        <a:p>
          <a:endParaRPr lang="en-US"/>
        </a:p>
      </dgm:t>
    </dgm:pt>
    <dgm:pt modelId="{CBDDDD88-04C4-4CFA-A9E9-FF50107BC3E4}" type="sibTrans" cxnId="{56850B2A-7F70-47C3-A3B1-734B718EBB3A}">
      <dgm:prSet/>
      <dgm:spPr/>
      <dgm:t>
        <a:bodyPr/>
        <a:lstStyle/>
        <a:p>
          <a:endParaRPr lang="en-US"/>
        </a:p>
      </dgm:t>
    </dgm:pt>
    <dgm:pt modelId="{7CA052F1-3B46-42D7-AEB7-D754E8A59A90}">
      <dgm:prSet/>
      <dgm:spPr/>
      <dgm:t>
        <a:bodyPr/>
        <a:lstStyle/>
        <a:p>
          <a:r>
            <a:rPr lang="en-US"/>
            <a:t>You will find eligibility requirements and workload information on the Graduate Division website: </a:t>
          </a:r>
          <a:r>
            <a:rPr lang="en-US">
              <a:hlinkClick xmlns:r="http://schemas.openxmlformats.org/officeDocument/2006/relationships" r:id="rId2"/>
            </a:rPr>
            <a:t>https://graduate.ucr.edu/</a:t>
          </a:r>
          <a:endParaRPr lang="en-US"/>
        </a:p>
      </dgm:t>
    </dgm:pt>
    <dgm:pt modelId="{B29CDC5A-7AAF-4EF5-8156-06CB86407229}" type="parTrans" cxnId="{1DAD9309-A8F7-4565-A70F-271D0688FC81}">
      <dgm:prSet/>
      <dgm:spPr/>
      <dgm:t>
        <a:bodyPr/>
        <a:lstStyle/>
        <a:p>
          <a:endParaRPr lang="en-US"/>
        </a:p>
      </dgm:t>
    </dgm:pt>
    <dgm:pt modelId="{F996FF3F-2BCA-438F-85A3-DF4523664640}" type="sibTrans" cxnId="{1DAD9309-A8F7-4565-A70F-271D0688FC81}">
      <dgm:prSet/>
      <dgm:spPr/>
      <dgm:t>
        <a:bodyPr/>
        <a:lstStyle/>
        <a:p>
          <a:endParaRPr lang="en-US"/>
        </a:p>
      </dgm:t>
    </dgm:pt>
    <dgm:pt modelId="{64C4434B-E5DF-47D6-93B5-6F07851C71F5}">
      <dgm:prSet/>
      <dgm:spPr/>
      <dgm:t>
        <a:bodyPr/>
        <a:lstStyle/>
        <a:p>
          <a:r>
            <a:rPr lang="en-US"/>
            <a:t>Graduate Student Employment Tools: </a:t>
          </a:r>
          <a:r>
            <a:rPr lang="en-US">
              <a:hlinkClick xmlns:r="http://schemas.openxmlformats.org/officeDocument/2006/relationships" r:id="rId3"/>
            </a:rPr>
            <a:t>https://graduate.ucr.edu/graduate-student-employment#time-and-attendance-reporting-</a:t>
          </a:r>
          <a:endParaRPr lang="en-US"/>
        </a:p>
      </dgm:t>
    </dgm:pt>
    <dgm:pt modelId="{C0FD07BD-F93A-4FF9-A532-F458CE01CF27}" type="parTrans" cxnId="{5D37C38F-BB06-458D-8FC3-FC00A7B02C1A}">
      <dgm:prSet/>
      <dgm:spPr/>
      <dgm:t>
        <a:bodyPr/>
        <a:lstStyle/>
        <a:p>
          <a:endParaRPr lang="en-US"/>
        </a:p>
      </dgm:t>
    </dgm:pt>
    <dgm:pt modelId="{9574BDB8-640D-40D8-9326-2CDCB8DE7FBB}" type="sibTrans" cxnId="{5D37C38F-BB06-458D-8FC3-FC00A7B02C1A}">
      <dgm:prSet/>
      <dgm:spPr/>
      <dgm:t>
        <a:bodyPr/>
        <a:lstStyle/>
        <a:p>
          <a:endParaRPr lang="en-US"/>
        </a:p>
      </dgm:t>
    </dgm:pt>
    <dgm:pt modelId="{24144816-23BB-4B4E-B8D0-016B5857FBCC}" type="pres">
      <dgm:prSet presAssocID="{784417C4-F4F8-4CDA-9F72-3A50D3F3CE7C}" presName="root" presStyleCnt="0">
        <dgm:presLayoutVars>
          <dgm:dir/>
          <dgm:resizeHandles val="exact"/>
        </dgm:presLayoutVars>
      </dgm:prSet>
      <dgm:spPr/>
    </dgm:pt>
    <dgm:pt modelId="{7FAD7637-F3DC-426B-BADA-F1C237173DBE}" type="pres">
      <dgm:prSet presAssocID="{F454DA40-7924-4BB5-B405-A800CBF54442}" presName="compNode" presStyleCnt="0"/>
      <dgm:spPr/>
    </dgm:pt>
    <dgm:pt modelId="{BE11C4BF-26DA-4F7B-8613-7023B7317F26}" type="pres">
      <dgm:prSet presAssocID="{F454DA40-7924-4BB5-B405-A800CBF54442}" presName="bgRect" presStyleLbl="bgShp" presStyleIdx="0" presStyleCnt="4"/>
      <dgm:spPr/>
    </dgm:pt>
    <dgm:pt modelId="{CE3B916A-3A52-455B-8329-70D84F5A6E19}" type="pres">
      <dgm:prSet presAssocID="{F454DA40-7924-4BB5-B405-A800CBF54442}"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ffice Worker"/>
        </a:ext>
      </dgm:extLst>
    </dgm:pt>
    <dgm:pt modelId="{B8AFE346-A40F-4C67-8685-44E3C6DC9852}" type="pres">
      <dgm:prSet presAssocID="{F454DA40-7924-4BB5-B405-A800CBF54442}" presName="spaceRect" presStyleCnt="0"/>
      <dgm:spPr/>
    </dgm:pt>
    <dgm:pt modelId="{730E64E9-5CF4-4F60-BC6D-CF3E91628B5E}" type="pres">
      <dgm:prSet presAssocID="{F454DA40-7924-4BB5-B405-A800CBF54442}" presName="parTx" presStyleLbl="revTx" presStyleIdx="0" presStyleCnt="5">
        <dgm:presLayoutVars>
          <dgm:chMax val="0"/>
          <dgm:chPref val="0"/>
        </dgm:presLayoutVars>
      </dgm:prSet>
      <dgm:spPr/>
    </dgm:pt>
    <dgm:pt modelId="{1B7278B6-D7F4-4559-AB42-1E866518BBD3}" type="pres">
      <dgm:prSet presAssocID="{F454DA40-7924-4BB5-B405-A800CBF54442}" presName="desTx" presStyleLbl="revTx" presStyleIdx="1" presStyleCnt="5">
        <dgm:presLayoutVars/>
      </dgm:prSet>
      <dgm:spPr/>
    </dgm:pt>
    <dgm:pt modelId="{D61EF47A-0944-4774-A745-5300E63A7EC8}" type="pres">
      <dgm:prSet presAssocID="{8D425A93-B6B0-42F5-B66E-8FCB785F1751}" presName="sibTrans" presStyleCnt="0"/>
      <dgm:spPr/>
    </dgm:pt>
    <dgm:pt modelId="{17B5AA78-39D7-444B-9298-2FFE6EC80B12}" type="pres">
      <dgm:prSet presAssocID="{B677D35E-4069-4408-8097-72554B4D3C83}" presName="compNode" presStyleCnt="0"/>
      <dgm:spPr/>
    </dgm:pt>
    <dgm:pt modelId="{2D616047-A708-4CD3-AF4E-815417E3A984}" type="pres">
      <dgm:prSet presAssocID="{B677D35E-4069-4408-8097-72554B4D3C83}" presName="bgRect" presStyleLbl="bgShp" presStyleIdx="1" presStyleCnt="4"/>
      <dgm:spPr/>
    </dgm:pt>
    <dgm:pt modelId="{BE503A01-CD25-4BBB-85BB-B40C9D0FC7A3}" type="pres">
      <dgm:prSet presAssocID="{B677D35E-4069-4408-8097-72554B4D3C83}"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iploma Roll"/>
        </a:ext>
      </dgm:extLst>
    </dgm:pt>
    <dgm:pt modelId="{47795D30-8D94-4C6E-8C67-CEF6E047112B}" type="pres">
      <dgm:prSet presAssocID="{B677D35E-4069-4408-8097-72554B4D3C83}" presName="spaceRect" presStyleCnt="0"/>
      <dgm:spPr/>
    </dgm:pt>
    <dgm:pt modelId="{6904F6B3-9C0B-4A89-AF56-907C45CDB923}" type="pres">
      <dgm:prSet presAssocID="{B677D35E-4069-4408-8097-72554B4D3C83}" presName="parTx" presStyleLbl="revTx" presStyleIdx="2" presStyleCnt="5">
        <dgm:presLayoutVars>
          <dgm:chMax val="0"/>
          <dgm:chPref val="0"/>
        </dgm:presLayoutVars>
      </dgm:prSet>
      <dgm:spPr/>
    </dgm:pt>
    <dgm:pt modelId="{E16D43C7-2116-4600-A395-58FB8114F62D}" type="pres">
      <dgm:prSet presAssocID="{CBDDDD88-04C4-4CFA-A9E9-FF50107BC3E4}" presName="sibTrans" presStyleCnt="0"/>
      <dgm:spPr/>
    </dgm:pt>
    <dgm:pt modelId="{F378B931-4605-4419-BE81-6B59EDE52C30}" type="pres">
      <dgm:prSet presAssocID="{7CA052F1-3B46-42D7-AEB7-D754E8A59A90}" presName="compNode" presStyleCnt="0"/>
      <dgm:spPr/>
    </dgm:pt>
    <dgm:pt modelId="{2A6F77C0-AF6E-4DBA-BF21-3F2770EA858D}" type="pres">
      <dgm:prSet presAssocID="{7CA052F1-3B46-42D7-AEB7-D754E8A59A90}" presName="bgRect" presStyleLbl="bgShp" presStyleIdx="2" presStyleCnt="4"/>
      <dgm:spPr/>
    </dgm:pt>
    <dgm:pt modelId="{477718B0-AA06-4E52-83DA-9B5AD1EC546F}" type="pres">
      <dgm:prSet presAssocID="{7CA052F1-3B46-42D7-AEB7-D754E8A59A90}"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oks"/>
        </a:ext>
      </dgm:extLst>
    </dgm:pt>
    <dgm:pt modelId="{882D3845-1406-4887-9323-045EE9FF5476}" type="pres">
      <dgm:prSet presAssocID="{7CA052F1-3B46-42D7-AEB7-D754E8A59A90}" presName="spaceRect" presStyleCnt="0"/>
      <dgm:spPr/>
    </dgm:pt>
    <dgm:pt modelId="{B21E1038-7871-40DF-A311-5D2D3ECE408B}" type="pres">
      <dgm:prSet presAssocID="{7CA052F1-3B46-42D7-AEB7-D754E8A59A90}" presName="parTx" presStyleLbl="revTx" presStyleIdx="3" presStyleCnt="5">
        <dgm:presLayoutVars>
          <dgm:chMax val="0"/>
          <dgm:chPref val="0"/>
        </dgm:presLayoutVars>
      </dgm:prSet>
      <dgm:spPr/>
    </dgm:pt>
    <dgm:pt modelId="{02024666-04CE-420F-A09D-41C7EE1F7914}" type="pres">
      <dgm:prSet presAssocID="{F996FF3F-2BCA-438F-85A3-DF4523664640}" presName="sibTrans" presStyleCnt="0"/>
      <dgm:spPr/>
    </dgm:pt>
    <dgm:pt modelId="{C4C26B35-473C-4937-BE31-755CFDBEC83D}" type="pres">
      <dgm:prSet presAssocID="{64C4434B-E5DF-47D6-93B5-6F07851C71F5}" presName="compNode" presStyleCnt="0"/>
      <dgm:spPr/>
    </dgm:pt>
    <dgm:pt modelId="{AF94A69F-B3CB-4B61-A65F-E31925E94CA4}" type="pres">
      <dgm:prSet presAssocID="{64C4434B-E5DF-47D6-93B5-6F07851C71F5}" presName="bgRect" presStyleLbl="bgShp" presStyleIdx="3" presStyleCnt="4"/>
      <dgm:spPr/>
    </dgm:pt>
    <dgm:pt modelId="{BE051830-45F6-434E-A506-8BF25C95D472}" type="pres">
      <dgm:prSet presAssocID="{64C4434B-E5DF-47D6-93B5-6F07851C71F5}"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ining Tools"/>
        </a:ext>
      </dgm:extLst>
    </dgm:pt>
    <dgm:pt modelId="{D0C68F44-3E8D-4A4E-83BC-2C7A5A4E2ECF}" type="pres">
      <dgm:prSet presAssocID="{64C4434B-E5DF-47D6-93B5-6F07851C71F5}" presName="spaceRect" presStyleCnt="0"/>
      <dgm:spPr/>
    </dgm:pt>
    <dgm:pt modelId="{158A1CC1-59D6-4D5D-B21C-0ED48BBA5AE8}" type="pres">
      <dgm:prSet presAssocID="{64C4434B-E5DF-47D6-93B5-6F07851C71F5}" presName="parTx" presStyleLbl="revTx" presStyleIdx="4" presStyleCnt="5">
        <dgm:presLayoutVars>
          <dgm:chMax val="0"/>
          <dgm:chPref val="0"/>
        </dgm:presLayoutVars>
      </dgm:prSet>
      <dgm:spPr/>
    </dgm:pt>
  </dgm:ptLst>
  <dgm:cxnLst>
    <dgm:cxn modelId="{7C886A07-7082-4F34-ABAF-EC31BF22F902}" type="presOf" srcId="{784417C4-F4F8-4CDA-9F72-3A50D3F3CE7C}" destId="{24144816-23BB-4B4E-B8D0-016B5857FBCC}" srcOrd="0" destOrd="0" presId="urn:microsoft.com/office/officeart/2018/2/layout/IconVerticalSolidList"/>
    <dgm:cxn modelId="{1DAD9309-A8F7-4565-A70F-271D0688FC81}" srcId="{784417C4-F4F8-4CDA-9F72-3A50D3F3CE7C}" destId="{7CA052F1-3B46-42D7-AEB7-D754E8A59A90}" srcOrd="2" destOrd="0" parTransId="{B29CDC5A-7AAF-4EF5-8156-06CB86407229}" sibTransId="{F996FF3F-2BCA-438F-85A3-DF4523664640}"/>
    <dgm:cxn modelId="{7B7AB712-92E1-409D-AEFD-EF3FD449219E}" type="presOf" srcId="{7CA052F1-3B46-42D7-AEB7-D754E8A59A90}" destId="{B21E1038-7871-40DF-A311-5D2D3ECE408B}" srcOrd="0" destOrd="0" presId="urn:microsoft.com/office/officeart/2018/2/layout/IconVerticalSolidList"/>
    <dgm:cxn modelId="{0A6D1B1E-A2E2-4E98-ADEC-CD03C2D07845}" srcId="{F0FCE4FA-741F-437B-8ABE-E2CE644459BE}" destId="{1F521E6A-1560-4314-9527-3CD8D6B0EA15}" srcOrd="0" destOrd="0" parTransId="{E0A30D32-C2FF-4D27-8195-804BFAE0EA5B}" sibTransId="{5BB64A95-0FDF-4485-B4F7-100F593EB9E2}"/>
    <dgm:cxn modelId="{56850B2A-7F70-47C3-A3B1-734B718EBB3A}" srcId="{784417C4-F4F8-4CDA-9F72-3A50D3F3CE7C}" destId="{B677D35E-4069-4408-8097-72554B4D3C83}" srcOrd="1" destOrd="0" parTransId="{83399302-2D78-4002-B02B-553D61A8DDC1}" sibTransId="{CBDDDD88-04C4-4CFA-A9E9-FF50107BC3E4}"/>
    <dgm:cxn modelId="{E9521731-9680-406E-81E3-B13B7A72A436}" type="presOf" srcId="{1F521E6A-1560-4314-9527-3CD8D6B0EA15}" destId="{1B7278B6-D7F4-4559-AB42-1E866518BBD3}" srcOrd="0" destOrd="1" presId="urn:microsoft.com/office/officeart/2018/2/layout/IconVerticalSolidList"/>
    <dgm:cxn modelId="{2C375954-E078-4B00-A1E0-9C9248D4A815}" srcId="{784417C4-F4F8-4CDA-9F72-3A50D3F3CE7C}" destId="{F454DA40-7924-4BB5-B405-A800CBF54442}" srcOrd="0" destOrd="0" parTransId="{894C53E4-8860-4C48-923F-F52B336F5062}" sibTransId="{8D425A93-B6B0-42F5-B66E-8FCB785F1751}"/>
    <dgm:cxn modelId="{5D37C38F-BB06-458D-8FC3-FC00A7B02C1A}" srcId="{784417C4-F4F8-4CDA-9F72-3A50D3F3CE7C}" destId="{64C4434B-E5DF-47D6-93B5-6F07851C71F5}" srcOrd="3" destOrd="0" parTransId="{C0FD07BD-F93A-4FF9-A532-F458CE01CF27}" sibTransId="{9574BDB8-640D-40D8-9326-2CDCB8DE7FBB}"/>
    <dgm:cxn modelId="{0ADDF6C5-B98F-4EC3-9068-E6D381C47F05}" srcId="{F454DA40-7924-4BB5-B405-A800CBF54442}" destId="{F0FCE4FA-741F-437B-8ABE-E2CE644459BE}" srcOrd="0" destOrd="0" parTransId="{FC7FB8B0-30B3-4A04-BF31-958184306A57}" sibTransId="{5675316D-FB02-481F-8FA1-A76D07939ED4}"/>
    <dgm:cxn modelId="{2649B5C8-46A6-45D0-A72E-E9F82E5A3AD3}" type="presOf" srcId="{B677D35E-4069-4408-8097-72554B4D3C83}" destId="{6904F6B3-9C0B-4A89-AF56-907C45CDB923}" srcOrd="0" destOrd="0" presId="urn:microsoft.com/office/officeart/2018/2/layout/IconVerticalSolidList"/>
    <dgm:cxn modelId="{5804CBDE-AF58-4792-ADBA-C02982F94CBA}" type="presOf" srcId="{F0FCE4FA-741F-437B-8ABE-E2CE644459BE}" destId="{1B7278B6-D7F4-4559-AB42-1E866518BBD3}" srcOrd="0" destOrd="0" presId="urn:microsoft.com/office/officeart/2018/2/layout/IconVerticalSolidList"/>
    <dgm:cxn modelId="{B8C4A7EA-27D0-429E-A856-BB1E2E2CEA47}" type="presOf" srcId="{64C4434B-E5DF-47D6-93B5-6F07851C71F5}" destId="{158A1CC1-59D6-4D5D-B21C-0ED48BBA5AE8}" srcOrd="0" destOrd="0" presId="urn:microsoft.com/office/officeart/2018/2/layout/IconVerticalSolidList"/>
    <dgm:cxn modelId="{272A73EB-96E2-4E5E-A35F-62022187B9F4}" type="presOf" srcId="{F454DA40-7924-4BB5-B405-A800CBF54442}" destId="{730E64E9-5CF4-4F60-BC6D-CF3E91628B5E}" srcOrd="0" destOrd="0" presId="urn:microsoft.com/office/officeart/2018/2/layout/IconVerticalSolidList"/>
    <dgm:cxn modelId="{00911153-71AC-4111-9514-F52573192297}" type="presParOf" srcId="{24144816-23BB-4B4E-B8D0-016B5857FBCC}" destId="{7FAD7637-F3DC-426B-BADA-F1C237173DBE}" srcOrd="0" destOrd="0" presId="urn:microsoft.com/office/officeart/2018/2/layout/IconVerticalSolidList"/>
    <dgm:cxn modelId="{5D48CD1B-DC16-43A1-B0C6-E8B5A30EBD4F}" type="presParOf" srcId="{7FAD7637-F3DC-426B-BADA-F1C237173DBE}" destId="{BE11C4BF-26DA-4F7B-8613-7023B7317F26}" srcOrd="0" destOrd="0" presId="urn:microsoft.com/office/officeart/2018/2/layout/IconVerticalSolidList"/>
    <dgm:cxn modelId="{7DE89571-449A-4899-94D6-3310EC3D51CD}" type="presParOf" srcId="{7FAD7637-F3DC-426B-BADA-F1C237173DBE}" destId="{CE3B916A-3A52-455B-8329-70D84F5A6E19}" srcOrd="1" destOrd="0" presId="urn:microsoft.com/office/officeart/2018/2/layout/IconVerticalSolidList"/>
    <dgm:cxn modelId="{E4519AE9-78B4-4656-A565-BC7B93CB5E50}" type="presParOf" srcId="{7FAD7637-F3DC-426B-BADA-F1C237173DBE}" destId="{B8AFE346-A40F-4C67-8685-44E3C6DC9852}" srcOrd="2" destOrd="0" presId="urn:microsoft.com/office/officeart/2018/2/layout/IconVerticalSolidList"/>
    <dgm:cxn modelId="{8B429F66-994B-4843-8552-12375AFB77FC}" type="presParOf" srcId="{7FAD7637-F3DC-426B-BADA-F1C237173DBE}" destId="{730E64E9-5CF4-4F60-BC6D-CF3E91628B5E}" srcOrd="3" destOrd="0" presId="urn:microsoft.com/office/officeart/2018/2/layout/IconVerticalSolidList"/>
    <dgm:cxn modelId="{22C798C5-4F09-4C29-959C-B35A86DD221C}" type="presParOf" srcId="{7FAD7637-F3DC-426B-BADA-F1C237173DBE}" destId="{1B7278B6-D7F4-4559-AB42-1E866518BBD3}" srcOrd="4" destOrd="0" presId="urn:microsoft.com/office/officeart/2018/2/layout/IconVerticalSolidList"/>
    <dgm:cxn modelId="{29C8C90B-1A85-42E3-A372-98377EB21B42}" type="presParOf" srcId="{24144816-23BB-4B4E-B8D0-016B5857FBCC}" destId="{D61EF47A-0944-4774-A745-5300E63A7EC8}" srcOrd="1" destOrd="0" presId="urn:microsoft.com/office/officeart/2018/2/layout/IconVerticalSolidList"/>
    <dgm:cxn modelId="{9287CDC6-E2AA-4A52-8872-8795EDF62E36}" type="presParOf" srcId="{24144816-23BB-4B4E-B8D0-016B5857FBCC}" destId="{17B5AA78-39D7-444B-9298-2FFE6EC80B12}" srcOrd="2" destOrd="0" presId="urn:microsoft.com/office/officeart/2018/2/layout/IconVerticalSolidList"/>
    <dgm:cxn modelId="{480A66AC-FFA2-411C-B462-B7E2FD20E36B}" type="presParOf" srcId="{17B5AA78-39D7-444B-9298-2FFE6EC80B12}" destId="{2D616047-A708-4CD3-AF4E-815417E3A984}" srcOrd="0" destOrd="0" presId="urn:microsoft.com/office/officeart/2018/2/layout/IconVerticalSolidList"/>
    <dgm:cxn modelId="{70A75E9A-28AC-4D49-85B1-B30C34695BF8}" type="presParOf" srcId="{17B5AA78-39D7-444B-9298-2FFE6EC80B12}" destId="{BE503A01-CD25-4BBB-85BB-B40C9D0FC7A3}" srcOrd="1" destOrd="0" presId="urn:microsoft.com/office/officeart/2018/2/layout/IconVerticalSolidList"/>
    <dgm:cxn modelId="{FF1EF8CE-8B28-4E4E-A03B-A69D2DE7B530}" type="presParOf" srcId="{17B5AA78-39D7-444B-9298-2FFE6EC80B12}" destId="{47795D30-8D94-4C6E-8C67-CEF6E047112B}" srcOrd="2" destOrd="0" presId="urn:microsoft.com/office/officeart/2018/2/layout/IconVerticalSolidList"/>
    <dgm:cxn modelId="{A6A5EA70-85D6-4DD0-83A4-AA5E39BA4F08}" type="presParOf" srcId="{17B5AA78-39D7-444B-9298-2FFE6EC80B12}" destId="{6904F6B3-9C0B-4A89-AF56-907C45CDB923}" srcOrd="3" destOrd="0" presId="urn:microsoft.com/office/officeart/2018/2/layout/IconVerticalSolidList"/>
    <dgm:cxn modelId="{966D5CD3-6334-4C50-977B-B4B09104490D}" type="presParOf" srcId="{24144816-23BB-4B4E-B8D0-016B5857FBCC}" destId="{E16D43C7-2116-4600-A395-58FB8114F62D}" srcOrd="3" destOrd="0" presId="urn:microsoft.com/office/officeart/2018/2/layout/IconVerticalSolidList"/>
    <dgm:cxn modelId="{A514DD34-538F-4935-8BDF-D36F3AE4CA5A}" type="presParOf" srcId="{24144816-23BB-4B4E-B8D0-016B5857FBCC}" destId="{F378B931-4605-4419-BE81-6B59EDE52C30}" srcOrd="4" destOrd="0" presId="urn:microsoft.com/office/officeart/2018/2/layout/IconVerticalSolidList"/>
    <dgm:cxn modelId="{58137CBB-4DDF-494E-9FCA-0B5C704B401B}" type="presParOf" srcId="{F378B931-4605-4419-BE81-6B59EDE52C30}" destId="{2A6F77C0-AF6E-4DBA-BF21-3F2770EA858D}" srcOrd="0" destOrd="0" presId="urn:microsoft.com/office/officeart/2018/2/layout/IconVerticalSolidList"/>
    <dgm:cxn modelId="{09342369-CD3F-4BCF-B2CB-01AFB499A2D9}" type="presParOf" srcId="{F378B931-4605-4419-BE81-6B59EDE52C30}" destId="{477718B0-AA06-4E52-83DA-9B5AD1EC546F}" srcOrd="1" destOrd="0" presId="urn:microsoft.com/office/officeart/2018/2/layout/IconVerticalSolidList"/>
    <dgm:cxn modelId="{99271318-F8C4-442A-835B-FD2FFEC45644}" type="presParOf" srcId="{F378B931-4605-4419-BE81-6B59EDE52C30}" destId="{882D3845-1406-4887-9323-045EE9FF5476}" srcOrd="2" destOrd="0" presId="urn:microsoft.com/office/officeart/2018/2/layout/IconVerticalSolidList"/>
    <dgm:cxn modelId="{AA49FA33-AA92-46E0-9B7F-1D21C491061B}" type="presParOf" srcId="{F378B931-4605-4419-BE81-6B59EDE52C30}" destId="{B21E1038-7871-40DF-A311-5D2D3ECE408B}" srcOrd="3" destOrd="0" presId="urn:microsoft.com/office/officeart/2018/2/layout/IconVerticalSolidList"/>
    <dgm:cxn modelId="{22C2FE2E-A7D9-40D1-B125-D7F026C4E752}" type="presParOf" srcId="{24144816-23BB-4B4E-B8D0-016B5857FBCC}" destId="{02024666-04CE-420F-A09D-41C7EE1F7914}" srcOrd="5" destOrd="0" presId="urn:microsoft.com/office/officeart/2018/2/layout/IconVerticalSolidList"/>
    <dgm:cxn modelId="{1C45D394-F5BA-4EBD-AF86-1DCA44712F41}" type="presParOf" srcId="{24144816-23BB-4B4E-B8D0-016B5857FBCC}" destId="{C4C26B35-473C-4937-BE31-755CFDBEC83D}" srcOrd="6" destOrd="0" presId="urn:microsoft.com/office/officeart/2018/2/layout/IconVerticalSolidList"/>
    <dgm:cxn modelId="{B1394321-F122-498C-B1E2-F80F7005F601}" type="presParOf" srcId="{C4C26B35-473C-4937-BE31-755CFDBEC83D}" destId="{AF94A69F-B3CB-4B61-A65F-E31925E94CA4}" srcOrd="0" destOrd="0" presId="urn:microsoft.com/office/officeart/2018/2/layout/IconVerticalSolidList"/>
    <dgm:cxn modelId="{743FC634-4492-4007-9529-9A0192905105}" type="presParOf" srcId="{C4C26B35-473C-4937-BE31-755CFDBEC83D}" destId="{BE051830-45F6-434E-A506-8BF25C95D472}" srcOrd="1" destOrd="0" presId="urn:microsoft.com/office/officeart/2018/2/layout/IconVerticalSolidList"/>
    <dgm:cxn modelId="{72C094C2-6053-4CFA-94CB-17BA6AE8901F}" type="presParOf" srcId="{C4C26B35-473C-4937-BE31-755CFDBEC83D}" destId="{D0C68F44-3E8D-4A4E-83BC-2C7A5A4E2ECF}" srcOrd="2" destOrd="0" presId="urn:microsoft.com/office/officeart/2018/2/layout/IconVerticalSolidList"/>
    <dgm:cxn modelId="{C22AFDEF-2621-461E-8732-941292277465}" type="presParOf" srcId="{C4C26B35-473C-4937-BE31-755CFDBEC83D}" destId="{158A1CC1-59D6-4D5D-B21C-0ED48BBA5A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88CD1-4681-43FF-9A79-2D37C9451288}">
      <dsp:nvSpPr>
        <dsp:cNvPr id="0" name=""/>
        <dsp:cNvSpPr/>
      </dsp:nvSpPr>
      <dsp:spPr>
        <a:xfrm>
          <a:off x="0" y="19043"/>
          <a:ext cx="6451943" cy="914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Academic titles in support of instruction or research are:</a:t>
          </a:r>
        </a:p>
      </dsp:txBody>
      <dsp:txXfrm>
        <a:off x="44664" y="63707"/>
        <a:ext cx="6362615" cy="825612"/>
      </dsp:txXfrm>
    </dsp:sp>
    <dsp:sp modelId="{7F62D50B-9358-4F81-AC68-70A068493FE0}">
      <dsp:nvSpPr>
        <dsp:cNvPr id="0" name=""/>
        <dsp:cNvSpPr/>
      </dsp:nvSpPr>
      <dsp:spPr>
        <a:xfrm>
          <a:off x="0" y="1000223"/>
          <a:ext cx="6451943" cy="914940"/>
        </a:xfrm>
        <a:prstGeom prst="roundRect">
          <a:avLst/>
        </a:prstGeom>
        <a:solidFill>
          <a:schemeClr val="accent2">
            <a:hueOff val="-419062"/>
            <a:satOff val="-4829"/>
            <a:lumOff val="10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Research</a:t>
          </a:r>
        </a:p>
      </dsp:txBody>
      <dsp:txXfrm>
        <a:off x="44664" y="1044887"/>
        <a:ext cx="6362615" cy="825612"/>
      </dsp:txXfrm>
    </dsp:sp>
    <dsp:sp modelId="{B0DA4708-3821-4218-9656-54936357D94A}">
      <dsp:nvSpPr>
        <dsp:cNvPr id="0" name=""/>
        <dsp:cNvSpPr/>
      </dsp:nvSpPr>
      <dsp:spPr>
        <a:xfrm>
          <a:off x="0" y="1915163"/>
          <a:ext cx="645194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Graduate Student Researchers (GSRs)</a:t>
          </a:r>
        </a:p>
      </dsp:txBody>
      <dsp:txXfrm>
        <a:off x="0" y="1915163"/>
        <a:ext cx="6451943" cy="380880"/>
      </dsp:txXfrm>
    </dsp:sp>
    <dsp:sp modelId="{7D7DB041-FCB0-42D5-BB61-28E9505AC6D7}">
      <dsp:nvSpPr>
        <dsp:cNvPr id="0" name=""/>
        <dsp:cNvSpPr/>
      </dsp:nvSpPr>
      <dsp:spPr>
        <a:xfrm>
          <a:off x="0" y="2296043"/>
          <a:ext cx="6451943" cy="914940"/>
        </a:xfrm>
        <a:prstGeom prst="roundRect">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Instruction</a:t>
          </a:r>
        </a:p>
      </dsp:txBody>
      <dsp:txXfrm>
        <a:off x="44664" y="2340707"/>
        <a:ext cx="6362615" cy="825612"/>
      </dsp:txXfrm>
    </dsp:sp>
    <dsp:sp modelId="{0B306474-D46A-447F-9CF4-CC80EDBE6729}">
      <dsp:nvSpPr>
        <dsp:cNvPr id="0" name=""/>
        <dsp:cNvSpPr/>
      </dsp:nvSpPr>
      <dsp:spPr>
        <a:xfrm>
          <a:off x="0" y="3210983"/>
          <a:ext cx="6451943"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Teaching Assistants</a:t>
          </a:r>
        </a:p>
        <a:p>
          <a:pPr marL="171450" lvl="1" indent="-171450" algn="l" defTabSz="800100">
            <a:lnSpc>
              <a:spcPct val="90000"/>
            </a:lnSpc>
            <a:spcBef>
              <a:spcPct val="0"/>
            </a:spcBef>
            <a:spcAft>
              <a:spcPct val="20000"/>
            </a:spcAft>
            <a:buChar char="•"/>
          </a:pPr>
          <a:r>
            <a:rPr lang="en-US" sz="1800" kern="1200"/>
            <a:t>Associate Ins (Instructors)</a:t>
          </a:r>
        </a:p>
        <a:p>
          <a:pPr marL="171450" lvl="1" indent="-171450" algn="l" defTabSz="800100">
            <a:lnSpc>
              <a:spcPct val="90000"/>
            </a:lnSpc>
            <a:spcBef>
              <a:spcPct val="0"/>
            </a:spcBef>
            <a:spcAft>
              <a:spcPct val="20000"/>
            </a:spcAft>
            <a:buChar char="•"/>
          </a:pPr>
          <a:r>
            <a:rPr lang="en-US" sz="1800" kern="1200"/>
            <a:t>Readers</a:t>
          </a:r>
        </a:p>
        <a:p>
          <a:pPr marL="171450" lvl="1" indent="-171450" algn="l" defTabSz="800100">
            <a:lnSpc>
              <a:spcPct val="90000"/>
            </a:lnSpc>
            <a:spcBef>
              <a:spcPct val="0"/>
            </a:spcBef>
            <a:spcAft>
              <a:spcPct val="20000"/>
            </a:spcAft>
            <a:buChar char="•"/>
          </a:pPr>
          <a:r>
            <a:rPr lang="en-US" sz="1800" kern="1200"/>
            <a:t>Tutors</a:t>
          </a:r>
        </a:p>
      </dsp:txBody>
      <dsp:txXfrm>
        <a:off x="0" y="3210983"/>
        <a:ext cx="6451943" cy="1237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1C4BF-26DA-4F7B-8613-7023B7317F26}">
      <dsp:nvSpPr>
        <dsp:cNvPr id="0" name=""/>
        <dsp:cNvSpPr/>
      </dsp:nvSpPr>
      <dsp:spPr>
        <a:xfrm>
          <a:off x="0" y="4034"/>
          <a:ext cx="6451943" cy="9389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B916A-3A52-455B-8329-70D84F5A6E19}">
      <dsp:nvSpPr>
        <dsp:cNvPr id="0" name=""/>
        <dsp:cNvSpPr/>
      </dsp:nvSpPr>
      <dsp:spPr>
        <a:xfrm>
          <a:off x="284020" y="215288"/>
          <a:ext cx="516400" cy="516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E64E9-5CF4-4F60-BC6D-CF3E91628B5E}">
      <dsp:nvSpPr>
        <dsp:cNvPr id="0" name=""/>
        <dsp:cNvSpPr/>
      </dsp:nvSpPr>
      <dsp:spPr>
        <a:xfrm>
          <a:off x="1084440" y="4034"/>
          <a:ext cx="2903374" cy="93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68" tIns="99368" rIns="99368" bIns="99368" numCol="1" spcCol="1270" anchor="ctr" anchorCtr="0">
          <a:noAutofit/>
        </a:bodyPr>
        <a:lstStyle/>
        <a:p>
          <a:pPr marL="0" lvl="0" indent="0" algn="l" defTabSz="711200">
            <a:lnSpc>
              <a:spcPct val="90000"/>
            </a:lnSpc>
            <a:spcBef>
              <a:spcPct val="0"/>
            </a:spcBef>
            <a:spcAft>
              <a:spcPct val="35000"/>
            </a:spcAft>
            <a:buNone/>
          </a:pPr>
          <a:r>
            <a:rPr lang="en-US" sz="1600" kern="1200"/>
            <a:t>Students appointed to these titles will be represented by the United Auto Workers union. </a:t>
          </a:r>
        </a:p>
      </dsp:txBody>
      <dsp:txXfrm>
        <a:off x="1084440" y="4034"/>
        <a:ext cx="2903374" cy="938909"/>
      </dsp:txXfrm>
    </dsp:sp>
    <dsp:sp modelId="{1B7278B6-D7F4-4559-AB42-1E866518BBD3}">
      <dsp:nvSpPr>
        <dsp:cNvPr id="0" name=""/>
        <dsp:cNvSpPr/>
      </dsp:nvSpPr>
      <dsp:spPr>
        <a:xfrm>
          <a:off x="3987814" y="4034"/>
          <a:ext cx="2463068" cy="93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68" tIns="99368" rIns="99368" bIns="99368" numCol="1" spcCol="1270" anchor="ctr" anchorCtr="0">
          <a:noAutofit/>
        </a:bodyPr>
        <a:lstStyle/>
        <a:p>
          <a:pPr marL="0" lvl="0" indent="0" algn="l" defTabSz="488950">
            <a:lnSpc>
              <a:spcPct val="90000"/>
            </a:lnSpc>
            <a:spcBef>
              <a:spcPct val="0"/>
            </a:spcBef>
            <a:spcAft>
              <a:spcPct val="35000"/>
            </a:spcAft>
            <a:buNone/>
          </a:pPr>
          <a:r>
            <a:rPr lang="en-US" sz="1100" kern="1200"/>
            <a:t>Systemwide Bargaining Contracts:</a:t>
          </a:r>
        </a:p>
        <a:p>
          <a:pPr marL="57150" lvl="1" indent="-57150" algn="l" defTabSz="488950">
            <a:lnSpc>
              <a:spcPct val="90000"/>
            </a:lnSpc>
            <a:spcBef>
              <a:spcPct val="0"/>
            </a:spcBef>
            <a:spcAft>
              <a:spcPct val="15000"/>
            </a:spcAft>
            <a:buChar char="•"/>
          </a:pPr>
          <a:r>
            <a:rPr lang="en-US" sz="1100" kern="1200">
              <a:hlinkClick xmlns:r="http://schemas.openxmlformats.org/officeDocument/2006/relationships" r:id="rId3"/>
            </a:rPr>
            <a:t>https://ucnet.universityofcalifornia.edu/resources/employment-policies-contracts/bargaining-units/</a:t>
          </a:r>
          <a:endParaRPr lang="en-US" sz="1100" kern="1200"/>
        </a:p>
      </dsp:txBody>
      <dsp:txXfrm>
        <a:off x="3987814" y="4034"/>
        <a:ext cx="2463068" cy="938909"/>
      </dsp:txXfrm>
    </dsp:sp>
    <dsp:sp modelId="{2D616047-A708-4CD3-AF4E-815417E3A984}">
      <dsp:nvSpPr>
        <dsp:cNvPr id="0" name=""/>
        <dsp:cNvSpPr/>
      </dsp:nvSpPr>
      <dsp:spPr>
        <a:xfrm>
          <a:off x="0" y="1177670"/>
          <a:ext cx="6451943" cy="9389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03A01-CD25-4BBB-85BB-B40C9D0FC7A3}">
      <dsp:nvSpPr>
        <dsp:cNvPr id="0" name=""/>
        <dsp:cNvSpPr/>
      </dsp:nvSpPr>
      <dsp:spPr>
        <a:xfrm>
          <a:off x="284020" y="1388925"/>
          <a:ext cx="516400" cy="5164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4F6B3-9C0B-4A89-AF56-907C45CDB923}">
      <dsp:nvSpPr>
        <dsp:cNvPr id="0" name=""/>
        <dsp:cNvSpPr/>
      </dsp:nvSpPr>
      <dsp:spPr>
        <a:xfrm>
          <a:off x="1084440" y="1177670"/>
          <a:ext cx="5366442" cy="93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68" tIns="99368" rIns="99368" bIns="99368" numCol="1" spcCol="1270" anchor="ctr" anchorCtr="0">
          <a:noAutofit/>
        </a:bodyPr>
        <a:lstStyle/>
        <a:p>
          <a:pPr marL="0" lvl="0" indent="0" algn="l" defTabSz="711200">
            <a:lnSpc>
              <a:spcPct val="90000"/>
            </a:lnSpc>
            <a:spcBef>
              <a:spcPct val="0"/>
            </a:spcBef>
            <a:spcAft>
              <a:spcPct val="35000"/>
            </a:spcAft>
            <a:buNone/>
          </a:pPr>
          <a:r>
            <a:rPr lang="en-US" sz="1600" kern="1200"/>
            <a:t>An Academic Student Employee appointment is established only by the issuance of a Written Notice of Appointment and signed acceptance.</a:t>
          </a:r>
        </a:p>
      </dsp:txBody>
      <dsp:txXfrm>
        <a:off x="1084440" y="1177670"/>
        <a:ext cx="5366442" cy="938909"/>
      </dsp:txXfrm>
    </dsp:sp>
    <dsp:sp modelId="{2A6F77C0-AF6E-4DBA-BF21-3F2770EA858D}">
      <dsp:nvSpPr>
        <dsp:cNvPr id="0" name=""/>
        <dsp:cNvSpPr/>
      </dsp:nvSpPr>
      <dsp:spPr>
        <a:xfrm>
          <a:off x="0" y="2351307"/>
          <a:ext cx="6451943" cy="9389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718B0-AA06-4E52-83DA-9B5AD1EC546F}">
      <dsp:nvSpPr>
        <dsp:cNvPr id="0" name=""/>
        <dsp:cNvSpPr/>
      </dsp:nvSpPr>
      <dsp:spPr>
        <a:xfrm>
          <a:off x="284020" y="2562561"/>
          <a:ext cx="516400" cy="51640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1E1038-7871-40DF-A311-5D2D3ECE408B}">
      <dsp:nvSpPr>
        <dsp:cNvPr id="0" name=""/>
        <dsp:cNvSpPr/>
      </dsp:nvSpPr>
      <dsp:spPr>
        <a:xfrm>
          <a:off x="1084440" y="2351307"/>
          <a:ext cx="5366442" cy="93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68" tIns="99368" rIns="99368" bIns="99368" numCol="1" spcCol="1270" anchor="ctr" anchorCtr="0">
          <a:noAutofit/>
        </a:bodyPr>
        <a:lstStyle/>
        <a:p>
          <a:pPr marL="0" lvl="0" indent="0" algn="l" defTabSz="711200">
            <a:lnSpc>
              <a:spcPct val="90000"/>
            </a:lnSpc>
            <a:spcBef>
              <a:spcPct val="0"/>
            </a:spcBef>
            <a:spcAft>
              <a:spcPct val="35000"/>
            </a:spcAft>
            <a:buNone/>
          </a:pPr>
          <a:r>
            <a:rPr lang="en-US" sz="1600" kern="1200"/>
            <a:t>You will find eligibility requirements and workload information on the Graduate Division website: </a:t>
          </a:r>
          <a:r>
            <a:rPr lang="en-US" sz="1600" kern="1200">
              <a:hlinkClick xmlns:r="http://schemas.openxmlformats.org/officeDocument/2006/relationships" r:id="rId8"/>
            </a:rPr>
            <a:t>https://graduate.ucr.edu/</a:t>
          </a:r>
          <a:endParaRPr lang="en-US" sz="1600" kern="1200"/>
        </a:p>
      </dsp:txBody>
      <dsp:txXfrm>
        <a:off x="1084440" y="2351307"/>
        <a:ext cx="5366442" cy="938909"/>
      </dsp:txXfrm>
    </dsp:sp>
    <dsp:sp modelId="{AF94A69F-B3CB-4B61-A65F-E31925E94CA4}">
      <dsp:nvSpPr>
        <dsp:cNvPr id="0" name=""/>
        <dsp:cNvSpPr/>
      </dsp:nvSpPr>
      <dsp:spPr>
        <a:xfrm>
          <a:off x="0" y="3524943"/>
          <a:ext cx="6451943" cy="9389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51830-45F6-434E-A506-8BF25C95D472}">
      <dsp:nvSpPr>
        <dsp:cNvPr id="0" name=""/>
        <dsp:cNvSpPr/>
      </dsp:nvSpPr>
      <dsp:spPr>
        <a:xfrm>
          <a:off x="284020" y="3736198"/>
          <a:ext cx="516400" cy="5164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8A1CC1-59D6-4D5D-B21C-0ED48BBA5AE8}">
      <dsp:nvSpPr>
        <dsp:cNvPr id="0" name=""/>
        <dsp:cNvSpPr/>
      </dsp:nvSpPr>
      <dsp:spPr>
        <a:xfrm>
          <a:off x="1084440" y="3524943"/>
          <a:ext cx="5366442" cy="93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68" tIns="99368" rIns="99368" bIns="99368" numCol="1" spcCol="1270" anchor="ctr" anchorCtr="0">
          <a:noAutofit/>
        </a:bodyPr>
        <a:lstStyle/>
        <a:p>
          <a:pPr marL="0" lvl="0" indent="0" algn="l" defTabSz="711200">
            <a:lnSpc>
              <a:spcPct val="90000"/>
            </a:lnSpc>
            <a:spcBef>
              <a:spcPct val="0"/>
            </a:spcBef>
            <a:spcAft>
              <a:spcPct val="35000"/>
            </a:spcAft>
            <a:buNone/>
          </a:pPr>
          <a:r>
            <a:rPr lang="en-US" sz="1600" kern="1200"/>
            <a:t>Graduate Student Employment Tools: </a:t>
          </a:r>
          <a:r>
            <a:rPr lang="en-US" sz="1600" kern="1200">
              <a:hlinkClick xmlns:r="http://schemas.openxmlformats.org/officeDocument/2006/relationships" r:id="rId11"/>
            </a:rPr>
            <a:t>https://graduate.ucr.edu/graduate-student-employment#time-and-attendance-reporting-</a:t>
          </a:r>
          <a:endParaRPr lang="en-US" sz="1600" kern="1200"/>
        </a:p>
      </dsp:txBody>
      <dsp:txXfrm>
        <a:off x="1084440" y="3524943"/>
        <a:ext cx="5366442" cy="9389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5C30F-6C17-4E8C-ACE2-278312B040A5}"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BC1C7-D82B-4C77-B0D9-19B0BF652F78}" type="slidenum">
              <a:rPr lang="en-US" smtClean="0"/>
              <a:t>‹#›</a:t>
            </a:fld>
            <a:endParaRPr lang="en-US"/>
          </a:p>
        </p:txBody>
      </p:sp>
    </p:spTree>
    <p:extLst>
      <p:ext uri="{BB962C8B-B14F-4D97-AF65-F5344CB8AC3E}">
        <p14:creationId xmlns:p14="http://schemas.microsoft.com/office/powerpoint/2010/main" val="416854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BC1C7-D82B-4C77-B0D9-19B0BF652F78}" type="slidenum">
              <a:rPr lang="en-US" smtClean="0"/>
              <a:t>1</a:t>
            </a:fld>
            <a:endParaRPr lang="en-US"/>
          </a:p>
        </p:txBody>
      </p:sp>
    </p:spTree>
    <p:extLst>
      <p:ext uri="{BB962C8B-B14F-4D97-AF65-F5344CB8AC3E}">
        <p14:creationId xmlns:p14="http://schemas.microsoft.com/office/powerpoint/2010/main" val="169152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BC1C7-D82B-4C77-B0D9-19B0BF652F78}" type="slidenum">
              <a:rPr lang="en-US" smtClean="0"/>
              <a:t>10</a:t>
            </a:fld>
            <a:endParaRPr lang="en-US"/>
          </a:p>
        </p:txBody>
      </p:sp>
    </p:spTree>
    <p:extLst>
      <p:ext uri="{BB962C8B-B14F-4D97-AF65-F5344CB8AC3E}">
        <p14:creationId xmlns:p14="http://schemas.microsoft.com/office/powerpoint/2010/main" val="358607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1F2A4E2-4CF3-4B5F-A59E-E879A6B8E5AE}" type="datetimeFigureOut">
              <a:rPr lang="en-US" smtClean="0"/>
              <a:t>2/6/2026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D3CE05B-6E8A-4974-A7EE-1BE60BCE572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28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2A4E2-4CF3-4B5F-A59E-E879A6B8E5AE}"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282572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2A4E2-4CF3-4B5F-A59E-E879A6B8E5AE}"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65932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2A4E2-4CF3-4B5F-A59E-E879A6B8E5AE}"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186820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2A4E2-4CF3-4B5F-A59E-E879A6B8E5AE}"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CE05B-6E8A-4974-A7EE-1BE60BCE572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42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2A4E2-4CF3-4B5F-A59E-E879A6B8E5AE}"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391198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2A4E2-4CF3-4B5F-A59E-E879A6B8E5AE}" type="datetimeFigureOut">
              <a:rPr lang="en-US" smtClean="0"/>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200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F2A4E2-4CF3-4B5F-A59E-E879A6B8E5AE}" type="datetimeFigureOut">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30097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2A4E2-4CF3-4B5F-A59E-E879A6B8E5AE}" type="datetimeFigureOut">
              <a:rPr lang="en-US" smtClean="0"/>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1668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2A4E2-4CF3-4B5F-A59E-E879A6B8E5AE}"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7560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2A4E2-4CF3-4B5F-A59E-E879A6B8E5AE}"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CE05B-6E8A-4974-A7EE-1BE60BCE572D}" type="slidenum">
              <a:rPr lang="en-US" smtClean="0"/>
              <a:t>‹#›</a:t>
            </a:fld>
            <a:endParaRPr lang="en-US"/>
          </a:p>
        </p:txBody>
      </p:sp>
    </p:spTree>
    <p:extLst>
      <p:ext uri="{BB962C8B-B14F-4D97-AF65-F5344CB8AC3E}">
        <p14:creationId xmlns:p14="http://schemas.microsoft.com/office/powerpoint/2010/main" val="240789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1F2A4E2-4CF3-4B5F-A59E-E879A6B8E5AE}" type="datetimeFigureOut">
              <a:rPr lang="en-US" smtClean="0"/>
              <a:t>2/6/2026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D3CE05B-6E8A-4974-A7EE-1BE60BCE572D}" type="slidenum">
              <a:rPr lang="en-US" smtClean="0"/>
              <a:t>‹#›</a:t>
            </a:fld>
            <a:endParaRPr lang="en-US"/>
          </a:p>
        </p:txBody>
      </p:sp>
    </p:spTree>
    <p:extLst>
      <p:ext uri="{BB962C8B-B14F-4D97-AF65-F5344CB8AC3E}">
        <p14:creationId xmlns:p14="http://schemas.microsoft.com/office/powerpoint/2010/main" val="43839486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imesheetfeedback@ucr.edu" TargetMode="External"/><Relationship Id="rId2" Type="http://schemas.openxmlformats.org/officeDocument/2006/relationships/hyperlink" Target="https://live-ucr-graduate.pantheonsite.io/document/asegsrjobaidpdf" TargetMode="External"/><Relationship Id="rId1" Type="http://schemas.openxmlformats.org/officeDocument/2006/relationships/slideLayout" Target="../slideLayouts/slideLayout2.xml"/><Relationship Id="rId5" Type="http://schemas.openxmlformats.org/officeDocument/2006/relationships/hyperlink" Target="https://ucnet.universityofcalifornia.edu/resources/employment-policies-contracts/bargaining-units/graduate-student-researchers/contract/" TargetMode="External"/><Relationship Id="rId4" Type="http://schemas.openxmlformats.org/officeDocument/2006/relationships/hyperlink" Target="https://ucnet.universityofcalifornia.edu/resources/employment-policies-contracts/bargaining-units/academic-student-employees/contract/"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C05C-0EB4-6E34-892C-84E05AFFE215}"/>
              </a:ext>
            </a:extLst>
          </p:cNvPr>
          <p:cNvSpPr>
            <a:spLocks noGrp="1"/>
          </p:cNvSpPr>
          <p:nvPr>
            <p:ph type="ctrTitle"/>
          </p:nvPr>
        </p:nvSpPr>
        <p:spPr/>
        <p:txBody>
          <a:bodyPr/>
          <a:lstStyle/>
          <a:p>
            <a:r>
              <a:rPr lang="en-US"/>
              <a:t>Graduate Student Employment</a:t>
            </a:r>
            <a:endParaRPr lang="en-US" dirty="0"/>
          </a:p>
        </p:txBody>
      </p:sp>
      <p:sp>
        <p:nvSpPr>
          <p:cNvPr id="3" name="Subtitle 2">
            <a:extLst>
              <a:ext uri="{FF2B5EF4-FFF2-40B4-BE49-F238E27FC236}">
                <a16:creationId xmlns:a16="http://schemas.microsoft.com/office/drawing/2014/main" id="{1F90473D-F53B-BBAB-1259-7DB3322B6C4C}"/>
              </a:ext>
            </a:extLst>
          </p:cNvPr>
          <p:cNvSpPr>
            <a:spLocks noGrp="1"/>
          </p:cNvSpPr>
          <p:nvPr>
            <p:ph type="subTitle" idx="1"/>
          </p:nvPr>
        </p:nvSpPr>
        <p:spPr/>
        <p:txBody>
          <a:bodyPr>
            <a:normAutofit fontScale="77500" lnSpcReduction="20000"/>
          </a:bodyPr>
          <a:lstStyle/>
          <a:p>
            <a:endParaRPr lang="en-US" dirty="0"/>
          </a:p>
          <a:p>
            <a:pPr algn="l"/>
            <a:r>
              <a:rPr lang="en-US" dirty="0"/>
              <a:t>September 22, 2025</a:t>
            </a:r>
          </a:p>
          <a:p>
            <a:pPr algn="l"/>
            <a:r>
              <a:rPr lang="en-US" dirty="0"/>
              <a:t>CHASS AP</a:t>
            </a:r>
          </a:p>
          <a:p>
            <a:pPr algn="l"/>
            <a:r>
              <a:rPr lang="en-US" dirty="0"/>
              <a:t>Susan Brown</a:t>
            </a:r>
          </a:p>
        </p:txBody>
      </p:sp>
      <p:pic>
        <p:nvPicPr>
          <p:cNvPr id="4" name="Picture 3" descr="A blue and yellow text on a black background&#10;&#10;Description automatically generated">
            <a:extLst>
              <a:ext uri="{FF2B5EF4-FFF2-40B4-BE49-F238E27FC236}">
                <a16:creationId xmlns:a16="http://schemas.microsoft.com/office/drawing/2014/main" id="{8AD5DDCB-B39D-C645-223A-4968241C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018" y="5162549"/>
            <a:ext cx="5943600" cy="1107440"/>
          </a:xfrm>
          <a:prstGeom prst="rect">
            <a:avLst/>
          </a:prstGeom>
          <a:solidFill>
            <a:schemeClr val="bg1"/>
          </a:solidFill>
          <a:ln>
            <a:solidFill>
              <a:schemeClr val="bg1"/>
            </a:solidFill>
          </a:ln>
          <a:effectLst>
            <a:softEdge rad="63500"/>
          </a:effectLst>
        </p:spPr>
      </p:pic>
    </p:spTree>
    <p:extLst>
      <p:ext uri="{BB962C8B-B14F-4D97-AF65-F5344CB8AC3E}">
        <p14:creationId xmlns:p14="http://schemas.microsoft.com/office/powerpoint/2010/main" val="205255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531E-746F-610C-E6C4-61B027D0EC66}"/>
              </a:ext>
            </a:extLst>
          </p:cNvPr>
          <p:cNvSpPr>
            <a:spLocks noGrp="1"/>
          </p:cNvSpPr>
          <p:nvPr>
            <p:ph type="title"/>
          </p:nvPr>
        </p:nvSpPr>
        <p:spPr>
          <a:xfrm>
            <a:off x="1143002" y="243840"/>
            <a:ext cx="5199926" cy="1443269"/>
          </a:xfrm>
        </p:spPr>
        <p:txBody>
          <a:bodyPr>
            <a:normAutofit/>
          </a:bodyPr>
          <a:lstStyle/>
          <a:p>
            <a:r>
              <a:rPr lang="en-US" sz="4000" dirty="0"/>
              <a:t>Long Term Leave</a:t>
            </a:r>
          </a:p>
        </p:txBody>
      </p:sp>
      <p:sp>
        <p:nvSpPr>
          <p:cNvPr id="3" name="Content Placeholder 2">
            <a:extLst>
              <a:ext uri="{FF2B5EF4-FFF2-40B4-BE49-F238E27FC236}">
                <a16:creationId xmlns:a16="http://schemas.microsoft.com/office/drawing/2014/main" id="{72C784F0-B74D-6336-60D8-866B0BA3E016}"/>
              </a:ext>
            </a:extLst>
          </p:cNvPr>
          <p:cNvSpPr>
            <a:spLocks noGrp="1"/>
          </p:cNvSpPr>
          <p:nvPr>
            <p:ph idx="1"/>
          </p:nvPr>
        </p:nvSpPr>
        <p:spPr>
          <a:xfrm>
            <a:off x="701964" y="1385455"/>
            <a:ext cx="6668654" cy="5043054"/>
          </a:xfrm>
        </p:spPr>
        <p:txBody>
          <a:bodyPr>
            <a:normAutofit/>
          </a:bodyPr>
          <a:lstStyle/>
          <a:p>
            <a:r>
              <a:rPr lang="en-US" sz="1400" dirty="0"/>
              <a:t>Leave Eligibility</a:t>
            </a:r>
          </a:p>
          <a:p>
            <a:pPr marL="0" indent="0">
              <a:buNone/>
            </a:pPr>
            <a:r>
              <a:rPr lang="en-US" sz="1400" dirty="0"/>
              <a:t>Salaried GSRs, TAs and Associate Ins who take a leave pursuant to the contract shall be eligible for up to eight (8) weeks of paid leave per academic year.</a:t>
            </a:r>
          </a:p>
          <a:p>
            <a:pPr marL="0" indent="0">
              <a:buNone/>
            </a:pPr>
            <a:r>
              <a:rPr lang="en-US" sz="1400" dirty="0"/>
              <a:t>2. Upon request from appointee and subject to the provisions of this Article, the University will grant a reasonable request for long-term leave due to:</a:t>
            </a:r>
          </a:p>
          <a:p>
            <a:pPr marL="457200" lvl="1" indent="0">
              <a:buNone/>
            </a:pPr>
            <a:endParaRPr lang="en-US" sz="1400" dirty="0"/>
          </a:p>
          <a:p>
            <a:pPr marL="457200" lvl="1" indent="0">
              <a:buNone/>
            </a:pPr>
            <a:r>
              <a:rPr lang="en-US" sz="1400" dirty="0"/>
              <a:t>a. The appointee’s serious health condition, as defined under the Family and Medical Leave Act (FMLA), or to care for a family member of the appointee, as defined in Section H, who has a serious health condition;</a:t>
            </a:r>
          </a:p>
          <a:p>
            <a:pPr marL="457200" lvl="1" indent="0">
              <a:buNone/>
            </a:pPr>
            <a:r>
              <a:rPr lang="en-US" sz="1400" dirty="0"/>
              <a:t>b. To care for and bond with the newborn child or a child placed with the appointee for adoption or foster care, provided that the leave is taken within twelve months of the birth or placement of the child with the appointee; or</a:t>
            </a:r>
          </a:p>
          <a:p>
            <a:pPr marL="457200" lvl="1" indent="0">
              <a:buNone/>
            </a:pPr>
            <a:r>
              <a:rPr lang="en-US" sz="1400" dirty="0"/>
              <a:t>c. Pregnancy, childbirth or related medical conditions for the period prior to, during, and after childbirth.</a:t>
            </a:r>
          </a:p>
          <a:p>
            <a:pPr marL="0" indent="0">
              <a:buNone/>
            </a:pPr>
            <a:r>
              <a:rPr lang="en-US" sz="1400" dirty="0"/>
              <a:t>3. Whenever possible, leave should be requested at least thirty (30) calendar days in advance of the start date of the leave. The leave will not continue beyond the end date of the appointment.</a:t>
            </a:r>
          </a:p>
          <a:p>
            <a:pPr marL="0" indent="0">
              <a:buNone/>
            </a:pPr>
            <a:endParaRPr lang="en-US" sz="1400" dirty="0"/>
          </a:p>
          <a:p>
            <a:pPr marL="0" indent="0">
              <a:buNone/>
            </a:pPr>
            <a:r>
              <a:rPr lang="en-US" sz="1400" dirty="0"/>
              <a:t>***Contact your supervisor as soon as you know of the need for a leave. ***</a:t>
            </a:r>
          </a:p>
        </p:txBody>
      </p:sp>
      <p:pic>
        <p:nvPicPr>
          <p:cNvPr id="4" name="Picture 3" descr="Gradient feathers">
            <a:extLst>
              <a:ext uri="{FF2B5EF4-FFF2-40B4-BE49-F238E27FC236}">
                <a16:creationId xmlns:a16="http://schemas.microsoft.com/office/drawing/2014/main" id="{3A47AEBD-A0F4-D54C-8597-317D346270FA}"/>
              </a:ext>
            </a:extLst>
          </p:cNvPr>
          <p:cNvPicPr>
            <a:picLocks noChangeAspect="1"/>
          </p:cNvPicPr>
          <p:nvPr/>
        </p:nvPicPr>
        <p:blipFill>
          <a:blip r:embed="rId3">
            <a:extLst>
              <a:ext uri="{28A0092B-C50C-407E-A947-70E740481C1C}">
                <a14:useLocalDpi xmlns:a14="http://schemas.microsoft.com/office/drawing/2010/main" val="0"/>
              </a:ext>
            </a:extLst>
          </a:blip>
          <a:srcRect l="30925" r="30925"/>
          <a:stretch/>
        </p:blipFill>
        <p:spPr>
          <a:xfrm>
            <a:off x="8310622" y="243840"/>
            <a:ext cx="3646837" cy="6377939"/>
          </a:xfrm>
          <a:prstGeom prst="rect">
            <a:avLst/>
          </a:prstGeom>
        </p:spPr>
      </p:pic>
    </p:spTree>
    <p:extLst>
      <p:ext uri="{BB962C8B-B14F-4D97-AF65-F5344CB8AC3E}">
        <p14:creationId xmlns:p14="http://schemas.microsoft.com/office/powerpoint/2010/main" val="102665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D210-DF2E-800A-0851-81D66808119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5427275-2A87-E1F1-21AA-B1C3EE6F07A8}"/>
              </a:ext>
            </a:extLst>
          </p:cNvPr>
          <p:cNvSpPr>
            <a:spLocks noGrp="1"/>
          </p:cNvSpPr>
          <p:nvPr>
            <p:ph idx="1"/>
          </p:nvPr>
        </p:nvSpPr>
        <p:spPr>
          <a:xfrm>
            <a:off x="630722" y="1700784"/>
            <a:ext cx="10387798" cy="4422648"/>
          </a:xfrm>
        </p:spPr>
        <p:txBody>
          <a:bodyPr/>
          <a:lstStyle/>
          <a:p>
            <a:r>
              <a:rPr lang="en-US" dirty="0"/>
              <a:t>TARS: timesheet.ucr.edu </a:t>
            </a:r>
          </a:p>
          <a:p>
            <a:r>
              <a:rPr lang="en-US" dirty="0"/>
              <a:t>TARS User Aids: </a:t>
            </a:r>
            <a:r>
              <a:rPr lang="en-US" dirty="0">
                <a:hlinkClick r:id="rId2"/>
              </a:rPr>
              <a:t>https://live-ucr-graduate.pantheonsite.io/document/asegsrjobaidpdf</a:t>
            </a:r>
            <a:endParaRPr lang="en-US" dirty="0"/>
          </a:p>
          <a:p>
            <a:r>
              <a:rPr lang="en-US" dirty="0"/>
              <a:t>Timesheet Issues Reach out to: </a:t>
            </a:r>
            <a:r>
              <a:rPr lang="en-US" dirty="0">
                <a:hlinkClick r:id="rId3"/>
              </a:rPr>
              <a:t>Timesheetfeedback@ucr.edu</a:t>
            </a:r>
            <a:r>
              <a:rPr lang="en-US" dirty="0"/>
              <a:t>  </a:t>
            </a:r>
          </a:p>
          <a:p>
            <a:r>
              <a:rPr lang="en-US" dirty="0"/>
              <a:t>Bargaining contract TAs, AIs, Tutors, Readers: </a:t>
            </a:r>
            <a:r>
              <a:rPr lang="en-US" dirty="0">
                <a:hlinkClick r:id="rId4"/>
              </a:rPr>
              <a:t>https://ucnet.universityofcalifornia.edu/resources/employment-policies-contracts/bargaining-units/academic-student-employees/contract/</a:t>
            </a:r>
            <a:endParaRPr lang="en-US" dirty="0"/>
          </a:p>
          <a:p>
            <a:r>
              <a:rPr lang="en-US" dirty="0"/>
              <a:t>Bargaining contract GSRs: </a:t>
            </a:r>
            <a:r>
              <a:rPr lang="en-US" dirty="0">
                <a:hlinkClick r:id="rId5"/>
              </a:rPr>
              <a:t>https://ucnet.universityofcalifornia.edu/resources/employment-policies-contracts/bargaining-units/graduate-student-researchers/contract/</a:t>
            </a:r>
            <a:endParaRPr lang="en-US" dirty="0"/>
          </a:p>
          <a:p>
            <a:pPr marL="45720" indent="0">
              <a:buNone/>
            </a:pPr>
            <a:endParaRPr lang="en-US" dirty="0"/>
          </a:p>
        </p:txBody>
      </p:sp>
    </p:spTree>
    <p:extLst>
      <p:ext uri="{BB962C8B-B14F-4D97-AF65-F5344CB8AC3E}">
        <p14:creationId xmlns:p14="http://schemas.microsoft.com/office/powerpoint/2010/main" val="316647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C0BA-4513-E6A4-1E33-9A74E27035B6}"/>
              </a:ext>
            </a:extLst>
          </p:cNvPr>
          <p:cNvSpPr>
            <a:spLocks noGrp="1"/>
          </p:cNvSpPr>
          <p:nvPr>
            <p:ph type="title"/>
          </p:nvPr>
        </p:nvSpPr>
        <p:spPr>
          <a:xfrm>
            <a:off x="653145" y="609599"/>
            <a:ext cx="3364378" cy="5606143"/>
          </a:xfrm>
        </p:spPr>
        <p:txBody>
          <a:bodyPr>
            <a:normAutofit/>
          </a:bodyPr>
          <a:lstStyle/>
          <a:p>
            <a:r>
              <a:rPr lang="en-US" dirty="0"/>
              <a:t>Graduate Student Employment</a:t>
            </a:r>
          </a:p>
        </p:txBody>
      </p:sp>
      <p:graphicFrame>
        <p:nvGraphicFramePr>
          <p:cNvPr id="5" name="Content Placeholder 2">
            <a:extLst>
              <a:ext uri="{FF2B5EF4-FFF2-40B4-BE49-F238E27FC236}">
                <a16:creationId xmlns:a16="http://schemas.microsoft.com/office/drawing/2014/main" id="{214587E7-A619-865B-139F-BDB74A8E60C8}"/>
              </a:ext>
            </a:extLst>
          </p:cNvPr>
          <p:cNvGraphicFramePr>
            <a:graphicFrameLocks noGrp="1"/>
          </p:cNvGraphicFramePr>
          <p:nvPr>
            <p:ph idx="1"/>
            <p:extLst>
              <p:ext uri="{D42A27DB-BD31-4B8C-83A1-F6EECF244321}">
                <p14:modId xmlns:p14="http://schemas.microsoft.com/office/powerpoint/2010/main" val="2589525385"/>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5EF5-20EE-30D0-9351-47FED2C9D7D1}"/>
              </a:ext>
            </a:extLst>
          </p:cNvPr>
          <p:cNvSpPr>
            <a:spLocks noGrp="1"/>
          </p:cNvSpPr>
          <p:nvPr>
            <p:ph type="title"/>
          </p:nvPr>
        </p:nvSpPr>
        <p:spPr>
          <a:xfrm>
            <a:off x="653145" y="609599"/>
            <a:ext cx="3364378" cy="5606143"/>
          </a:xfrm>
        </p:spPr>
        <p:txBody>
          <a:bodyPr>
            <a:normAutofit/>
          </a:bodyPr>
          <a:lstStyle/>
          <a:p>
            <a:r>
              <a:rPr lang="en-US" dirty="0"/>
              <a:t>Graduate Student Employment</a:t>
            </a:r>
          </a:p>
        </p:txBody>
      </p:sp>
      <p:graphicFrame>
        <p:nvGraphicFramePr>
          <p:cNvPr id="5" name="Content Placeholder 2">
            <a:extLst>
              <a:ext uri="{FF2B5EF4-FFF2-40B4-BE49-F238E27FC236}">
                <a16:creationId xmlns:a16="http://schemas.microsoft.com/office/drawing/2014/main" id="{0314A175-71F0-B936-577A-0F081572821B}"/>
              </a:ext>
            </a:extLst>
          </p:cNvPr>
          <p:cNvGraphicFramePr>
            <a:graphicFrameLocks noGrp="1"/>
          </p:cNvGraphicFramePr>
          <p:nvPr>
            <p:ph idx="1"/>
            <p:extLst>
              <p:ext uri="{D42A27DB-BD31-4B8C-83A1-F6EECF244321}">
                <p14:modId xmlns:p14="http://schemas.microsoft.com/office/powerpoint/2010/main" val="1145909835"/>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47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DE5F8B1-1AB0-3F0D-4E65-E0CE224A087A}"/>
              </a:ext>
            </a:extLst>
          </p:cNvPr>
          <p:cNvSpPr>
            <a:spLocks noGrp="1"/>
          </p:cNvSpPr>
          <p:nvPr>
            <p:ph type="title"/>
          </p:nvPr>
        </p:nvSpPr>
        <p:spPr>
          <a:xfrm>
            <a:off x="441009" y="873457"/>
            <a:ext cx="3273042" cy="5222543"/>
          </a:xfrm>
        </p:spPr>
        <p:txBody>
          <a:bodyPr>
            <a:normAutofit/>
          </a:bodyPr>
          <a:lstStyle/>
          <a:p>
            <a:r>
              <a:rPr lang="en-US" sz="4800" dirty="0">
                <a:solidFill>
                  <a:srgbClr val="FFFFFF"/>
                </a:solidFill>
              </a:rPr>
              <a:t>Time Reporting</a:t>
            </a:r>
          </a:p>
        </p:txBody>
      </p:sp>
      <p:sp>
        <p:nvSpPr>
          <p:cNvPr id="3" name="Content Placeholder 2">
            <a:extLst>
              <a:ext uri="{FF2B5EF4-FFF2-40B4-BE49-F238E27FC236}">
                <a16:creationId xmlns:a16="http://schemas.microsoft.com/office/drawing/2014/main" id="{DC9ABE50-79F6-D523-AB8D-FC7F20D229C4}"/>
              </a:ext>
            </a:extLst>
          </p:cNvPr>
          <p:cNvSpPr>
            <a:spLocks noGrp="1"/>
          </p:cNvSpPr>
          <p:nvPr>
            <p:ph idx="1"/>
          </p:nvPr>
        </p:nvSpPr>
        <p:spPr>
          <a:xfrm>
            <a:off x="4995081" y="461819"/>
            <a:ext cx="6020790" cy="6031345"/>
          </a:xfrm>
        </p:spPr>
        <p:txBody>
          <a:bodyPr anchor="ctr">
            <a:normAutofit/>
          </a:bodyPr>
          <a:lstStyle/>
          <a:p>
            <a:pPr marL="0" indent="0">
              <a:buNone/>
            </a:pPr>
            <a:r>
              <a:rPr lang="en-US" sz="1600" dirty="0">
                <a:solidFill>
                  <a:schemeClr val="tx1"/>
                </a:solidFill>
              </a:rPr>
              <a:t>Submission of monthly or biweekly timesheets is required of all Academic Student Employees through the UCR Time and Attendance Reporting System (TARS). </a:t>
            </a:r>
          </a:p>
          <a:p>
            <a:pPr marL="0" indent="0">
              <a:buNone/>
            </a:pPr>
            <a:r>
              <a:rPr lang="en-US" sz="1600" b="0" i="0" u="none" strike="noStrike" baseline="0" dirty="0">
                <a:solidFill>
                  <a:schemeClr val="tx1"/>
                </a:solidFill>
                <a:latin typeface="Calibri" panose="020F0502020204030204" pitchFamily="34" charset="0"/>
              </a:rPr>
              <a:t>Employee Responsibilities</a:t>
            </a:r>
          </a:p>
          <a:p>
            <a:r>
              <a:rPr lang="en-US" sz="1600" b="1" i="0" u="none" strike="noStrike" baseline="0" dirty="0">
                <a:solidFill>
                  <a:schemeClr val="tx1"/>
                </a:solidFill>
                <a:latin typeface="Calibri" panose="020F0502020204030204" pitchFamily="34" charset="0"/>
              </a:rPr>
              <a:t>ASE/GSR Employees</a:t>
            </a:r>
            <a:endParaRPr lang="en-US" sz="1600" b="0" i="0" u="none" strike="noStrike" baseline="0" dirty="0">
              <a:solidFill>
                <a:schemeClr val="tx1"/>
              </a:solidFill>
              <a:latin typeface="Calibri" panose="020F0502020204030204" pitchFamily="34" charset="0"/>
            </a:endParaRPr>
          </a:p>
          <a:p>
            <a:pPr marL="800100" lvl="1" indent="-342900">
              <a:buFont typeface="Wingdings" panose="05000000000000000000" pitchFamily="2" charset="2"/>
              <a:buChar char="q"/>
            </a:pPr>
            <a:r>
              <a:rPr lang="en-US" sz="1600" b="0" i="0" u="none" strike="noStrike" baseline="0" dirty="0">
                <a:solidFill>
                  <a:schemeClr val="tx1"/>
                </a:solidFill>
                <a:latin typeface="Calibri" panose="020F0502020204030204" pitchFamily="34" charset="0"/>
              </a:rPr>
              <a:t>Where applicable and as required by the UAW contracts, ASEs and GSRs will be required to seek prior approval for Personal Time Off and Leave of Absence.</a:t>
            </a:r>
          </a:p>
          <a:p>
            <a:pPr marL="800100" lvl="1" indent="-342900">
              <a:buFont typeface="Wingdings" panose="05000000000000000000" pitchFamily="2" charset="2"/>
              <a:buChar char="q"/>
            </a:pPr>
            <a:r>
              <a:rPr lang="en-US" sz="1600" b="0" i="0" u="none" strike="noStrike" baseline="0" dirty="0">
                <a:solidFill>
                  <a:schemeClr val="tx1"/>
                </a:solidFill>
                <a:latin typeface="Calibri" panose="020F0502020204030204" pitchFamily="34" charset="0"/>
              </a:rPr>
              <a:t>It is the employee’s responsibility to accurately record approved leave taken and submit timesheets to their supervisor/unit head by the published deadlines. </a:t>
            </a:r>
          </a:p>
          <a:p>
            <a:pPr marL="342900" indent="-342900">
              <a:buFont typeface="Arial" panose="020B0604020202020204" pitchFamily="34" charset="0"/>
              <a:buChar char="•"/>
            </a:pPr>
            <a:r>
              <a:rPr lang="en-US" sz="1600" b="0" i="0" u="none" strike="noStrike" baseline="0" dirty="0">
                <a:solidFill>
                  <a:schemeClr val="tx1"/>
                </a:solidFill>
                <a:latin typeface="Calibri" panose="020F0502020204030204" pitchFamily="34" charset="0"/>
              </a:rPr>
              <a:t>It is the supervisor’s responsibility to accurately review and approve employee timesheets by the published payroll deadlines.</a:t>
            </a:r>
          </a:p>
          <a:p>
            <a:pPr marL="0" indent="0">
              <a:buNone/>
            </a:pPr>
            <a:r>
              <a:rPr lang="en-US" sz="1600" b="1" i="1" u="none" strike="noStrike" baseline="0" dirty="0">
                <a:solidFill>
                  <a:schemeClr val="tx1"/>
                </a:solidFill>
                <a:latin typeface="Calibri" panose="020F0502020204030204" pitchFamily="34" charset="0"/>
              </a:rPr>
              <a:t>Important:</a:t>
            </a:r>
            <a:endParaRPr lang="en-US" sz="1600" b="0" i="0" u="none" strike="noStrike" baseline="0" dirty="0">
              <a:solidFill>
                <a:schemeClr val="tx1"/>
              </a:solidFill>
              <a:latin typeface="Calibri" panose="020F0502020204030204" pitchFamily="34" charset="0"/>
            </a:endParaRPr>
          </a:p>
          <a:p>
            <a:pPr marL="0" indent="0">
              <a:buNone/>
            </a:pPr>
            <a:r>
              <a:rPr lang="en-US" sz="1600" b="0" i="0" u="none" strike="noStrike" baseline="0" dirty="0">
                <a:solidFill>
                  <a:schemeClr val="tx1"/>
                </a:solidFill>
                <a:latin typeface="Arial" panose="020B0604020202020204" pitchFamily="34" charset="0"/>
              </a:rPr>
              <a:t>•</a:t>
            </a:r>
            <a:r>
              <a:rPr lang="en-US" sz="1600" b="0" i="0" u="none" strike="noStrike" baseline="0" dirty="0">
                <a:solidFill>
                  <a:schemeClr val="tx1"/>
                </a:solidFill>
                <a:latin typeface="Calibri" panose="020F0502020204030204" pitchFamily="34" charset="0"/>
              </a:rPr>
              <a:t>In support of organizational excellence and to improve operational effectiveness, timely and accurate submission of time records will reduce incorrect reporting. </a:t>
            </a:r>
          </a:p>
          <a:p>
            <a:pPr marL="0" indent="0">
              <a:buNone/>
            </a:pPr>
            <a:endParaRPr lang="en-US" sz="1600" dirty="0">
              <a:solidFill>
                <a:schemeClr val="tx1"/>
              </a:solidFill>
            </a:endParaRPr>
          </a:p>
        </p:txBody>
      </p:sp>
    </p:spTree>
    <p:extLst>
      <p:ext uri="{BB962C8B-B14F-4D97-AF65-F5344CB8AC3E}">
        <p14:creationId xmlns:p14="http://schemas.microsoft.com/office/powerpoint/2010/main" val="239124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918967A-5B59-BCBC-5585-01A0FB8369EE}"/>
              </a:ext>
            </a:extLst>
          </p:cNvPr>
          <p:cNvSpPr>
            <a:spLocks noGrp="1"/>
          </p:cNvSpPr>
          <p:nvPr>
            <p:ph type="title"/>
          </p:nvPr>
        </p:nvSpPr>
        <p:spPr>
          <a:xfrm>
            <a:off x="441009" y="873457"/>
            <a:ext cx="3273042" cy="5222543"/>
          </a:xfrm>
        </p:spPr>
        <p:txBody>
          <a:bodyPr>
            <a:normAutofit/>
          </a:bodyPr>
          <a:lstStyle/>
          <a:p>
            <a:r>
              <a:rPr lang="en-US" sz="4000" dirty="0">
                <a:solidFill>
                  <a:srgbClr val="FFFFFF"/>
                </a:solidFill>
              </a:rPr>
              <a:t>Time Reporting</a:t>
            </a:r>
            <a:br>
              <a:rPr lang="en-US" sz="4000" dirty="0">
                <a:solidFill>
                  <a:srgbClr val="FFFFFF"/>
                </a:solidFill>
              </a:rPr>
            </a:br>
            <a:r>
              <a:rPr lang="en-US" sz="4000" dirty="0">
                <a:solidFill>
                  <a:srgbClr val="FFFFFF"/>
                </a:solidFill>
              </a:rPr>
              <a:t>contd.</a:t>
            </a:r>
          </a:p>
        </p:txBody>
      </p:sp>
      <p:sp>
        <p:nvSpPr>
          <p:cNvPr id="3" name="Content Placeholder 2">
            <a:extLst>
              <a:ext uri="{FF2B5EF4-FFF2-40B4-BE49-F238E27FC236}">
                <a16:creationId xmlns:a16="http://schemas.microsoft.com/office/drawing/2014/main" id="{44E008C0-004F-EB02-D193-61AC48DF73D9}"/>
              </a:ext>
            </a:extLst>
          </p:cNvPr>
          <p:cNvSpPr>
            <a:spLocks noGrp="1"/>
          </p:cNvSpPr>
          <p:nvPr>
            <p:ph idx="1"/>
          </p:nvPr>
        </p:nvSpPr>
        <p:spPr>
          <a:xfrm>
            <a:off x="4995081" y="873457"/>
            <a:ext cx="6020790" cy="5222543"/>
          </a:xfrm>
        </p:spPr>
        <p:txBody>
          <a:bodyPr anchor="ctr">
            <a:normAutofit/>
          </a:bodyPr>
          <a:lstStyle/>
          <a:p>
            <a:endParaRPr lang="en-US" sz="2000">
              <a:solidFill>
                <a:schemeClr val="tx1"/>
              </a:solidFill>
            </a:endParaRPr>
          </a:p>
          <a:p>
            <a:r>
              <a:rPr lang="en-US" sz="2000">
                <a:solidFill>
                  <a:schemeClr val="tx1"/>
                </a:solidFill>
              </a:rPr>
              <a:t>Monthly timesheets are required for GSRs, Teaching Assistants,and Associate Ins</a:t>
            </a:r>
          </a:p>
          <a:p>
            <a:pPr marL="0" indent="0">
              <a:buNone/>
            </a:pPr>
            <a:endParaRPr lang="en-US" sz="2000">
              <a:solidFill>
                <a:schemeClr val="tx1"/>
              </a:solidFill>
            </a:endParaRPr>
          </a:p>
          <a:p>
            <a:r>
              <a:rPr lang="en-US" sz="2000">
                <a:solidFill>
                  <a:schemeClr val="tx1"/>
                </a:solidFill>
              </a:rPr>
              <a:t>Biweekly timesheets are required for Tutors and Readers</a:t>
            </a:r>
          </a:p>
          <a:p>
            <a:pPr marL="0" indent="0">
              <a:buNone/>
            </a:pPr>
            <a:endParaRPr lang="en-US" sz="2000">
              <a:solidFill>
                <a:schemeClr val="tx1"/>
              </a:solidFill>
            </a:endParaRPr>
          </a:p>
          <a:p>
            <a:r>
              <a:rPr lang="en-US" sz="2000">
                <a:solidFill>
                  <a:schemeClr val="tx1"/>
                </a:solidFill>
              </a:rPr>
              <a:t>If you believe you are exceeding your appointment hours immediately inform your supervisor.</a:t>
            </a:r>
          </a:p>
          <a:p>
            <a:pPr marL="0" indent="0">
              <a:buNone/>
            </a:pPr>
            <a:endParaRPr lang="en-US" sz="2000">
              <a:solidFill>
                <a:schemeClr val="tx1"/>
              </a:solidFill>
            </a:endParaRPr>
          </a:p>
          <a:p>
            <a:r>
              <a:rPr lang="en-US" sz="2000">
                <a:solidFill>
                  <a:schemeClr val="tx1"/>
                </a:solidFill>
              </a:rPr>
              <a:t>If after speaking to your supervisor you feel you are still exceeding your hours you will speak to your department administrator (Graduate coordinator, Graduate Advisor, Department Chair).</a:t>
            </a:r>
          </a:p>
        </p:txBody>
      </p:sp>
    </p:spTree>
    <p:extLst>
      <p:ext uri="{BB962C8B-B14F-4D97-AF65-F5344CB8AC3E}">
        <p14:creationId xmlns:p14="http://schemas.microsoft.com/office/powerpoint/2010/main" val="385966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479B-7B54-99D2-98CB-2F2D5F7F3491}"/>
              </a:ext>
            </a:extLst>
          </p:cNvPr>
          <p:cNvSpPr>
            <a:spLocks noGrp="1"/>
          </p:cNvSpPr>
          <p:nvPr>
            <p:ph type="title"/>
          </p:nvPr>
        </p:nvSpPr>
        <p:spPr/>
        <p:txBody>
          <a:bodyPr/>
          <a:lstStyle/>
          <a:p>
            <a:r>
              <a:rPr lang="en-US" dirty="0"/>
              <a:t>Time And Attendance (TARS)</a:t>
            </a:r>
          </a:p>
        </p:txBody>
      </p:sp>
      <p:pic>
        <p:nvPicPr>
          <p:cNvPr id="5" name="Content Placeholder 4">
            <a:extLst>
              <a:ext uri="{FF2B5EF4-FFF2-40B4-BE49-F238E27FC236}">
                <a16:creationId xmlns:a16="http://schemas.microsoft.com/office/drawing/2014/main" id="{0562FBD8-D22F-0E6C-EB3E-5E81072B8084}"/>
              </a:ext>
            </a:extLst>
          </p:cNvPr>
          <p:cNvPicPr>
            <a:picLocks noGrp="1" noChangeAspect="1"/>
          </p:cNvPicPr>
          <p:nvPr>
            <p:ph idx="1"/>
          </p:nvPr>
        </p:nvPicPr>
        <p:blipFill>
          <a:blip r:embed="rId2"/>
          <a:stretch>
            <a:fillRect/>
          </a:stretch>
        </p:blipFill>
        <p:spPr>
          <a:xfrm>
            <a:off x="2514437" y="2057400"/>
            <a:ext cx="7129789" cy="4038600"/>
          </a:xfrm>
          <a:prstGeom prst="rect">
            <a:avLst/>
          </a:prstGeom>
        </p:spPr>
      </p:pic>
    </p:spTree>
    <p:extLst>
      <p:ext uri="{BB962C8B-B14F-4D97-AF65-F5344CB8AC3E}">
        <p14:creationId xmlns:p14="http://schemas.microsoft.com/office/powerpoint/2010/main" val="384143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9145-3FF4-EDA8-3F21-A560AB8E1338}"/>
              </a:ext>
            </a:extLst>
          </p:cNvPr>
          <p:cNvSpPr>
            <a:spLocks noGrp="1"/>
          </p:cNvSpPr>
          <p:nvPr>
            <p:ph type="title"/>
          </p:nvPr>
        </p:nvSpPr>
        <p:spPr/>
        <p:txBody>
          <a:bodyPr/>
          <a:lstStyle/>
          <a:p>
            <a:r>
              <a:rPr lang="en-US" dirty="0"/>
              <a:t>Time And Attendance (TARS) contd.</a:t>
            </a:r>
          </a:p>
        </p:txBody>
      </p:sp>
      <p:pic>
        <p:nvPicPr>
          <p:cNvPr id="5" name="Content Placeholder 4">
            <a:extLst>
              <a:ext uri="{FF2B5EF4-FFF2-40B4-BE49-F238E27FC236}">
                <a16:creationId xmlns:a16="http://schemas.microsoft.com/office/drawing/2014/main" id="{153E4476-ADF4-38F5-011B-E648176EBD6E}"/>
              </a:ext>
            </a:extLst>
          </p:cNvPr>
          <p:cNvPicPr>
            <a:picLocks noGrp="1" noChangeAspect="1"/>
          </p:cNvPicPr>
          <p:nvPr>
            <p:ph idx="1"/>
          </p:nvPr>
        </p:nvPicPr>
        <p:blipFill>
          <a:blip r:embed="rId2"/>
          <a:stretch>
            <a:fillRect/>
          </a:stretch>
        </p:blipFill>
        <p:spPr>
          <a:xfrm>
            <a:off x="1143000" y="2126897"/>
            <a:ext cx="9872663" cy="3899606"/>
          </a:xfrm>
          <a:prstGeom prst="rect">
            <a:avLst/>
          </a:prstGeom>
        </p:spPr>
      </p:pic>
    </p:spTree>
    <p:extLst>
      <p:ext uri="{BB962C8B-B14F-4D97-AF65-F5344CB8AC3E}">
        <p14:creationId xmlns:p14="http://schemas.microsoft.com/office/powerpoint/2010/main" val="395299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9D2606-52DA-6E2C-3469-A160257FD4EE}"/>
              </a:ext>
            </a:extLst>
          </p:cNvPr>
          <p:cNvPicPr>
            <a:picLocks noGrp="1" noChangeAspect="1"/>
          </p:cNvPicPr>
          <p:nvPr>
            <p:ph idx="1"/>
          </p:nvPr>
        </p:nvPicPr>
        <p:blipFill>
          <a:blip r:embed="rId2"/>
          <a:stretch>
            <a:fillRect/>
          </a:stretch>
        </p:blipFill>
        <p:spPr>
          <a:xfrm>
            <a:off x="1211377" y="2152381"/>
            <a:ext cx="9735909" cy="3848637"/>
          </a:xfrm>
          <a:prstGeom prst="rect">
            <a:avLst/>
          </a:prstGeom>
        </p:spPr>
      </p:pic>
      <p:sp>
        <p:nvSpPr>
          <p:cNvPr id="6" name="Title 1">
            <a:extLst>
              <a:ext uri="{FF2B5EF4-FFF2-40B4-BE49-F238E27FC236}">
                <a16:creationId xmlns:a16="http://schemas.microsoft.com/office/drawing/2014/main" id="{04BB4160-70DB-F079-938B-403F96011733}"/>
              </a:ext>
            </a:extLst>
          </p:cNvPr>
          <p:cNvSpPr>
            <a:spLocks noGrp="1"/>
          </p:cNvSpPr>
          <p:nvPr>
            <p:ph type="title"/>
          </p:nvPr>
        </p:nvSpPr>
        <p:spPr>
          <a:xfrm>
            <a:off x="1143000" y="609600"/>
            <a:ext cx="9875838" cy="1355725"/>
          </a:xfrm>
        </p:spPr>
        <p:txBody>
          <a:bodyPr/>
          <a:lstStyle/>
          <a:p>
            <a:r>
              <a:rPr lang="en-US" dirty="0"/>
              <a:t>Time And Attendance (TARS) contd.</a:t>
            </a:r>
          </a:p>
        </p:txBody>
      </p:sp>
    </p:spTree>
    <p:extLst>
      <p:ext uri="{BB962C8B-B14F-4D97-AF65-F5344CB8AC3E}">
        <p14:creationId xmlns:p14="http://schemas.microsoft.com/office/powerpoint/2010/main" val="16286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C65A-82D7-B40B-B2E4-572285B586B8}"/>
              </a:ext>
            </a:extLst>
          </p:cNvPr>
          <p:cNvSpPr>
            <a:spLocks noGrp="1"/>
          </p:cNvSpPr>
          <p:nvPr>
            <p:ph type="title"/>
          </p:nvPr>
        </p:nvSpPr>
        <p:spPr>
          <a:xfrm>
            <a:off x="1143000" y="609600"/>
            <a:ext cx="6693061" cy="1356360"/>
          </a:xfrm>
        </p:spPr>
        <p:txBody>
          <a:bodyPr>
            <a:normAutofit/>
          </a:bodyPr>
          <a:lstStyle/>
          <a:p>
            <a:r>
              <a:rPr lang="en-US" dirty="0"/>
              <a:t>Short Term Leave</a:t>
            </a:r>
          </a:p>
        </p:txBody>
      </p:sp>
      <p:sp>
        <p:nvSpPr>
          <p:cNvPr id="3" name="Content Placeholder 2">
            <a:extLst>
              <a:ext uri="{FF2B5EF4-FFF2-40B4-BE49-F238E27FC236}">
                <a16:creationId xmlns:a16="http://schemas.microsoft.com/office/drawing/2014/main" id="{07843E9F-2B54-8D3E-0131-7F976284411F}"/>
              </a:ext>
            </a:extLst>
          </p:cNvPr>
          <p:cNvSpPr>
            <a:spLocks noGrp="1"/>
          </p:cNvSpPr>
          <p:nvPr>
            <p:ph idx="1"/>
          </p:nvPr>
        </p:nvSpPr>
        <p:spPr>
          <a:xfrm>
            <a:off x="1143000" y="2057400"/>
            <a:ext cx="6693061" cy="4038600"/>
          </a:xfrm>
        </p:spPr>
        <p:txBody>
          <a:bodyPr>
            <a:normAutofit/>
          </a:bodyPr>
          <a:lstStyle/>
          <a:p>
            <a:pPr marL="457200" lvl="1" indent="0">
              <a:buNone/>
            </a:pPr>
            <a:r>
              <a:rPr lang="en-US" sz="1300" dirty="0"/>
              <a:t>GSRs, Teaching Assistants and Assoc Ins with a 50% appointment who take a leave shall be eligible for up to two (2) days of paid leave for quarter Campuses. The amount of paid leave will be prorated for salaried appointments other than 50% FTE.</a:t>
            </a:r>
          </a:p>
          <a:p>
            <a:pPr marL="457200" lvl="1" indent="0">
              <a:buNone/>
            </a:pPr>
            <a:endParaRPr lang="en-US" sz="1300" dirty="0"/>
          </a:p>
          <a:p>
            <a:pPr marL="457200" lvl="1" indent="0">
              <a:buNone/>
            </a:pPr>
            <a:r>
              <a:rPr lang="en-US" sz="1300" dirty="0"/>
              <a:t>Upon request from an appointee, and subject to the provisions of contract, the</a:t>
            </a:r>
          </a:p>
          <a:p>
            <a:pPr marL="457200" lvl="1" indent="0">
              <a:buNone/>
            </a:pPr>
            <a:r>
              <a:rPr lang="en-US" sz="1300" dirty="0"/>
              <a:t>University will grant an appointees reasonable request for leave of absence of</a:t>
            </a:r>
          </a:p>
          <a:p>
            <a:pPr marL="457200" lvl="1" indent="0">
              <a:buNone/>
            </a:pPr>
            <a:r>
              <a:rPr lang="en-US" sz="1300" dirty="0"/>
              <a:t>appropriate duration due to:</a:t>
            </a:r>
          </a:p>
          <a:p>
            <a:pPr marL="457200" lvl="1" indent="0">
              <a:buNone/>
            </a:pPr>
            <a:endParaRPr lang="en-US" sz="1300" dirty="0"/>
          </a:p>
          <a:p>
            <a:pPr marL="457200" lvl="1" indent="0">
              <a:buNone/>
            </a:pPr>
            <a:r>
              <a:rPr lang="en-US" sz="1300" dirty="0"/>
              <a:t>a. personal illness and/or disability;</a:t>
            </a:r>
          </a:p>
          <a:p>
            <a:pPr marL="457200" lvl="1" indent="0">
              <a:buNone/>
            </a:pPr>
            <a:r>
              <a:rPr lang="en-US" sz="1300" dirty="0"/>
              <a:t>b. birth, adoption, or care of a child or family member as defined</a:t>
            </a:r>
          </a:p>
          <a:p>
            <a:pPr marL="457200" lvl="1" indent="0">
              <a:buNone/>
            </a:pPr>
            <a:r>
              <a:rPr lang="en-US" sz="1300" dirty="0"/>
              <a:t>below in Section H;</a:t>
            </a:r>
          </a:p>
          <a:p>
            <a:pPr marL="457200" lvl="1" indent="0">
              <a:buNone/>
            </a:pPr>
            <a:r>
              <a:rPr lang="en-US" sz="1300" dirty="0"/>
              <a:t>c. family emergencies; or</a:t>
            </a:r>
          </a:p>
          <a:p>
            <a:pPr marL="457200" lvl="1" indent="0">
              <a:buNone/>
            </a:pPr>
            <a:r>
              <a:rPr lang="en-US" sz="1300" dirty="0"/>
              <a:t>d. appointments and/or hearings scheduled by federal immigration</a:t>
            </a:r>
          </a:p>
          <a:p>
            <a:pPr marL="457200" lvl="1" indent="0">
              <a:buNone/>
            </a:pPr>
            <a:r>
              <a:rPr lang="en-US" sz="1300" dirty="0"/>
              <a:t>officials or the U.S. Department of State with respect to immigration</a:t>
            </a:r>
          </a:p>
          <a:p>
            <a:pPr marL="457200" lvl="1" indent="0">
              <a:buNone/>
            </a:pPr>
            <a:r>
              <a:rPr lang="en-US" sz="1300" dirty="0"/>
              <a:t>or citizenship status of the appointee, spouse, domestic partner, child or</a:t>
            </a:r>
          </a:p>
          <a:p>
            <a:pPr marL="457200" lvl="1" indent="0">
              <a:buNone/>
            </a:pPr>
            <a:r>
              <a:rPr lang="en-US" sz="1300" dirty="0"/>
              <a:t>parent in accordance with Article 15 - Immigration</a:t>
            </a:r>
          </a:p>
        </p:txBody>
      </p:sp>
      <p:pic>
        <p:nvPicPr>
          <p:cNvPr id="5" name="Picture 4" descr="Gradient feathers">
            <a:extLst>
              <a:ext uri="{FF2B5EF4-FFF2-40B4-BE49-F238E27FC236}">
                <a16:creationId xmlns:a16="http://schemas.microsoft.com/office/drawing/2014/main" id="{CEABBA1C-1150-F85F-4421-5B19D4CE70C6}"/>
              </a:ext>
            </a:extLst>
          </p:cNvPr>
          <p:cNvPicPr>
            <a:picLocks noChangeAspect="1"/>
          </p:cNvPicPr>
          <p:nvPr/>
        </p:nvPicPr>
        <p:blipFill>
          <a:blip r:embed="rId2">
            <a:extLst>
              <a:ext uri="{28A0092B-C50C-407E-A947-70E740481C1C}">
                <a14:useLocalDpi xmlns:a14="http://schemas.microsoft.com/office/drawing/2010/main" val="0"/>
              </a:ext>
            </a:extLst>
          </a:blip>
          <a:srcRect l="30925" r="30925"/>
          <a:stretch/>
        </p:blipFill>
        <p:spPr>
          <a:xfrm>
            <a:off x="8310622" y="243840"/>
            <a:ext cx="3646837" cy="6377939"/>
          </a:xfrm>
          <a:prstGeom prst="rect">
            <a:avLst/>
          </a:prstGeom>
        </p:spPr>
      </p:pic>
    </p:spTree>
    <p:extLst>
      <p:ext uri="{BB962C8B-B14F-4D97-AF65-F5344CB8AC3E}">
        <p14:creationId xmlns:p14="http://schemas.microsoft.com/office/powerpoint/2010/main" val="3158247810"/>
      </p:ext>
    </p:extLst>
  </p:cSld>
  <p:clrMapOvr>
    <a:masterClrMapping/>
  </p:clrMapOvr>
</p:sld>
</file>

<file path=ppt/theme/theme1.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394</TotalTime>
  <Words>848</Words>
  <Application>Microsoft Office PowerPoint</Application>
  <PresentationFormat>Widescreen</PresentationFormat>
  <Paragraphs>76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Corbel</vt:lpstr>
      <vt:lpstr>Wingdings</vt:lpstr>
      <vt:lpstr>Basis</vt:lpstr>
      <vt:lpstr>Graduate Student Employment</vt:lpstr>
      <vt:lpstr>Graduate Student Employment</vt:lpstr>
      <vt:lpstr>Graduate Student Employment</vt:lpstr>
      <vt:lpstr>Time Reporting</vt:lpstr>
      <vt:lpstr>Time Reporting contd.</vt:lpstr>
      <vt:lpstr>Time And Attendance (TARS)</vt:lpstr>
      <vt:lpstr>Time And Attendance (TARS) contd.</vt:lpstr>
      <vt:lpstr>Time And Attendance (TARS) contd.</vt:lpstr>
      <vt:lpstr>Short Term Leave</vt:lpstr>
      <vt:lpstr>Long Term Leave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L Brown</dc:creator>
  <cp:lastModifiedBy>Perla M Fabelo</cp:lastModifiedBy>
  <cp:revision>10</cp:revision>
  <dcterms:created xsi:type="dcterms:W3CDTF">2024-09-20T22:45:20Z</dcterms:created>
  <dcterms:modified xsi:type="dcterms:W3CDTF">2026-02-06T16:45:04Z</dcterms:modified>
</cp:coreProperties>
</file>