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Fredoka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redoka-regular.fntdata"/><Relationship Id="rId8" Type="http://schemas.openxmlformats.org/officeDocument/2006/relationships/font" Target="fonts/Fredok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05f47afd35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SHOW TO UNDERGRADS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spiel: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you’re interested in joining a research lab or pursuing a career in science, but don’t know where to start, you can sign up for the SEEDS-CCB mentorship program! The program pairs you with a graduate student mentor at UCR in evolution, ecology, or conservation biology for the quarter. You’ll have one-on-one meetings talking about everything from making the most of your time in undergrad to developing a professional identity. Scan this QR code to learn more! </a:t>
            </a:r>
            <a:endParaRPr/>
          </a:p>
        </p:txBody>
      </p:sp>
      <p:sp>
        <p:nvSpPr>
          <p:cNvPr id="83" name="Google Shape;83;g305f47afd35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4" name="Google Shape;64;p11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896144" y="2683669"/>
            <a:ext cx="2743200" cy="402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6" name="Google Shape;66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" type="body"/>
          </p:nvPr>
        </p:nvSpPr>
        <p:spPr>
          <a:xfrm rot="5400000">
            <a:off x="1154550" y="-125850"/>
            <a:ext cx="22629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 rot="5400000">
            <a:off x="2366100" y="1085919"/>
            <a:ext cx="2925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 rot="5400000">
            <a:off x="270600" y="95319"/>
            <a:ext cx="2925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gradFill>
          <a:gsLst>
            <a:gs pos="0">
              <a:srgbClr val="DBFAFF"/>
            </a:gs>
            <a:gs pos="100000">
              <a:srgbClr val="FFED9F"/>
            </a:gs>
          </a:gsLst>
          <a:lin ang="5400700" scaled="0"/>
        </a:gra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342900" y="1065213"/>
            <a:ext cx="38862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685800" y="1943100"/>
            <a:ext cx="3200400" cy="8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61156" y="2203450"/>
            <a:ext cx="38862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 cap="none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361156" y="1453357"/>
            <a:ext cx="38862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2286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2324100" y="800100"/>
            <a:ext cx="20193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1pPr>
            <a:lvl2pPr indent="-3048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228600" y="767556"/>
            <a:ext cx="20202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228600" y="1087438"/>
            <a:ext cx="20202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2322513" y="767556"/>
            <a:ext cx="2020800" cy="31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b="1" sz="8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2322513" y="1087438"/>
            <a:ext cx="2020800" cy="19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94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–"/>
              <a:defRPr sz="800"/>
            </a:lvl4pPr>
            <a:lvl5pPr indent="-2794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»"/>
              <a:defRPr sz="800"/>
            </a:lvl5pPr>
            <a:lvl6pPr indent="-2794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6pPr>
            <a:lvl7pPr indent="-2794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7pPr>
            <a:lvl8pPr indent="-2794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8pPr>
            <a:lvl9pPr indent="-2794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Char char="•"/>
              <a:defRPr sz="800"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228600" y="136525"/>
            <a:ext cx="15042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1787525" y="136525"/>
            <a:ext cx="2556000" cy="29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2pPr>
            <a:lvl3pPr indent="-3048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2" type="body"/>
          </p:nvPr>
        </p:nvSpPr>
        <p:spPr>
          <a:xfrm>
            <a:off x="228600" y="717550"/>
            <a:ext cx="1504200" cy="23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FA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2pPr>
            <a:lvl3pPr lvl="2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3pPr>
            <a:lvl4pPr lvl="3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4pPr>
            <a:lvl5pPr lvl="4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5pPr>
            <a:lvl6pPr lvl="5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6pPr>
            <a:lvl7pPr lvl="6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7pPr>
            <a:lvl8pPr lvl="7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8pPr>
            <a:lvl9pPr lvl="8">
              <a:spcBef>
                <a:spcPts val="0"/>
              </a:spcBef>
              <a:spcAft>
                <a:spcPts val="0"/>
              </a:spcAft>
              <a:buSzPts val="700"/>
              <a:buNone/>
              <a:defRPr sz="9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28600" y="800100"/>
            <a:ext cx="4114800" cy="22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330200" lvl="0" marL="457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210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210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»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210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210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210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210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700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6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BFA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14"/>
          <p:cNvGrpSpPr/>
          <p:nvPr/>
        </p:nvGrpSpPr>
        <p:grpSpPr>
          <a:xfrm>
            <a:off x="-330265" y="4425963"/>
            <a:ext cx="9604447" cy="1633469"/>
            <a:chOff x="0" y="-47625"/>
            <a:chExt cx="5058966" cy="860400"/>
          </a:xfrm>
        </p:grpSpPr>
        <p:sp>
          <p:nvSpPr>
            <p:cNvPr id="86" name="Google Shape;86;p14"/>
            <p:cNvSpPr/>
            <p:nvPr/>
          </p:nvSpPr>
          <p:spPr>
            <a:xfrm>
              <a:off x="0" y="0"/>
              <a:ext cx="5058966" cy="330335"/>
            </a:xfrm>
            <a:custGeom>
              <a:rect b="b" l="l" r="r" t="t"/>
              <a:pathLst>
                <a:path extrusionOk="0" h="330335" w="5058966">
                  <a:moveTo>
                    <a:pt x="0" y="0"/>
                  </a:moveTo>
                  <a:lnTo>
                    <a:pt x="5058966" y="0"/>
                  </a:lnTo>
                  <a:lnTo>
                    <a:pt x="5058966" y="330335"/>
                  </a:lnTo>
                  <a:lnTo>
                    <a:pt x="0" y="330335"/>
                  </a:lnTo>
                  <a:close/>
                </a:path>
              </a:pathLst>
            </a:custGeom>
            <a:solidFill>
              <a:srgbClr val="8EA83F"/>
            </a:solidFill>
            <a:ln>
              <a:noFill/>
            </a:ln>
          </p:spPr>
        </p:sp>
        <p:sp>
          <p:nvSpPr>
            <p:cNvPr id="87" name="Google Shape;87;p14"/>
            <p:cNvSpPr txBox="1"/>
            <p:nvPr/>
          </p:nvSpPr>
          <p:spPr>
            <a:xfrm>
              <a:off x="0" y="-47625"/>
              <a:ext cx="812700" cy="8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14"/>
          <p:cNvSpPr/>
          <p:nvPr/>
        </p:nvSpPr>
        <p:spPr>
          <a:xfrm flipH="1">
            <a:off x="-976353" y="-610765"/>
            <a:ext cx="3456081" cy="5246423"/>
          </a:xfrm>
          <a:custGeom>
            <a:rect b="b" l="l" r="r" t="t"/>
            <a:pathLst>
              <a:path extrusionOk="0" h="10492846" w="6912162">
                <a:moveTo>
                  <a:pt x="6912162" y="0"/>
                </a:moveTo>
                <a:lnTo>
                  <a:pt x="0" y="0"/>
                </a:lnTo>
                <a:lnTo>
                  <a:pt x="0" y="10492846"/>
                </a:lnTo>
                <a:lnTo>
                  <a:pt x="6912162" y="10492846"/>
                </a:lnTo>
                <a:lnTo>
                  <a:pt x="6912162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4"/>
          <p:cNvSpPr/>
          <p:nvPr/>
        </p:nvSpPr>
        <p:spPr>
          <a:xfrm flipH="1">
            <a:off x="169420" y="1894185"/>
            <a:ext cx="2202964" cy="2992141"/>
          </a:xfrm>
          <a:custGeom>
            <a:rect b="b" l="l" r="r" t="t"/>
            <a:pathLst>
              <a:path extrusionOk="0" h="5984281" w="4405927">
                <a:moveTo>
                  <a:pt x="4405928" y="0"/>
                </a:moveTo>
                <a:lnTo>
                  <a:pt x="0" y="0"/>
                </a:lnTo>
                <a:lnTo>
                  <a:pt x="0" y="5984281"/>
                </a:lnTo>
                <a:lnTo>
                  <a:pt x="4405928" y="5984281"/>
                </a:lnTo>
                <a:lnTo>
                  <a:pt x="4405928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4"/>
          <p:cNvSpPr/>
          <p:nvPr/>
        </p:nvSpPr>
        <p:spPr>
          <a:xfrm>
            <a:off x="-156368" y="4516379"/>
            <a:ext cx="1341435" cy="627121"/>
          </a:xfrm>
          <a:custGeom>
            <a:rect b="b" l="l" r="r" t="t"/>
            <a:pathLst>
              <a:path extrusionOk="0" h="1254242" w="2682870">
                <a:moveTo>
                  <a:pt x="0" y="0"/>
                </a:moveTo>
                <a:lnTo>
                  <a:pt x="2682870" y="0"/>
                </a:lnTo>
                <a:lnTo>
                  <a:pt x="2682870" y="1254242"/>
                </a:lnTo>
                <a:lnTo>
                  <a:pt x="0" y="1254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4"/>
          <p:cNvSpPr/>
          <p:nvPr/>
        </p:nvSpPr>
        <p:spPr>
          <a:xfrm flipH="1">
            <a:off x="1728777" y="4629150"/>
            <a:ext cx="1100214" cy="514350"/>
          </a:xfrm>
          <a:custGeom>
            <a:rect b="b" l="l" r="r" t="t"/>
            <a:pathLst>
              <a:path extrusionOk="0" h="1028700" w="2200428">
                <a:moveTo>
                  <a:pt x="2200428" y="0"/>
                </a:moveTo>
                <a:lnTo>
                  <a:pt x="0" y="0"/>
                </a:lnTo>
                <a:lnTo>
                  <a:pt x="0" y="1028700"/>
                </a:lnTo>
                <a:lnTo>
                  <a:pt x="2200428" y="1028700"/>
                </a:lnTo>
                <a:lnTo>
                  <a:pt x="2200428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4"/>
          <p:cNvSpPr/>
          <p:nvPr/>
        </p:nvSpPr>
        <p:spPr>
          <a:xfrm>
            <a:off x="7572237" y="3821548"/>
            <a:ext cx="1525023" cy="983639"/>
          </a:xfrm>
          <a:custGeom>
            <a:rect b="b" l="l" r="r" t="t"/>
            <a:pathLst>
              <a:path extrusionOk="0" h="1967279" w="3050046">
                <a:moveTo>
                  <a:pt x="0" y="0"/>
                </a:moveTo>
                <a:lnTo>
                  <a:pt x="3050045" y="0"/>
                </a:lnTo>
                <a:lnTo>
                  <a:pt x="3050045" y="1967279"/>
                </a:lnTo>
                <a:lnTo>
                  <a:pt x="0" y="19672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4"/>
          <p:cNvSpPr/>
          <p:nvPr/>
        </p:nvSpPr>
        <p:spPr>
          <a:xfrm flipH="1">
            <a:off x="3010986" y="4220075"/>
            <a:ext cx="875028" cy="409075"/>
          </a:xfrm>
          <a:custGeom>
            <a:rect b="b" l="l" r="r" t="t"/>
            <a:pathLst>
              <a:path extrusionOk="0" h="818151" w="1750055">
                <a:moveTo>
                  <a:pt x="1750055" y="0"/>
                </a:moveTo>
                <a:lnTo>
                  <a:pt x="0" y="0"/>
                </a:lnTo>
                <a:lnTo>
                  <a:pt x="0" y="818151"/>
                </a:lnTo>
                <a:lnTo>
                  <a:pt x="1750055" y="818151"/>
                </a:lnTo>
                <a:lnTo>
                  <a:pt x="1750055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4"/>
          <p:cNvSpPr/>
          <p:nvPr/>
        </p:nvSpPr>
        <p:spPr>
          <a:xfrm flipH="1">
            <a:off x="4627606" y="3886686"/>
            <a:ext cx="2314720" cy="1075840"/>
          </a:xfrm>
          <a:custGeom>
            <a:rect b="b" l="l" r="r" t="t"/>
            <a:pathLst>
              <a:path extrusionOk="0" h="2516585" w="5383070">
                <a:moveTo>
                  <a:pt x="5383070" y="0"/>
                </a:moveTo>
                <a:lnTo>
                  <a:pt x="0" y="0"/>
                </a:lnTo>
                <a:lnTo>
                  <a:pt x="0" y="2516585"/>
                </a:lnTo>
                <a:lnTo>
                  <a:pt x="5383070" y="2516585"/>
                </a:lnTo>
                <a:lnTo>
                  <a:pt x="538307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4"/>
          <p:cNvSpPr/>
          <p:nvPr/>
        </p:nvSpPr>
        <p:spPr>
          <a:xfrm>
            <a:off x="1886350" y="98275"/>
            <a:ext cx="2860800" cy="1326000"/>
          </a:xfrm>
          <a:prstGeom prst="wedgeEllipseCallout">
            <a:avLst>
              <a:gd fmla="val -52426" name="adj1"/>
              <a:gd fmla="val 127905" name="adj2"/>
            </a:avLst>
          </a:prstGeom>
          <a:solidFill>
            <a:srgbClr val="F9F4E1"/>
          </a:solidFill>
          <a:ln cap="flat" cmpd="sng" w="9525">
            <a:solidFill>
              <a:srgbClr val="9E795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1726300" y="388825"/>
            <a:ext cx="3180900" cy="7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54A464"/>
                </a:solidFill>
                <a:latin typeface="Fredoka"/>
                <a:ea typeface="Fredoka"/>
                <a:cs typeface="Fredoka"/>
                <a:sym typeface="Fredoka"/>
              </a:rPr>
              <a:t>Are you lost with research, too?</a:t>
            </a:r>
            <a:endParaRPr b="1" sz="2200">
              <a:solidFill>
                <a:srgbClr val="54A464"/>
              </a:solidFill>
              <a:latin typeface="Fredoka"/>
              <a:ea typeface="Fredoka"/>
              <a:cs typeface="Fredoka"/>
              <a:sym typeface="Fredoka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7518224" y="2014950"/>
            <a:ext cx="1683269" cy="1998752"/>
          </a:xfrm>
          <a:custGeom>
            <a:rect b="b" l="l" r="r" t="t"/>
            <a:pathLst>
              <a:path extrusionOk="0" h="6396006" w="5564525">
                <a:moveTo>
                  <a:pt x="0" y="0"/>
                </a:moveTo>
                <a:lnTo>
                  <a:pt x="5564525" y="0"/>
                </a:lnTo>
                <a:lnTo>
                  <a:pt x="5564525" y="6396006"/>
                </a:lnTo>
                <a:lnTo>
                  <a:pt x="0" y="639600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8" name="Google Shape;98;p14"/>
          <p:cNvSpPr/>
          <p:nvPr/>
        </p:nvSpPr>
        <p:spPr>
          <a:xfrm flipH="1">
            <a:off x="4332450" y="388825"/>
            <a:ext cx="3543600" cy="1687500"/>
          </a:xfrm>
          <a:prstGeom prst="wedgeEllipseCallout">
            <a:avLst>
              <a:gd fmla="val -51584" name="adj1"/>
              <a:gd fmla="val 86806" name="adj2"/>
            </a:avLst>
          </a:prstGeom>
          <a:solidFill>
            <a:srgbClr val="F9F4E1"/>
          </a:solidFill>
          <a:ln cap="flat" cmpd="sng" w="9525">
            <a:solidFill>
              <a:srgbClr val="9E795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13800" y="792325"/>
            <a:ext cx="31809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54A464"/>
                </a:solidFill>
                <a:latin typeface="Fredoka"/>
                <a:ea typeface="Fredoka"/>
                <a:cs typeface="Fredoka"/>
                <a:sym typeface="Fredoka"/>
              </a:rPr>
              <a:t>Try the SEEDS-CCB mentorship program!</a:t>
            </a:r>
            <a:endParaRPr b="1" sz="2600">
              <a:solidFill>
                <a:srgbClr val="54A464"/>
              </a:solidFill>
              <a:latin typeface="Fredoka"/>
              <a:ea typeface="Fredoka"/>
              <a:cs typeface="Fredoka"/>
              <a:sym typeface="Fredoka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4531475" y="2156700"/>
            <a:ext cx="2426400" cy="13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Get paired with a graduate student mentor!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Get advice on starting research, pursuing science careers, and more! 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2565587" y="3610475"/>
            <a:ext cx="18645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54A464"/>
                </a:solidFill>
                <a:latin typeface="Roboto"/>
                <a:ea typeface="Roboto"/>
                <a:cs typeface="Roboto"/>
                <a:sym typeface="Roboto"/>
              </a:rPr>
              <a:t>Scan me! Or go to</a:t>
            </a:r>
            <a:endParaRPr b="1" sz="1200">
              <a:solidFill>
                <a:srgbClr val="54A464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54A464"/>
                </a:solidFill>
                <a:latin typeface="Roboto"/>
                <a:ea typeface="Roboto"/>
                <a:cs typeface="Roboto"/>
                <a:sym typeface="Roboto"/>
              </a:rPr>
              <a:t>https://tinyurl.com/SEEDSCCBMenteesS25</a:t>
            </a:r>
            <a:endParaRPr b="1" sz="1200">
              <a:solidFill>
                <a:srgbClr val="54A464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02" name="Google Shape;102;p14"/>
          <p:cNvGrpSpPr/>
          <p:nvPr/>
        </p:nvGrpSpPr>
        <p:grpSpPr>
          <a:xfrm>
            <a:off x="7876043" y="-844359"/>
            <a:ext cx="1880169" cy="1880169"/>
            <a:chOff x="0" y="0"/>
            <a:chExt cx="812800" cy="812800"/>
          </a:xfrm>
        </p:grpSpPr>
        <p:sp>
          <p:nvSpPr>
            <p:cNvPr id="103" name="Google Shape;103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59639"/>
            </a:solidFill>
            <a:ln>
              <a:noFill/>
            </a:ln>
          </p:spPr>
        </p:sp>
        <p:sp>
          <p:nvSpPr>
            <p:cNvPr id="104" name="Google Shape;104;p14"/>
            <p:cNvSpPr txBox="1"/>
            <p:nvPr/>
          </p:nvSpPr>
          <p:spPr>
            <a:xfrm>
              <a:off x="139700" y="92075"/>
              <a:ext cx="533400" cy="58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5" name="Google Shape;105;p14" title="Screenshot 2025-03-28 at 5.45.23 PM.png"/>
          <p:cNvPicPr preferRelativeResize="0"/>
          <p:nvPr/>
        </p:nvPicPr>
        <p:blipFill rotWithShape="1">
          <a:blip r:embed="rId8">
            <a:alphaModFix/>
          </a:blip>
          <a:srcRect b="0" l="641" r="631" t="0"/>
          <a:stretch/>
        </p:blipFill>
        <p:spPr>
          <a:xfrm>
            <a:off x="2646712" y="1818013"/>
            <a:ext cx="1717775" cy="171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