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61" r:id="rId4"/>
    <p:sldId id="265" r:id="rId5"/>
    <p:sldId id="262" r:id="rId6"/>
    <p:sldId id="267" r:id="rId7"/>
    <p:sldId id="268" r:id="rId8"/>
    <p:sldId id="264" r:id="rId9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CB3"/>
    <a:srgbClr val="FEB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611"/>
  </p:normalViewPr>
  <p:slideViewPr>
    <p:cSldViewPr snapToGrid="0" snapToObjects="1">
      <p:cViewPr varScale="1">
        <p:scale>
          <a:sx n="124" d="100"/>
          <a:sy n="124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26F6-6C2B-704C-B1E3-80C7E844E0BB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B4E70-8DB9-C04C-979E-AC4161C9D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4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B4E70-8DB9-C04C-979E-AC4161C9D2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B4E70-8DB9-C04C-979E-AC4161C9D2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6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B4E70-8DB9-C04C-979E-AC4161C9D2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4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15155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3560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8655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9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39913"/>
            <a:ext cx="1971675" cy="38075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39913"/>
            <a:ext cx="5800725" cy="38075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 b="4261"/>
          <a:stretch/>
        </p:blipFill>
        <p:spPr>
          <a:xfrm>
            <a:off x="-1" y="1"/>
            <a:ext cx="9150964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0076"/>
            <a:ext cx="7886700" cy="1104636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9457"/>
            <a:ext cx="7886700" cy="25983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969"/>
            <a:ext cx="7886700" cy="1104636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2297"/>
            <a:ext cx="7886700" cy="3214662"/>
          </a:xfrm>
        </p:spPr>
        <p:txBody>
          <a:bodyPr/>
          <a:lstStyle>
            <a:lvl1pPr>
              <a:defRPr>
                <a:solidFill>
                  <a:srgbClr val="195CB3"/>
                </a:solidFill>
              </a:defRPr>
            </a:lvl1pPr>
            <a:lvl2pPr>
              <a:defRPr>
                <a:solidFill>
                  <a:srgbClr val="195CB3"/>
                </a:solidFill>
              </a:defRPr>
            </a:lvl2pPr>
            <a:lvl3pPr>
              <a:defRPr>
                <a:solidFill>
                  <a:srgbClr val="195CB3"/>
                </a:solidFill>
              </a:defRPr>
            </a:lvl3pPr>
            <a:lvl4pPr>
              <a:defRPr>
                <a:solidFill>
                  <a:srgbClr val="195CB3"/>
                </a:solidFill>
              </a:defRPr>
            </a:lvl4pPr>
            <a:lvl5pPr>
              <a:defRPr>
                <a:solidFill>
                  <a:srgbClr val="195CB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971"/>
            <a:ext cx="7886700" cy="1104636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25661"/>
            <a:ext cx="3886200" cy="3244140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25661"/>
            <a:ext cx="3886200" cy="3244140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912922"/>
            <a:ext cx="7886700" cy="11046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26611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13203"/>
            <a:ext cx="3868340" cy="25837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26610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13203"/>
            <a:ext cx="3887391" cy="25837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9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06101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560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39601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"/>
          <a:stretch/>
        </p:blipFill>
        <p:spPr>
          <a:xfrm>
            <a:off x="1" y="-1"/>
            <a:ext cx="9150966" cy="5715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8183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27564"/>
            <a:ext cx="7886700" cy="301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E735C76-0146-514C-A84B-FCD4ED1093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EB712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322729"/>
            <a:ext cx="6858000" cy="1449636"/>
          </a:xfrm>
        </p:spPr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My GSRs are Unionized: </a:t>
            </a:r>
            <a:b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What Do I Do Now?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43000" y="2189950"/>
            <a:ext cx="6858000" cy="2191550"/>
          </a:xfrm>
        </p:spPr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Dr. Lidia Kos</a:t>
            </a:r>
          </a:p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Dr. Kate Sweeny</a:t>
            </a:r>
          </a:p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Dr. Emma Wilson</a:t>
            </a:r>
          </a:p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Cheryl Gerry</a:t>
            </a:r>
          </a:p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Patrick Napier</a:t>
            </a:r>
          </a:p>
          <a:p>
            <a:r>
              <a:rPr lang="en-US" i="1" dirty="0">
                <a:latin typeface="Roboto" panose="02000000000000000000" pitchFamily="2" charset="0"/>
                <a:ea typeface="Roboto" panose="02000000000000000000" pitchFamily="2" charset="0"/>
              </a:rPr>
              <a:t>Graduate Division</a:t>
            </a: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12" y="930076"/>
            <a:ext cx="8284238" cy="657564"/>
          </a:xfrm>
        </p:spPr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Where we came from, where we are now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7640"/>
            <a:ext cx="7886700" cy="37279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Before: TAs were unionized, GSRs were not</a:t>
            </a:r>
          </a:p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December 2022: Contracts finalized, GSRs officially in the union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Contract expires May 2025</a:t>
            </a:r>
          </a:p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What does that mean in practice?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GSRs have more options to grieve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GSRs have more rights and privileges</a:t>
            </a:r>
          </a:p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Who is covered by the contract?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Student funded on your grant?</a:t>
            </a:r>
            <a:b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en-US" sz="400" dirty="0">
              <a:solidFill>
                <a:srgbClr val="195CB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Student on central fellowship?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Student on external fellowship? </a:t>
            </a:r>
            <a:r>
              <a:rPr lang="en-US" sz="2400" b="1" i="1" dirty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?</a:t>
            </a:r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(it depends – ask Grad Division!)</a:t>
            </a:r>
          </a:p>
          <a:p>
            <a:endParaRPr lang="en-US" dirty="0">
              <a:solidFill>
                <a:srgbClr val="195CB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6" name="Picture 2" descr="Checkmark PNG, Checkmark Transparent Background - FreeIconsPNG">
            <a:extLst>
              <a:ext uri="{FF2B5EF4-FFF2-40B4-BE49-F238E27FC236}">
                <a16:creationId xmlns:a16="http://schemas.microsoft.com/office/drawing/2014/main" id="{A226D01A-F464-71C6-6AE8-A8DB9897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78" y="4253722"/>
            <a:ext cx="267955" cy="2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7D7E054-E659-00F6-D464-19938B85B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14" y="4583024"/>
            <a:ext cx="260619" cy="2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12" y="930076"/>
            <a:ext cx="8284238" cy="657564"/>
          </a:xfrm>
        </p:spPr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Key contract provisions (new policies)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7640"/>
            <a:ext cx="8379324" cy="39743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Percentage appointment determined by workload, not funds</a:t>
            </a:r>
          </a:p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Written notification of appointment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Starting Winter 2024, must include a description of duties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Letter of expectations and employment DoD are required, academic DoD or syllabus is </a:t>
            </a:r>
            <a:r>
              <a:rPr lang="en-US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strongly recommended</a:t>
            </a:r>
            <a:endParaRPr lang="en-US" dirty="0">
              <a:solidFill>
                <a:srgbClr val="195CB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Personal time off (PTO) = 1 day per month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 month appointment, 3 days available immediately (does not roll over)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Requires supervisor permission (get in writing and monitor total!)</a:t>
            </a:r>
          </a:p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Short-term (2 days/quarter) and long-term leaves (8 weeks/year)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Serious health condition, caretaking, birth/adoption, military, etc.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Requests go through leave coordinators (Shared Services Center)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Consult with Grad Division before recommending/approving long-term leave</a:t>
            </a:r>
          </a:p>
        </p:txBody>
      </p:sp>
    </p:spTree>
    <p:extLst>
      <p:ext uri="{BB962C8B-B14F-4D97-AF65-F5344CB8AC3E}">
        <p14:creationId xmlns:p14="http://schemas.microsoft.com/office/powerpoint/2010/main" val="17660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12" y="930076"/>
            <a:ext cx="8284238" cy="657564"/>
          </a:xfrm>
        </p:spPr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Time Reporting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7640"/>
            <a:ext cx="8103368" cy="39891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Key point: </a:t>
            </a:r>
            <a:r>
              <a:rPr lang="en-US" u="sng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Not reporting hours worked!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Student reports days of leave in TARS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Student submits monthly time sheet (even if no leave)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Supervisor approves monthly time sheet (even if blank/no leave) </a:t>
            </a:r>
            <a:r>
              <a:rPr lang="en-US" u="sng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unless</a:t>
            </a:r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leave is inaccurate or student has stopped showing up</a:t>
            </a:r>
          </a:p>
          <a:p>
            <a:pPr lvl="1"/>
            <a:endParaRPr lang="en-US" dirty="0">
              <a:solidFill>
                <a:srgbClr val="195CB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More information: Check your email!</a:t>
            </a:r>
          </a:p>
          <a:p>
            <a:endParaRPr lang="en-US" dirty="0">
              <a:solidFill>
                <a:srgbClr val="195CB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12" y="930076"/>
            <a:ext cx="8284238" cy="657564"/>
          </a:xfrm>
        </p:spPr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Wages/stipends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7640"/>
            <a:ext cx="8103368" cy="39891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New “increments,” now 1 through 6</a:t>
            </a:r>
          </a:p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Spring 2023: Mapping old steps to new points/increments (done)</a:t>
            </a:r>
          </a:p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Fall 2023: Experience “points” kicked in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Key principle: No continuing student’s stipend should go down</a:t>
            </a:r>
            <a:r>
              <a:rPr lang="en-US" i="1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endParaRPr lang="en-US" dirty="0">
              <a:solidFill>
                <a:srgbClr val="195CB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Experience = UCR only, quarter or equivalent (e.g., 10 weeks of summer; summers not counted for TAs), at least 25% appointment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TA experience does not count for GSR increments, and vice versa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GSR experience is assessed each June; TA experience is rolling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 quarters (or equivalent) = 1 additional increment, up to increment 3 (higher increments are optional and potentially problematic)</a:t>
            </a:r>
          </a:p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Fall 2024: Same process, higher stipends</a:t>
            </a:r>
          </a:p>
        </p:txBody>
      </p:sp>
    </p:spTree>
    <p:extLst>
      <p:ext uri="{BB962C8B-B14F-4D97-AF65-F5344CB8AC3E}">
        <p14:creationId xmlns:p14="http://schemas.microsoft.com/office/powerpoint/2010/main" val="3224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12" y="930076"/>
            <a:ext cx="8284238" cy="657564"/>
          </a:xfrm>
        </p:spPr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Academic vs. employment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87640"/>
            <a:ext cx="8318867" cy="392181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75"/>
              </a:spcBef>
            </a:pPr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Tricky! Lots of overlap, but new risks</a:t>
            </a:r>
          </a:p>
          <a:p>
            <a:pPr lvl="1"/>
            <a:r>
              <a:rPr lang="en-US" sz="1500" u="sng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Academic:</a:t>
            </a:r>
            <a:r>
              <a:rPr lang="en-US" sz="1500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Undertaken in pursuit of a defined academic goal that is not always associated with a precise expectation of time or with predetermined activities; defined by progress toward the dissertation or thesis project, including through a collection of intermediate goals and learning outcomes​.</a:t>
            </a:r>
          </a:p>
          <a:p>
            <a:pPr lvl="1"/>
            <a:r>
              <a:rPr lang="en-US" sz="1500" u="sng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Employment:</a:t>
            </a:r>
            <a:r>
              <a:rPr lang="en-US" sz="1500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Performed as a service for a defined period of time or for a specified set of activities.</a:t>
            </a:r>
          </a:p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50% appointment = 20 hours/week on average (220 per quarter)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If they go over, grievance and/or overtime pay</a:t>
            </a:r>
          </a:p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Food for thought: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If your student was a TA for one quarter, what duties would you take away?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How would you run things if your student was paid on your grant but not academically interested in the project?</a:t>
            </a:r>
          </a:p>
          <a:p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Despite the contract, Graduate Division policies still apply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Poor academic performance = sanctions, disqualification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Includes poor performance on </a:t>
            </a:r>
            <a:r>
              <a:rPr lang="en-US" i="1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academic </a:t>
            </a:r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research goals</a:t>
            </a:r>
            <a:endParaRPr lang="en-US" sz="2800" dirty="0">
              <a:solidFill>
                <a:srgbClr val="195CB3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>
              <a:solidFill>
                <a:srgbClr val="195CB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dirty="0">
              <a:solidFill>
                <a:srgbClr val="195CB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3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A79D4-6DBA-F114-2DFA-C77AD4D6E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275" y="996546"/>
            <a:ext cx="3916653" cy="2598345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Research Activity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Employment</a:t>
            </a:r>
          </a:p>
          <a:p>
            <a:pPr marL="0" marR="11430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schemeClr val="accent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11430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Core Hours in Lab/Office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11430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are to be physically present in the lab and/or office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&lt;&lt;Insert Information&gt;&gt;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&lt;&lt;days / hour&gt;&gt;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hours per week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are to participate actively in the conduct of research, as described below: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Research and collect data through complex techniques and procedures, library research, structured interviews, or other project specific methodology.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Collect, interpret, synthesize, and analyze data/information.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Schedule, organize, and report on status of research activities.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Plan and modify research techniques, procedures, tests, equipment, or software management.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Prepare materials for Human Subjects Committee review.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Prepare interview questions.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Recruit and/or interview subjects.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Summarize interviews.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Maintain accurate records of interviews, safeguarding the confidentiality of subjects, as necessary.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Summarize project/research results.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Assist in preparation of materials for submission to granting agencies and foundations.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Prepare progress reports for the PI and/or funding agency.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Write and edit materials for publication and presentation.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Conduct literature reviews.</a:t>
            </a:r>
          </a:p>
          <a:p>
            <a:pPr marL="115888" indent="-115888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Prepare other articles, reports, and presentations.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83FDC-B26C-2163-CF22-4EA0914F181B}"/>
              </a:ext>
            </a:extLst>
          </p:cNvPr>
          <p:cNvSpPr txBox="1"/>
          <p:nvPr/>
        </p:nvSpPr>
        <p:spPr>
          <a:xfrm>
            <a:off x="525615" y="1103412"/>
            <a:ext cx="345236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Academic</a:t>
            </a:r>
          </a:p>
          <a:p>
            <a:pPr marL="0" indent="0">
              <a:buNone/>
            </a:pPr>
            <a:endParaRPr lang="en-US" sz="900" kern="0" dirty="0">
              <a:solidFill>
                <a:schemeClr val="accent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900" kern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dedicate full time and effort toward completing degree requirements </a:t>
            </a:r>
            <a:endParaRPr lang="en-US" sz="900" b="1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sz="9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15888" indent="-115888">
              <a:buNone/>
            </a:pPr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</a:t>
            </a:r>
            <a:r>
              <a:rPr lang="en-US" sz="900" kern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Learn the existing theories, practices, and research methods of your discipline and to apply these in your research.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15888" indent="-115888">
              <a:buNone/>
            </a:pPr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</a:t>
            </a:r>
            <a:r>
              <a:rPr lang="en-US" sz="900" kern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Discover and pursue a unique topic of research to construct new knowledge and to apply this knowledge to a problem of your interest.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15888" indent="-115888">
              <a:buNone/>
            </a:pPr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</a:t>
            </a:r>
            <a:r>
              <a:rPr lang="en-US" sz="900" kern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Adopt the highest integrity and maintain ethical standards in all aspects of your work, especially in the tasks of collecting, analyzing, and presenting research data.</a:t>
            </a:r>
          </a:p>
          <a:p>
            <a:pPr marL="115888" indent="-115888">
              <a:buNone/>
            </a:pPr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</a:t>
            </a:r>
            <a:r>
              <a:rPr lang="en-US" sz="900" kern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Contribute to the scholarly discourse of the discipline through presentations, publications, and professional engagement and service.</a:t>
            </a:r>
          </a:p>
          <a:p>
            <a:pPr marL="115888" indent="-115888">
              <a:buNone/>
            </a:pPr>
            <a:r>
              <a:rPr lang="en-US" sz="9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☐ </a:t>
            </a:r>
            <a:r>
              <a:rPr lang="en-US" sz="900" kern="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Take responsibility for keeping informed of and complying with regulations and policies and to complete all required paperwork and other degree obligations in a timely fashion. </a:t>
            </a:r>
          </a:p>
        </p:txBody>
      </p:sp>
    </p:spTree>
    <p:extLst>
      <p:ext uri="{BB962C8B-B14F-4D97-AF65-F5344CB8AC3E}">
        <p14:creationId xmlns:p14="http://schemas.microsoft.com/office/powerpoint/2010/main" val="82132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12" y="930076"/>
            <a:ext cx="8284238" cy="657564"/>
          </a:xfrm>
        </p:spPr>
        <p:txBody>
          <a:bodyPr>
            <a:norm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Best contacts when things go awry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87640"/>
            <a:ext cx="8258411" cy="39590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Employment issues: Labor Relations and AP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Esperanza Steward (AP), Michelle </a:t>
            </a:r>
            <a:r>
              <a:rPr lang="en-US" dirty="0" err="1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Calanchini</a:t>
            </a:r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(LR, grievances)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Also Patrick Napier (Grad Division), Katina Napper (AP)</a:t>
            </a:r>
          </a:p>
          <a:p>
            <a:r>
              <a:rPr lang="en-US" u="sng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Academic issues (including research performance)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Kate Sweeny (Grad Division), Kara </a:t>
            </a:r>
            <a:r>
              <a:rPr lang="en-US" dirty="0" err="1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Oswood</a:t>
            </a:r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(Grad Division)</a:t>
            </a:r>
          </a:p>
          <a:p>
            <a:r>
              <a:rPr lang="en-US" u="sng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Conduct issues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Academic misconduct: Kate Sweeny (Grad Division)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General behavioral problems: SCAIP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Discrimination or harassment: Title IX</a:t>
            </a:r>
          </a:p>
          <a:p>
            <a:r>
              <a:rPr lang="en-US" u="sng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Always helpful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Philip Brisk, VPAR</a:t>
            </a:r>
          </a:p>
          <a:p>
            <a:pPr lvl="1"/>
            <a:r>
              <a:rPr lang="en-US" dirty="0">
                <a:solidFill>
                  <a:srgbClr val="195CB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Andrew Larratt-Smith, Ombuds</a:t>
            </a:r>
          </a:p>
          <a:p>
            <a:endParaRPr lang="en-US" dirty="0">
              <a:solidFill>
                <a:srgbClr val="195CB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1048</Words>
  <Application>Microsoft Office PowerPoint</Application>
  <PresentationFormat>On-screen Show (16:10)</PresentationFormat>
  <Paragraphs>105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</vt:lpstr>
      <vt:lpstr>Roboto Light</vt:lpstr>
      <vt:lpstr>Office Theme</vt:lpstr>
      <vt:lpstr>My GSRs are Unionized:  What Do I Do Now?</vt:lpstr>
      <vt:lpstr>Where we came from, where we are now</vt:lpstr>
      <vt:lpstr>Key contract provisions (new policies)</vt:lpstr>
      <vt:lpstr>Time Reporting</vt:lpstr>
      <vt:lpstr>Wages/stipends</vt:lpstr>
      <vt:lpstr>Academic vs. employment</vt:lpstr>
      <vt:lpstr>PowerPoint Presentation</vt:lpstr>
      <vt:lpstr>Best contacts when things go awry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N Wolf</dc:creator>
  <cp:lastModifiedBy>Kate Sweeny</cp:lastModifiedBy>
  <cp:revision>118</cp:revision>
  <dcterms:created xsi:type="dcterms:W3CDTF">2017-09-08T21:41:41Z</dcterms:created>
  <dcterms:modified xsi:type="dcterms:W3CDTF">2023-10-15T21:40:19Z</dcterms:modified>
</cp:coreProperties>
</file>