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307" r:id="rId4"/>
    <p:sldId id="309" r:id="rId5"/>
    <p:sldId id="310" r:id="rId6"/>
    <p:sldId id="312" r:id="rId7"/>
    <p:sldId id="313" r:id="rId8"/>
    <p:sldId id="327" r:id="rId9"/>
    <p:sldId id="314" r:id="rId10"/>
    <p:sldId id="316" r:id="rId11"/>
    <p:sldId id="315" r:id="rId12"/>
    <p:sldId id="330" r:id="rId13"/>
    <p:sldId id="331" r:id="rId14"/>
    <p:sldId id="319" r:id="rId15"/>
    <p:sldId id="324" r:id="rId16"/>
    <p:sldId id="321" r:id="rId17"/>
    <p:sldId id="325" r:id="rId18"/>
    <p:sldId id="33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1C2"/>
    <a:srgbClr val="0096FF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56"/>
    <p:restoredTop sz="80934"/>
  </p:normalViewPr>
  <p:slideViewPr>
    <p:cSldViewPr snapToGrid="0" snapToObjects="1">
      <p:cViewPr varScale="1">
        <p:scale>
          <a:sx n="69" d="100"/>
          <a:sy n="69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Increased </c:v>
                </c:pt>
              </c:strCache>
            </c:strRef>
          </c:tx>
          <c:spPr>
            <a:solidFill>
              <a:srgbClr val="1D81C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9A-7348-8801-3D70E6CF4E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change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9A-7348-8801-3D70E6CF4E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Decreased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9A-7348-8801-3D70E6CF4E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29629104"/>
        <c:axId val="829634176"/>
      </c:barChart>
      <c:catAx>
        <c:axId val="82962910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29634176"/>
        <c:crossesAt val="0"/>
        <c:auto val="1"/>
        <c:lblAlgn val="ctr"/>
        <c:lblOffset val="100"/>
        <c:noMultiLvlLbl val="0"/>
      </c:catAx>
      <c:valAx>
        <c:axId val="82963417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crossAx val="829629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280E4E-6CD5-F943-92C8-C513BF52EF29}" type="doc">
      <dgm:prSet loTypeId="urn:microsoft.com/office/officeart/2005/8/layout/hierarchy4" loCatId="" qsTypeId="urn:microsoft.com/office/officeart/2005/8/quickstyle/simple1" qsCatId="simple" csTypeId="urn:microsoft.com/office/officeart/2005/8/colors/accent1_2" csCatId="accent1" phldr="1"/>
      <dgm:spPr/>
    </dgm:pt>
    <dgm:pt modelId="{07A22862-60B7-8947-A710-C05A1200918B}">
      <dgm:prSet phldrT="[Text]" custT="1"/>
      <dgm:spPr>
        <a:solidFill>
          <a:srgbClr val="1D81C2"/>
        </a:solidFill>
      </dgm:spPr>
      <dgm:t>
        <a:bodyPr/>
        <a:lstStyle/>
        <a:p>
          <a:pPr algn="ctr"/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en-US" sz="2800" u="sng" dirty="0">
              <a:latin typeface="Arial" panose="020B0604020202020204" pitchFamily="34" charset="0"/>
              <a:cs typeface="Arial" panose="020B0604020202020204" pitchFamily="34" charset="0"/>
            </a:rPr>
            <a:t>Stress-Related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Emotional distress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Disengagement from school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Anger over state of the world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2014E6-6DD3-4948-A2ED-DC187776B84C}" type="parTrans" cxnId="{BBE93F2B-873A-0242-BB81-EE0057463BE4}">
      <dgm:prSet/>
      <dgm:spPr/>
      <dgm:t>
        <a:bodyPr/>
        <a:lstStyle/>
        <a:p>
          <a:endParaRPr lang="en-US"/>
        </a:p>
      </dgm:t>
    </dgm:pt>
    <dgm:pt modelId="{18F1D2C5-BE94-4041-A29E-889F085CBFE2}" type="sibTrans" cxnId="{BBE93F2B-873A-0242-BB81-EE0057463BE4}">
      <dgm:prSet/>
      <dgm:spPr/>
      <dgm:t>
        <a:bodyPr/>
        <a:lstStyle/>
        <a:p>
          <a:endParaRPr lang="en-US"/>
        </a:p>
      </dgm:t>
    </dgm:pt>
    <dgm:pt modelId="{8AAD9B1A-9713-EE46-913E-90B2CC6A19CF}">
      <dgm:prSet phldrT="[Text]" custT="1"/>
      <dgm:spPr>
        <a:solidFill>
          <a:srgbClr val="1D81C2"/>
        </a:solidFill>
      </dgm:spPr>
      <dgm:t>
        <a:bodyPr/>
        <a:lstStyle/>
        <a:p>
          <a:pPr algn="ctr"/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en-US" sz="2800" u="sng" dirty="0">
              <a:latin typeface="Arial" panose="020B0604020202020204" pitchFamily="34" charset="0"/>
              <a:cs typeface="Arial" panose="020B0604020202020204" pitchFamily="34" charset="0"/>
            </a:rPr>
            <a:t>Living Conditions</a:t>
          </a:r>
        </a:p>
        <a:p>
          <a:pPr algn="ctr"/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Economic difficulties</a:t>
          </a:r>
        </a:p>
        <a:p>
          <a:pPr algn="ctr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Unstable home environment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Family and friend emergencies</a:t>
          </a:r>
        </a:p>
        <a:p>
          <a:pPr algn="ctr"/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0EE137-23B1-9041-9698-E68AAAC00EE6}" type="parTrans" cxnId="{FC7B89F1-30C1-CD4D-9433-AA17614767F2}">
      <dgm:prSet/>
      <dgm:spPr/>
      <dgm:t>
        <a:bodyPr/>
        <a:lstStyle/>
        <a:p>
          <a:endParaRPr lang="en-US"/>
        </a:p>
      </dgm:t>
    </dgm:pt>
    <dgm:pt modelId="{9D72B483-9D04-3848-8F22-F6C6BB260392}" type="sibTrans" cxnId="{FC7B89F1-30C1-CD4D-9433-AA17614767F2}">
      <dgm:prSet/>
      <dgm:spPr/>
      <dgm:t>
        <a:bodyPr/>
        <a:lstStyle/>
        <a:p>
          <a:endParaRPr lang="en-US"/>
        </a:p>
      </dgm:t>
    </dgm:pt>
    <dgm:pt modelId="{010585C5-0BAA-CE4C-8D77-3BFB92BA4064}">
      <dgm:prSet phldrT="[Text]" custT="1"/>
      <dgm:spPr>
        <a:solidFill>
          <a:srgbClr val="1D81C2"/>
        </a:solidFill>
      </dgm:spPr>
      <dgm:t>
        <a:bodyPr/>
        <a:lstStyle/>
        <a:p>
          <a:pPr algn="ctr"/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en-US" sz="2800" u="sng" dirty="0">
              <a:latin typeface="Arial" panose="020B0604020202020204" pitchFamily="34" charset="0"/>
              <a:cs typeface="Arial" panose="020B0604020202020204" pitchFamily="34" charset="0"/>
            </a:rPr>
            <a:t>Schoolwork-Related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Privacy issues, esp. during exams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Too many classes/ class times conflict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Juggling work and school demands</a:t>
          </a:r>
        </a:p>
        <a:p>
          <a:pPr algn="l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5E5359-72F9-1B4D-AF58-744CD892F996}" type="parTrans" cxnId="{45597816-30E3-A545-84F2-6EAF5EBB39EF}">
      <dgm:prSet/>
      <dgm:spPr/>
      <dgm:t>
        <a:bodyPr/>
        <a:lstStyle/>
        <a:p>
          <a:endParaRPr lang="en-US"/>
        </a:p>
      </dgm:t>
    </dgm:pt>
    <dgm:pt modelId="{7341ABCB-0D2C-E243-ADD4-F8BBCDBF2DFC}" type="sibTrans" cxnId="{45597816-30E3-A545-84F2-6EAF5EBB39EF}">
      <dgm:prSet/>
      <dgm:spPr/>
      <dgm:t>
        <a:bodyPr/>
        <a:lstStyle/>
        <a:p>
          <a:endParaRPr lang="en-US"/>
        </a:p>
      </dgm:t>
    </dgm:pt>
    <dgm:pt modelId="{F257BC17-4252-A24B-9F4A-8049F89AC40C}" type="pres">
      <dgm:prSet presAssocID="{25280E4E-6CD5-F943-92C8-C513BF52EF2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307A08-6241-7043-9AB7-857BEFD7AB74}" type="pres">
      <dgm:prSet presAssocID="{07A22862-60B7-8947-A710-C05A1200918B}" presName="vertOne" presStyleCnt="0"/>
      <dgm:spPr/>
    </dgm:pt>
    <dgm:pt modelId="{BD20F447-FAFE-FF43-BB32-B11BA28D67BE}" type="pres">
      <dgm:prSet presAssocID="{07A22862-60B7-8947-A710-C05A1200918B}" presName="txOne" presStyleLbl="node0" presStyleIdx="0" presStyleCnt="3">
        <dgm:presLayoutVars>
          <dgm:chPref val="3"/>
        </dgm:presLayoutVars>
      </dgm:prSet>
      <dgm:spPr/>
    </dgm:pt>
    <dgm:pt modelId="{4F18C0D0-323A-5D42-95FF-55F198DDF539}" type="pres">
      <dgm:prSet presAssocID="{07A22862-60B7-8947-A710-C05A1200918B}" presName="horzOne" presStyleCnt="0"/>
      <dgm:spPr/>
    </dgm:pt>
    <dgm:pt modelId="{EEAC75A3-184F-2E4A-9D75-DC14E0E2A879}" type="pres">
      <dgm:prSet presAssocID="{18F1D2C5-BE94-4041-A29E-889F085CBFE2}" presName="sibSpaceOne" presStyleCnt="0"/>
      <dgm:spPr/>
    </dgm:pt>
    <dgm:pt modelId="{6CE9F5D8-D945-D141-9AC8-F60235A3E074}" type="pres">
      <dgm:prSet presAssocID="{8AAD9B1A-9713-EE46-913E-90B2CC6A19CF}" presName="vertOne" presStyleCnt="0"/>
      <dgm:spPr/>
    </dgm:pt>
    <dgm:pt modelId="{6D701EDA-2E66-8B4D-A986-807F7CE90488}" type="pres">
      <dgm:prSet presAssocID="{8AAD9B1A-9713-EE46-913E-90B2CC6A19CF}" presName="txOne" presStyleLbl="node0" presStyleIdx="1" presStyleCnt="3" custScaleX="107864">
        <dgm:presLayoutVars>
          <dgm:chPref val="3"/>
        </dgm:presLayoutVars>
      </dgm:prSet>
      <dgm:spPr/>
    </dgm:pt>
    <dgm:pt modelId="{0008E4ED-1E13-724B-AA0B-31469C4D060E}" type="pres">
      <dgm:prSet presAssocID="{8AAD9B1A-9713-EE46-913E-90B2CC6A19CF}" presName="horzOne" presStyleCnt="0"/>
      <dgm:spPr/>
    </dgm:pt>
    <dgm:pt modelId="{B0506DDC-92BD-2C4A-9AB2-130BD31492BA}" type="pres">
      <dgm:prSet presAssocID="{9D72B483-9D04-3848-8F22-F6C6BB260392}" presName="sibSpaceOne" presStyleCnt="0"/>
      <dgm:spPr/>
    </dgm:pt>
    <dgm:pt modelId="{3BFEE013-8AE4-7C4F-B0E5-912AE1CFCEE3}" type="pres">
      <dgm:prSet presAssocID="{010585C5-0BAA-CE4C-8D77-3BFB92BA4064}" presName="vertOne" presStyleCnt="0"/>
      <dgm:spPr/>
    </dgm:pt>
    <dgm:pt modelId="{1BFD16B7-EF54-7B45-BBE9-D64A00A4FDF1}" type="pres">
      <dgm:prSet presAssocID="{010585C5-0BAA-CE4C-8D77-3BFB92BA4064}" presName="txOne" presStyleLbl="node0" presStyleIdx="2" presStyleCnt="3">
        <dgm:presLayoutVars>
          <dgm:chPref val="3"/>
        </dgm:presLayoutVars>
      </dgm:prSet>
      <dgm:spPr/>
    </dgm:pt>
    <dgm:pt modelId="{DDB10409-86D8-764D-87C8-52C5D6BAB4D7}" type="pres">
      <dgm:prSet presAssocID="{010585C5-0BAA-CE4C-8D77-3BFB92BA4064}" presName="horzOne" presStyleCnt="0"/>
      <dgm:spPr/>
    </dgm:pt>
  </dgm:ptLst>
  <dgm:cxnLst>
    <dgm:cxn modelId="{45597816-30E3-A545-84F2-6EAF5EBB39EF}" srcId="{25280E4E-6CD5-F943-92C8-C513BF52EF29}" destId="{010585C5-0BAA-CE4C-8D77-3BFB92BA4064}" srcOrd="2" destOrd="0" parTransId="{055E5359-72F9-1B4D-AF58-744CD892F996}" sibTransId="{7341ABCB-0D2C-E243-ADD4-F8BBCDBF2DFC}"/>
    <dgm:cxn modelId="{BBE93F2B-873A-0242-BB81-EE0057463BE4}" srcId="{25280E4E-6CD5-F943-92C8-C513BF52EF29}" destId="{07A22862-60B7-8947-A710-C05A1200918B}" srcOrd="0" destOrd="0" parTransId="{632014E6-6DD3-4948-A2ED-DC187776B84C}" sibTransId="{18F1D2C5-BE94-4041-A29E-889F085CBFE2}"/>
    <dgm:cxn modelId="{A5BEAF37-61C5-CF46-9E3D-C21CE8D37FF9}" type="presOf" srcId="{010585C5-0BAA-CE4C-8D77-3BFB92BA4064}" destId="{1BFD16B7-EF54-7B45-BBE9-D64A00A4FDF1}" srcOrd="0" destOrd="0" presId="urn:microsoft.com/office/officeart/2005/8/layout/hierarchy4"/>
    <dgm:cxn modelId="{610A69BC-FEDC-4D44-9007-52B0C9598706}" type="presOf" srcId="{8AAD9B1A-9713-EE46-913E-90B2CC6A19CF}" destId="{6D701EDA-2E66-8B4D-A986-807F7CE90488}" srcOrd="0" destOrd="0" presId="urn:microsoft.com/office/officeart/2005/8/layout/hierarchy4"/>
    <dgm:cxn modelId="{95FB49EC-C823-1B40-85EC-66B865A891B8}" type="presOf" srcId="{25280E4E-6CD5-F943-92C8-C513BF52EF29}" destId="{F257BC17-4252-A24B-9F4A-8049F89AC40C}" srcOrd="0" destOrd="0" presId="urn:microsoft.com/office/officeart/2005/8/layout/hierarchy4"/>
    <dgm:cxn modelId="{FC7B89F1-30C1-CD4D-9433-AA17614767F2}" srcId="{25280E4E-6CD5-F943-92C8-C513BF52EF29}" destId="{8AAD9B1A-9713-EE46-913E-90B2CC6A19CF}" srcOrd="1" destOrd="0" parTransId="{210EE137-23B1-9041-9698-E68AAAC00EE6}" sibTransId="{9D72B483-9D04-3848-8F22-F6C6BB260392}"/>
    <dgm:cxn modelId="{E283FCF4-4ED1-8642-A50D-2B88486C8DED}" type="presOf" srcId="{07A22862-60B7-8947-A710-C05A1200918B}" destId="{BD20F447-FAFE-FF43-BB32-B11BA28D67BE}" srcOrd="0" destOrd="0" presId="urn:microsoft.com/office/officeart/2005/8/layout/hierarchy4"/>
    <dgm:cxn modelId="{848FF30E-7C46-E041-8537-CF2BEFA7FE12}" type="presParOf" srcId="{F257BC17-4252-A24B-9F4A-8049F89AC40C}" destId="{42307A08-6241-7043-9AB7-857BEFD7AB74}" srcOrd="0" destOrd="0" presId="urn:microsoft.com/office/officeart/2005/8/layout/hierarchy4"/>
    <dgm:cxn modelId="{D473BCB4-A5D4-5747-A473-4DB8EE85A8CC}" type="presParOf" srcId="{42307A08-6241-7043-9AB7-857BEFD7AB74}" destId="{BD20F447-FAFE-FF43-BB32-B11BA28D67BE}" srcOrd="0" destOrd="0" presId="urn:microsoft.com/office/officeart/2005/8/layout/hierarchy4"/>
    <dgm:cxn modelId="{D112D94A-2278-3A44-A9F4-938A2F3728A8}" type="presParOf" srcId="{42307A08-6241-7043-9AB7-857BEFD7AB74}" destId="{4F18C0D0-323A-5D42-95FF-55F198DDF539}" srcOrd="1" destOrd="0" presId="urn:microsoft.com/office/officeart/2005/8/layout/hierarchy4"/>
    <dgm:cxn modelId="{B31CD18F-68A1-1D46-B242-88366B7E1ECA}" type="presParOf" srcId="{F257BC17-4252-A24B-9F4A-8049F89AC40C}" destId="{EEAC75A3-184F-2E4A-9D75-DC14E0E2A879}" srcOrd="1" destOrd="0" presId="urn:microsoft.com/office/officeart/2005/8/layout/hierarchy4"/>
    <dgm:cxn modelId="{F7C043FF-A2E0-D54D-BAF3-06420F2ED177}" type="presParOf" srcId="{F257BC17-4252-A24B-9F4A-8049F89AC40C}" destId="{6CE9F5D8-D945-D141-9AC8-F60235A3E074}" srcOrd="2" destOrd="0" presId="urn:microsoft.com/office/officeart/2005/8/layout/hierarchy4"/>
    <dgm:cxn modelId="{92224D05-B1F4-F24C-859E-962FB0096C1B}" type="presParOf" srcId="{6CE9F5D8-D945-D141-9AC8-F60235A3E074}" destId="{6D701EDA-2E66-8B4D-A986-807F7CE90488}" srcOrd="0" destOrd="0" presId="urn:microsoft.com/office/officeart/2005/8/layout/hierarchy4"/>
    <dgm:cxn modelId="{7481B7DA-1B2F-3242-A287-DC11AA46F2D4}" type="presParOf" srcId="{6CE9F5D8-D945-D141-9AC8-F60235A3E074}" destId="{0008E4ED-1E13-724B-AA0B-31469C4D060E}" srcOrd="1" destOrd="0" presId="urn:microsoft.com/office/officeart/2005/8/layout/hierarchy4"/>
    <dgm:cxn modelId="{9CC27752-DD14-1240-A0A0-418622D3A368}" type="presParOf" srcId="{F257BC17-4252-A24B-9F4A-8049F89AC40C}" destId="{B0506DDC-92BD-2C4A-9AB2-130BD31492BA}" srcOrd="3" destOrd="0" presId="urn:microsoft.com/office/officeart/2005/8/layout/hierarchy4"/>
    <dgm:cxn modelId="{0D8F5B97-2D64-234F-A6B8-71E0A4D293E3}" type="presParOf" srcId="{F257BC17-4252-A24B-9F4A-8049F89AC40C}" destId="{3BFEE013-8AE4-7C4F-B0E5-912AE1CFCEE3}" srcOrd="4" destOrd="0" presId="urn:microsoft.com/office/officeart/2005/8/layout/hierarchy4"/>
    <dgm:cxn modelId="{6F09731F-5657-9E47-BD42-B8E24131BE00}" type="presParOf" srcId="{3BFEE013-8AE4-7C4F-B0E5-912AE1CFCEE3}" destId="{1BFD16B7-EF54-7B45-BBE9-D64A00A4FDF1}" srcOrd="0" destOrd="0" presId="urn:microsoft.com/office/officeart/2005/8/layout/hierarchy4"/>
    <dgm:cxn modelId="{F3F98AE8-37D7-A443-B00E-3552A05C9DFB}" type="presParOf" srcId="{3BFEE013-8AE4-7C4F-B0E5-912AE1CFCEE3}" destId="{DDB10409-86D8-764D-87C8-52C5D6BAB4D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0F447-FAFE-FF43-BB32-B11BA28D67BE}">
      <dsp:nvSpPr>
        <dsp:cNvPr id="0" name=""/>
        <dsp:cNvSpPr/>
      </dsp:nvSpPr>
      <dsp:spPr>
        <a:xfrm>
          <a:off x="6753" y="0"/>
          <a:ext cx="3075607" cy="4879339"/>
        </a:xfrm>
        <a:prstGeom prst="roundRect">
          <a:avLst>
            <a:gd name="adj" fmla="val 10000"/>
          </a:avLst>
        </a:prstGeom>
        <a:solidFill>
          <a:srgbClr val="1D81C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sng" kern="1200" dirty="0">
              <a:latin typeface="Arial" panose="020B0604020202020204" pitchFamily="34" charset="0"/>
              <a:cs typeface="Arial" panose="020B0604020202020204" pitchFamily="34" charset="0"/>
            </a:rPr>
            <a:t>Stress-Related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Emotional distress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Disengagement from school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Anger over state of the world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6834" y="90081"/>
        <a:ext cx="2895445" cy="4699177"/>
      </dsp:txXfrm>
    </dsp:sp>
    <dsp:sp modelId="{6D701EDA-2E66-8B4D-A986-807F7CE90488}">
      <dsp:nvSpPr>
        <dsp:cNvPr id="0" name=""/>
        <dsp:cNvSpPr/>
      </dsp:nvSpPr>
      <dsp:spPr>
        <a:xfrm>
          <a:off x="3599063" y="0"/>
          <a:ext cx="3317473" cy="4879339"/>
        </a:xfrm>
        <a:prstGeom prst="roundRect">
          <a:avLst>
            <a:gd name="adj" fmla="val 10000"/>
          </a:avLst>
        </a:prstGeom>
        <a:solidFill>
          <a:srgbClr val="1D81C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sng" kern="1200" dirty="0">
              <a:latin typeface="Arial" panose="020B0604020202020204" pitchFamily="34" charset="0"/>
              <a:cs typeface="Arial" panose="020B0604020202020204" pitchFamily="34" charset="0"/>
            </a:rPr>
            <a:t>Living Conditions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Economic difficulties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Unstable home environment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Family and friend emergencies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96228" y="97165"/>
        <a:ext cx="3123143" cy="4685009"/>
      </dsp:txXfrm>
    </dsp:sp>
    <dsp:sp modelId="{1BFD16B7-EF54-7B45-BBE9-D64A00A4FDF1}">
      <dsp:nvSpPr>
        <dsp:cNvPr id="0" name=""/>
        <dsp:cNvSpPr/>
      </dsp:nvSpPr>
      <dsp:spPr>
        <a:xfrm>
          <a:off x="7433238" y="0"/>
          <a:ext cx="3075607" cy="4879339"/>
        </a:xfrm>
        <a:prstGeom prst="roundRect">
          <a:avLst>
            <a:gd name="adj" fmla="val 10000"/>
          </a:avLst>
        </a:prstGeom>
        <a:solidFill>
          <a:srgbClr val="1D81C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sng" kern="1200" dirty="0">
              <a:latin typeface="Arial" panose="020B0604020202020204" pitchFamily="34" charset="0"/>
              <a:cs typeface="Arial" panose="020B0604020202020204" pitchFamily="34" charset="0"/>
            </a:rPr>
            <a:t>Schoolwork-Related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Privacy issues, esp. during exams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Too many classes/ class times conflict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Juggling work and school demands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23319" y="90081"/>
        <a:ext cx="2895445" cy="4699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0.23223</cdr:x>
      <cdr:y>0.25508</cdr:y>
    </cdr:from>
    <cdr:to>
      <cdr:x>0.31918</cdr:x>
      <cdr:y>0.46522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E1D64AE-1107-8C4D-9AFB-F0AF616A930B}"/>
            </a:ext>
          </a:extLst>
        </cdr:cNvPr>
        <cdr:cNvSpPr txBox="1"/>
      </cdr:nvSpPr>
      <cdr:spPr>
        <a:xfrm xmlns:a="http://schemas.openxmlformats.org/drawingml/2006/main">
          <a:off x="1042938" y="879127"/>
          <a:ext cx="390525" cy="724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79%</a:t>
          </a:r>
        </a:p>
      </cdr:txBody>
    </cdr:sp>
  </cdr:relSizeAnchor>
  <cdr:relSizeAnchor xmlns:cdr="http://schemas.openxmlformats.org/drawingml/2006/chartDrawing">
    <cdr:from>
      <cdr:x>0.45652</cdr:x>
      <cdr:y>0.71222</cdr:y>
    </cdr:from>
    <cdr:to>
      <cdr:x>0.54348</cdr:x>
      <cdr:y>0.92236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5776682-8889-234C-8286-E98D231F64DA}"/>
            </a:ext>
          </a:extLst>
        </cdr:cNvPr>
        <cdr:cNvSpPr txBox="1"/>
      </cdr:nvSpPr>
      <cdr:spPr>
        <a:xfrm xmlns:a="http://schemas.openxmlformats.org/drawingml/2006/main">
          <a:off x="2050256" y="2454627"/>
          <a:ext cx="390525" cy="724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20%</a:t>
          </a:r>
        </a:p>
      </cdr:txBody>
    </cdr:sp>
  </cdr:relSizeAnchor>
  <cdr:relSizeAnchor xmlns:cdr="http://schemas.openxmlformats.org/drawingml/2006/chartDrawing">
    <cdr:from>
      <cdr:x>0.6596</cdr:x>
      <cdr:y>0.73468</cdr:y>
    </cdr:from>
    <cdr:to>
      <cdr:x>0.80072</cdr:x>
      <cdr:y>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F8523CBA-562A-6E4B-BAC2-491A0EAD12F0}"/>
            </a:ext>
          </a:extLst>
        </cdr:cNvPr>
        <cdr:cNvSpPr txBox="1"/>
      </cdr:nvSpPr>
      <cdr:spPr>
        <a:xfrm xmlns:a="http://schemas.openxmlformats.org/drawingml/2006/main">
          <a:off x="2962276" y="2532064"/>
          <a:ext cx="633810" cy="9143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1%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A9C35-B342-A744-BF8D-929BD1B77862}" type="datetimeFigureOut">
              <a:rPr lang="en-US" smtClean="0"/>
              <a:t>7/6/21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CAAE4-7742-2A45-8CED-5E1E627210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37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March 2020 - Rapid switch to remote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Lockdown period much longer than expected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Student enrollment and course completion held steady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Suggests remote instruction went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How did this happen?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AAE4-7742-2A45-8CED-5E1E627210B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54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D5646-A00B-3942-B201-4EB41B9B77BE}" type="slidenum">
              <a:rPr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AAE4-7742-2A45-8CED-5E1E627210B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520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AAE4-7742-2A45-8CED-5E1E627210B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682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AAE4-7742-2A45-8CED-5E1E627210B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444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AAE4-7742-2A45-8CED-5E1E627210B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29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D8F22-E7E0-EF4F-B996-79D650390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387EA4-9AD0-D245-8F5D-327AA8EAE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7033B-6A1D-9543-B246-510868C5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C557-106A-0A4F-8BD5-23CE691A12A5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51FA5-B6C0-8542-9E77-36F44432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727D3-5293-9542-B842-9A89209F5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0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85EE5-38DC-1D47-8872-9D6761C7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ECC804-65E2-CD4F-A5A8-2CB71C038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4371-F7AC-D64A-9232-D6CEA75F6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76645-4B9E-7644-8735-7B28F7D32349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228A0-A6AC-5647-8714-9FC402DD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F8101-2125-1442-9996-E946FB3F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46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EA1C86-7C3F-ED40-BBD6-47D7DB93D4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77B05-2E1F-B343-8479-55BB2028B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E9CBB-EEDC-CC4A-94E3-ED5E93F0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5B41-0757-5349-9652-598518ACD5EC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DAD40-2B1A-CC44-9A1C-8CFA04136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FAF5B-BC65-C14A-A7BE-937D6DE4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1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B2266-B2F5-BA44-B621-C309686FD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C6022-C34F-F64B-9933-04F7F0629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F3ED5-F993-E34B-A335-3832291E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EFB6-DDCF-9F47-8FBB-6751DD488E62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D7AFB-C306-024D-A292-C0D350902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69B55-5993-0443-B5F0-5F5817578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91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3191-C96B-7348-ADF4-25A7DB1E5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FBB0C-CCC8-324A-AEA6-DBC6DACEA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9F54A-6DED-3C49-B5F3-81683C53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9C8AB-24F2-0B46-9F13-6080F3C96C12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6DA29-579E-2044-A788-67A919562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056A7-3431-6B48-9A57-CB9A4565A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31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0EDA9-72EE-FD4C-B90D-AE7B2D447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156A0-EC29-B84B-9919-1354D0C8D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46C55-9614-EA4B-B685-CD77539A2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18C98-98D5-1D4E-B896-CB966D71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F6D1-1315-894B-9233-8B75B4067194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14099-1036-684F-AE9E-79C966F89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1142E-79EA-8F46-A210-432065120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2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1131-14B4-9642-A00A-3D280AA13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72FC1-100A-574E-ADA7-C15CB8DD7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F201B-B82E-DE41-B5D3-A79C6549F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0C9E58-B999-F041-9AE0-6CE5486147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E0EC9-CC9A-2246-9076-A368FB0473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341530-BE0E-7341-9013-6BCC1E0D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57CE-654C-284A-BA72-EA6C693638B5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B7578-E883-0F43-8467-7703E2EEB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35E4B6-0649-AB4C-882C-1A5DC82E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6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A467F-CDED-834D-BB0B-1C87D52A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2DCB10-F5BC-D547-BBF1-5776FC32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7BCE-A19C-D045-8F13-6D25F87BD577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3F10D-0879-8041-873A-11B336086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2FBFD-25AF-434A-8D18-C19C37FF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5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4CB9A9-DC39-074A-BF34-DB2DA205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7FA2-184A-8343-91E9-3BB0B2A794A9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6609E4-A4EA-B84C-AD5A-5531A874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23D34-444D-9746-BCF0-4D5F18D59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6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AA035-C245-2C44-A132-15AB5FD72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77777-CA24-B14E-BD28-A53F6D889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F6FAC-208F-5C4C-8C59-C60C95DE7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75BFF-D6B4-814D-B3BE-A61B476A9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2E910-402E-6B47-80AB-454ED576606A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81C77-DC7A-B040-ADDB-48E38C06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B136F-0E16-4B43-8C3E-FBE185BB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6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2313-4D6B-4040-AB57-91B1ABC0C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6DFE28-5FB8-B948-AFA7-1BDAFDC34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E552F0-05BA-9549-AC51-E2FDAB258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352C2-F25A-0349-A1DF-B05A3545D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16F-6C70-E341-9419-976815B62306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5FD1C-6BC1-0446-97B6-F9FCA4751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7D0F3-DF7E-7F42-9D37-7B434315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7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A30CAC-D496-8240-8CE7-058C433C7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4232-E4E0-054A-9EEA-A7446171C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8AFFE-BB8F-D343-87CA-9720680F08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A7B0E-6F3D-5E45-A954-D65459968331}" type="datetime1">
              <a:rPr lang="en-US" smtClean="0"/>
              <a:t>7/6/21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CA814-DF55-224C-9CA5-F1EF74A2B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4778F-73E5-964F-9F62-C47679D65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21655-FF1A-5340-A28B-817922852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80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81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81925-48B3-944D-8C9D-CF02A850F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0210" y="1890392"/>
            <a:ext cx="9669194" cy="2387600"/>
          </a:xfrm>
        </p:spPr>
        <p:txBody>
          <a:bodyPr>
            <a:normAutofit fontScale="90000"/>
          </a:bodyPr>
          <a:lstStyle/>
          <a:p>
            <a:pPr algn="l"/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Fulfilling the Academic Mission: Academic</a:t>
            </a:r>
            <a:br>
              <a:rPr lang="en-US" sz="4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Senate Survey of UC Faculty and Instructors About Their Experiences During the Pandemic, March 2020 to May 2021</a:t>
            </a:r>
            <a:br>
              <a:rPr lang="en-US" sz="4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D2C367-1599-C84D-AF33-E2E62A5F4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2807" y="4277992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Representative Mary Gauvain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Chair, UC Academic Senate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Representative Robert Horwitz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Chair, UC Academic Senate</a:t>
            </a:r>
          </a:p>
          <a:p>
            <a:pPr algn="l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50E7F-4584-8542-9DBC-566853B927F0}"/>
              </a:ext>
            </a:extLst>
          </p:cNvPr>
          <p:cNvSpPr txBox="1"/>
          <p:nvPr/>
        </p:nvSpPr>
        <p:spPr>
          <a:xfrm>
            <a:off x="1502807" y="6125677"/>
            <a:ext cx="502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Academic and Student Affairs Committee, July 2021</a:t>
            </a:r>
          </a:p>
        </p:txBody>
      </p:sp>
      <p:pic>
        <p:nvPicPr>
          <p:cNvPr id="8" name="Picture 3" descr="Seal_wordmark.eps">
            <a:extLst>
              <a:ext uri="{FF2B5EF4-FFF2-40B4-BE49-F238E27FC236}">
                <a16:creationId xmlns:a16="http://schemas.microsoft.com/office/drawing/2014/main" id="{C8F34013-E899-7547-9EBD-D499588AD7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455" y="547657"/>
            <a:ext cx="1955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43994D-59CB-AC48-928D-6DBACADD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17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532FA2-7FE4-E046-995F-6B777E8F8179}"/>
              </a:ext>
            </a:extLst>
          </p:cNvPr>
          <p:cNvSpPr txBox="1"/>
          <p:nvPr/>
        </p:nvSpPr>
        <p:spPr>
          <a:xfrm>
            <a:off x="944209" y="483917"/>
            <a:ext cx="6610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 participation in synchronous lectures: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5B7A3D-213F-D94B-AAA0-5E75B58B8531}"/>
              </a:ext>
            </a:extLst>
          </p:cNvPr>
          <p:cNvSpPr txBox="1"/>
          <p:nvPr/>
        </p:nvSpPr>
        <p:spPr>
          <a:xfrm>
            <a:off x="861202" y="2488111"/>
            <a:ext cx="4136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 use of office hours:</a:t>
            </a:r>
          </a:p>
        </p:txBody>
      </p:sp>
      <p:pic>
        <p:nvPicPr>
          <p:cNvPr id="9" name="Content Placeholder 8" descr="Chart&#10;&#10;Description automatically generated with medium confidence">
            <a:extLst>
              <a:ext uri="{FF2B5EF4-FFF2-40B4-BE49-F238E27FC236}">
                <a16:creationId xmlns:a16="http://schemas.microsoft.com/office/drawing/2014/main" id="{A8B71BC4-F11D-074D-A88B-CD2AED1CD5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1202" y="917719"/>
            <a:ext cx="9829800" cy="1536700"/>
          </a:xfrm>
          <a:prstGeom prst="rect">
            <a:avLst/>
          </a:prstGeom>
        </p:spPr>
      </p:pic>
      <p:pic>
        <p:nvPicPr>
          <p:cNvPr id="11" name="Picture 10" descr="Chart&#10;&#10;Description automatically generated">
            <a:extLst>
              <a:ext uri="{FF2B5EF4-FFF2-40B4-BE49-F238E27FC236}">
                <a16:creationId xmlns:a16="http://schemas.microsoft.com/office/drawing/2014/main" id="{46E61EBA-526A-9643-8A21-B6CAC7B0D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202" y="3077842"/>
            <a:ext cx="9829800" cy="11825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DD03A7-ED22-B747-97EB-8C0DD05663C5}"/>
              </a:ext>
            </a:extLst>
          </p:cNvPr>
          <p:cNvSpPr txBox="1"/>
          <p:nvPr/>
        </p:nvSpPr>
        <p:spPr>
          <a:xfrm>
            <a:off x="861202" y="4449978"/>
            <a:ext cx="532370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 satisfaction with the course:</a:t>
            </a:r>
          </a:p>
          <a:p>
            <a:endParaRPr lang="en-US" dirty="0"/>
          </a:p>
        </p:txBody>
      </p:sp>
      <p:pic>
        <p:nvPicPr>
          <p:cNvPr id="12" name="Picture 11" descr="Chart, timeline&#10;&#10;Description automatically generated">
            <a:extLst>
              <a:ext uri="{FF2B5EF4-FFF2-40B4-BE49-F238E27FC236}">
                <a16:creationId xmlns:a16="http://schemas.microsoft.com/office/drawing/2014/main" id="{DC205DB5-C916-E244-B382-67E08E4131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209" y="4883780"/>
            <a:ext cx="9479951" cy="155542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D99E8-3442-7046-A239-0A9FB1B61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04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532FA2-7FE4-E046-995F-6B777E8F8179}"/>
              </a:ext>
            </a:extLst>
          </p:cNvPr>
          <p:cNvSpPr txBox="1"/>
          <p:nvPr/>
        </p:nvSpPr>
        <p:spPr>
          <a:xfrm>
            <a:off x="992012" y="782901"/>
            <a:ext cx="8989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Faculty/instructors’ flexibility or willingness to make accommodations regarding class-related expectations:</a:t>
            </a:r>
          </a:p>
        </p:txBody>
      </p:sp>
      <p:pic>
        <p:nvPicPr>
          <p:cNvPr id="9" name="Content Placeholder 8" descr="A picture containing bar chart&#10;&#10;Description automatically generated">
            <a:extLst>
              <a:ext uri="{FF2B5EF4-FFF2-40B4-BE49-F238E27FC236}">
                <a16:creationId xmlns:a16="http://schemas.microsoft.com/office/drawing/2014/main" id="{122CAB0F-CCB6-0245-A163-287B6FE51C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2012" y="1870920"/>
            <a:ext cx="9969288" cy="1418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69B73B-34C8-2349-9F27-1132222A43C3}"/>
              </a:ext>
            </a:extLst>
          </p:cNvPr>
          <p:cNvSpPr txBox="1"/>
          <p:nvPr/>
        </p:nvSpPr>
        <p:spPr>
          <a:xfrm>
            <a:off x="975435" y="3688368"/>
            <a:ext cx="10146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Faculty/instructors’ perception of the amount of academic dishonesty (cheating) on tests and homework assignments: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E8569-6EBC-6046-A491-D2580C642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389" y="4685564"/>
            <a:ext cx="11376000" cy="98541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9D2769-DADA-D54F-A43F-07DB1A004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649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10D3-079D-E04D-90B7-FE90C4D65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496" y="40121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kern="1400" spc="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modality preference:</a:t>
            </a:r>
            <a:endParaRPr lang="en-US" sz="4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F79CE-44C2-B740-BE93-D78D652FA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62EBE545-DA2D-E64F-924E-21C04B268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245970"/>
              </p:ext>
            </p:extLst>
          </p:nvPr>
        </p:nvGraphicFramePr>
        <p:xfrm>
          <a:off x="2144486" y="1965807"/>
          <a:ext cx="7428722" cy="3408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2802">
                  <a:extLst>
                    <a:ext uri="{9D8B030D-6E8A-4147-A177-3AD203B41FA5}">
                      <a16:colId xmlns:a16="http://schemas.microsoft.com/office/drawing/2014/main" val="492463840"/>
                    </a:ext>
                  </a:extLst>
                </a:gridCol>
                <a:gridCol w="3655920">
                  <a:extLst>
                    <a:ext uri="{9D8B030D-6E8A-4147-A177-3AD203B41FA5}">
                      <a16:colId xmlns:a16="http://schemas.microsoft.com/office/drawing/2014/main" val="644978532"/>
                    </a:ext>
                  </a:extLst>
                </a:gridCol>
              </a:tblGrid>
              <a:tr h="126449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you prefer remote or in-person instruction?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who chose </a:t>
                      </a:r>
                    </a:p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response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157686"/>
                  </a:ext>
                </a:extLst>
              </a:tr>
              <a:tr h="71471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In-person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218024"/>
                  </a:ext>
                </a:extLst>
              </a:tr>
              <a:tr h="71471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128679"/>
                  </a:ext>
                </a:extLst>
              </a:tr>
              <a:tr h="71471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preference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280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846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10D3-079D-E04D-90B7-FE90C4D65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kern="1400" spc="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 in online instruction:</a:t>
            </a:r>
            <a:endParaRPr lang="en-US" sz="4000" dirty="0"/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FD2B9259-0DDC-D549-86D2-895981781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881" y="1889443"/>
            <a:ext cx="9204909" cy="357119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F79CE-44C2-B740-BE93-D78D652FA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291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322A57-AF19-4342-AA27-81D7309BD9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3109"/>
            <a:ext cx="10515600" cy="13295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kern="1400" spc="1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notice any changes in students’ expression of hardships that prevented them from meeting deadlines or other course expectations?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2C2E6DD-6295-CF4B-A151-D460138011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139282"/>
              </p:ext>
            </p:extLst>
          </p:nvPr>
        </p:nvGraphicFramePr>
        <p:xfrm>
          <a:off x="681038" y="2303584"/>
          <a:ext cx="4491038" cy="3446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4CAC2E9-5F43-984B-A89A-8FE8DA2B0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601999"/>
              </p:ext>
            </p:extLst>
          </p:nvPr>
        </p:nvGraphicFramePr>
        <p:xfrm>
          <a:off x="5486401" y="2556803"/>
          <a:ext cx="6024561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9150">
                  <a:extLst>
                    <a:ext uri="{9D8B030D-6E8A-4147-A177-3AD203B41FA5}">
                      <a16:colId xmlns:a16="http://schemas.microsoft.com/office/drawing/2014/main" val="332244211"/>
                    </a:ext>
                  </a:extLst>
                </a:gridCol>
                <a:gridCol w="1395411">
                  <a:extLst>
                    <a:ext uri="{9D8B030D-6E8A-4147-A177-3AD203B41FA5}">
                      <a16:colId xmlns:a16="http://schemas.microsoft.com/office/drawing/2014/main" val="3531951869"/>
                    </a:ext>
                  </a:extLst>
                </a:gridCol>
              </a:tblGrid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 of hardship expressed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reporting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515785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 issues (e.g., computer, internet)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57303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Scheduling issues (e.g., meeting deadlines)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68667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Mental distress due to remote instruction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808731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Mental distress due to pandemic/state of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245485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 issues related to COVID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670345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 distress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076512"/>
                  </a:ext>
                </a:extLst>
              </a:tr>
              <a:tr h="30501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92088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671528-0E30-9042-B7D1-64FE1573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38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F0D6-5885-6C4E-A629-10E3C7320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types of hardships expressed by students: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AA1B0AA-8EBE-DA41-B82C-0894B8AF31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555090"/>
              </p:ext>
            </p:extLst>
          </p:nvPr>
        </p:nvGraphicFramePr>
        <p:xfrm>
          <a:off x="838200" y="1613535"/>
          <a:ext cx="10515600" cy="487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4C0C0-4664-F447-8D0D-E52E512B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562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6FC38-35B3-A540-BE70-B6592560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3365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9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Lessons Learned and Ideas for Moving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16300-2ADD-BA40-9684-40216F32A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D81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</a:p>
          <a:p>
            <a:endParaRPr lang="en-US" sz="3200" dirty="0">
              <a:solidFill>
                <a:srgbClr val="1D81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  <a:p>
            <a:endParaRPr lang="en-US" sz="3200" dirty="0">
              <a:solidFill>
                <a:srgbClr val="1D81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70AB6-0CD6-8B4E-A609-AF55208F1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33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81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5E1C-FEB9-8E45-B768-AD18680CC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and Discussion</a:t>
            </a:r>
            <a:b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802B1-E17F-774F-966C-2EF298C9BB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F52AA-4C8D-D843-93D2-CA5ADD9D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43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F0CCB0-B447-C246-B5E8-FDC3011F9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8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FF2EB-4E67-BF43-85D6-45E319AEB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10698480" cy="1325563"/>
          </a:xfrm>
        </p:spPr>
        <p:txBody>
          <a:bodyPr>
            <a:normAutofit/>
          </a:bodyPr>
          <a:lstStyle/>
          <a:p>
            <a:r>
              <a:rPr lang="en-US" sz="39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4312 Faculty and instructors participated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0A966F0-D678-1848-A739-A87C92A91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626506"/>
              </p:ext>
            </p:extLst>
          </p:nvPr>
        </p:nvGraphicFramePr>
        <p:xfrm>
          <a:off x="523875" y="1690688"/>
          <a:ext cx="4591050" cy="485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313">
                  <a:extLst>
                    <a:ext uri="{9D8B030D-6E8A-4147-A177-3AD203B41FA5}">
                      <a16:colId xmlns:a16="http://schemas.microsoft.com/office/drawing/2014/main" val="2489476348"/>
                    </a:ext>
                  </a:extLst>
                </a:gridCol>
                <a:gridCol w="2471737">
                  <a:extLst>
                    <a:ext uri="{9D8B030D-6E8A-4147-A177-3AD203B41FA5}">
                      <a16:colId xmlns:a16="http://schemas.microsoft.com/office/drawing/2014/main" val="2376046970"/>
                    </a:ext>
                  </a:extLst>
                </a:gridCol>
              </a:tblGrid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Campus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of sample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655559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Berkeley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722706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857550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Irvine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860171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Angeles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950474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583925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Riverside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766596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Diego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16152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Francisco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283009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Barbara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580986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Cruz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408754"/>
                  </a:ext>
                </a:extLst>
              </a:tr>
              <a:tr h="382984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identified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7473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B441DF6-EC3F-D24B-A816-B6F586D1969A}"/>
              </a:ext>
            </a:extLst>
          </p:cNvPr>
          <p:cNvSpPr txBox="1"/>
          <p:nvPr/>
        </p:nvSpPr>
        <p:spPr>
          <a:xfrm>
            <a:off x="10060604" y="279017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7A0365-ED45-5F4F-B659-ACB34FCC533C}"/>
              </a:ext>
            </a:extLst>
          </p:cNvPr>
          <p:cNvSpPr txBox="1"/>
          <p:nvPr/>
        </p:nvSpPr>
        <p:spPr>
          <a:xfrm>
            <a:off x="10115550" y="374332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282FA7-30B8-7847-8683-48276D984892}"/>
              </a:ext>
            </a:extLst>
          </p:cNvPr>
          <p:cNvSpPr txBox="1"/>
          <p:nvPr/>
        </p:nvSpPr>
        <p:spPr>
          <a:xfrm>
            <a:off x="9258300" y="3927991"/>
            <a:ext cx="537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F98A7E-D802-8547-88F0-265BD388E9A5}"/>
              </a:ext>
            </a:extLst>
          </p:cNvPr>
          <p:cNvSpPr txBox="1"/>
          <p:nvPr/>
        </p:nvSpPr>
        <p:spPr>
          <a:xfrm>
            <a:off x="8683764" y="371475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6EE4A0-57A7-C54A-A060-C02B33176C02}"/>
              </a:ext>
            </a:extLst>
          </p:cNvPr>
          <p:cNvSpPr txBox="1"/>
          <p:nvPr/>
        </p:nvSpPr>
        <p:spPr>
          <a:xfrm>
            <a:off x="8657440" y="310483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A6918F-0C3D-5147-8AAE-74F79A93E295}"/>
              </a:ext>
            </a:extLst>
          </p:cNvPr>
          <p:cNvSpPr txBox="1"/>
          <p:nvPr/>
        </p:nvSpPr>
        <p:spPr>
          <a:xfrm>
            <a:off x="8970346" y="2560588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8A9C6FE8-FBBA-1A41-9975-B6C97BE6D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914679"/>
              </p:ext>
            </p:extLst>
          </p:nvPr>
        </p:nvGraphicFramePr>
        <p:xfrm>
          <a:off x="6653514" y="1721568"/>
          <a:ext cx="4007851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535">
                  <a:extLst>
                    <a:ext uri="{9D8B030D-6E8A-4147-A177-3AD203B41FA5}">
                      <a16:colId xmlns:a16="http://schemas.microsoft.com/office/drawing/2014/main" val="1605853439"/>
                    </a:ext>
                  </a:extLst>
                </a:gridCol>
                <a:gridCol w="1686316">
                  <a:extLst>
                    <a:ext uri="{9D8B030D-6E8A-4147-A177-3AD203B41FA5}">
                      <a16:colId xmlns:a16="http://schemas.microsoft.com/office/drawing/2014/main" val="290346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Academic position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of sample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571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Professor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6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Associate Professor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731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Assistant Professor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21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SOE/PSOE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36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18 Lecturer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75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Graduate Student Instructor of Record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554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145659"/>
                  </a:ext>
                </a:extLst>
              </a:tr>
            </a:tbl>
          </a:graphicData>
        </a:graphic>
      </p:graphicFrame>
      <p:sp>
        <p:nvSpPr>
          <p:cNvPr id="19" name="Frame 18">
            <a:extLst>
              <a:ext uri="{FF2B5EF4-FFF2-40B4-BE49-F238E27FC236}">
                <a16:creationId xmlns:a16="http://schemas.microsoft.com/office/drawing/2014/main" id="{2B2BD9D2-61E8-4440-A928-64050FFD27A6}"/>
              </a:ext>
            </a:extLst>
          </p:cNvPr>
          <p:cNvSpPr/>
          <p:nvPr/>
        </p:nvSpPr>
        <p:spPr>
          <a:xfrm>
            <a:off x="5890076" y="5591764"/>
            <a:ext cx="5335942" cy="914400"/>
          </a:xfrm>
          <a:prstGeom prst="frame">
            <a:avLst/>
          </a:prstGeom>
          <a:solidFill>
            <a:srgbClr val="1D81C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D4B7DC-92D1-A045-B5F9-348F4356107B}"/>
              </a:ext>
            </a:extLst>
          </p:cNvPr>
          <p:cNvSpPr txBox="1"/>
          <p:nvPr/>
        </p:nvSpPr>
        <p:spPr>
          <a:xfrm>
            <a:off x="5890076" y="5859301"/>
            <a:ext cx="5162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81% had no prior experience with online instruction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DD231-CC64-EF41-A577-15CF324F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8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79788" y="3383464"/>
            <a:ext cx="8122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Arial"/>
                <a:cs typeface="Arial"/>
              </a:rPr>
              <a:t>$523.8</a:t>
            </a:r>
            <a:br>
              <a:rPr lang="en-US" sz="16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60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25824" y="3673163"/>
            <a:ext cx="8122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Arial"/>
                <a:cs typeface="Arial"/>
              </a:rPr>
              <a:t>$438.5</a:t>
            </a:r>
            <a:br>
              <a:rPr lang="en-US" sz="16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60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099676" y="6497639"/>
            <a:ext cx="29686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fld id="{567D61CD-EB49-41E0-A2FD-7BFAAEC08993}" type="slidenum">
              <a:rPr lang="en-US" sz="700">
                <a:solidFill>
                  <a:srgbClr val="666666"/>
                </a:solidFill>
              </a:rPr>
              <a:t>3</a:t>
            </a:fld>
            <a:endParaRPr lang="en-US" sz="700" dirty="0">
              <a:solidFill>
                <a:srgbClr val="666666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 flipH="1" flipV="1">
            <a:off x="9968707" y="6590507"/>
            <a:ext cx="136525" cy="1588"/>
          </a:xfrm>
          <a:prstGeom prst="line">
            <a:avLst/>
          </a:prstGeom>
          <a:ln w="31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9215439" y="6497639"/>
            <a:ext cx="7461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700" dirty="0">
                <a:solidFill>
                  <a:srgbClr val="666666"/>
                </a:solidFill>
              </a:rPr>
              <a:t>05.12.2021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28671" y="753835"/>
            <a:ext cx="7907504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kern="1400" spc="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Environment During the Pandemic</a:t>
            </a:r>
          </a:p>
        </p:txBody>
      </p:sp>
      <p:pic>
        <p:nvPicPr>
          <p:cNvPr id="14" name="Picture 1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9F0689A3-B1DC-0248-B119-A8016882257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690" y="2442391"/>
            <a:ext cx="7936872" cy="363109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1A6239F-D08E-E448-9217-B745FCDCE1D9}"/>
              </a:ext>
            </a:extLst>
          </p:cNvPr>
          <p:cNvSpPr txBox="1"/>
          <p:nvPr/>
        </p:nvSpPr>
        <p:spPr>
          <a:xfrm>
            <a:off x="2024689" y="1984941"/>
            <a:ext cx="8257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Reliability of Resources and Services Used for Remote Instruction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9D39D6-FF55-5648-B929-F64789C3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7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B614E-DBC2-464D-A84E-6DE6A6A14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kern="1400" spc="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400" spc="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Environment During the Pandemic</a:t>
            </a:r>
            <a:br>
              <a:rPr lang="en-US" kern="1400" spc="1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70A8A80-77C1-214E-B349-2A23C822E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371782"/>
              </p:ext>
            </p:extLst>
          </p:nvPr>
        </p:nvGraphicFramePr>
        <p:xfrm>
          <a:off x="838200" y="1690688"/>
          <a:ext cx="4057357" cy="4679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0759">
                  <a:extLst>
                    <a:ext uri="{9D8B030D-6E8A-4147-A177-3AD203B41FA5}">
                      <a16:colId xmlns:a16="http://schemas.microsoft.com/office/drawing/2014/main" val="1297745266"/>
                    </a:ext>
                  </a:extLst>
                </a:gridCol>
                <a:gridCol w="1786598">
                  <a:extLst>
                    <a:ext uri="{9D8B030D-6E8A-4147-A177-3AD203B41FA5}">
                      <a16:colId xmlns:a16="http://schemas.microsoft.com/office/drawing/2014/main" val="2071125930"/>
                    </a:ext>
                  </a:extLst>
                </a:gridCol>
              </a:tblGrid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Purchases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reported purchase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029593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Computer-new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572081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Computer-upgrade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22531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Larger monitor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011050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889636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 camera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175127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 lighting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328996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Headphones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26317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31277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Standing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85482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Ergonomic chair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844801"/>
                  </a:ext>
                </a:extLst>
              </a:tr>
              <a:tr h="367197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188799"/>
                  </a:ext>
                </a:extLst>
              </a:tr>
            </a:tbl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E5CB8376-C77F-3249-9514-641C72C84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191956"/>
              </p:ext>
            </p:extLst>
          </p:nvPr>
        </p:nvGraphicFramePr>
        <p:xfrm>
          <a:off x="5569245" y="1564078"/>
          <a:ext cx="5473893" cy="173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309">
                  <a:extLst>
                    <a:ext uri="{9D8B030D-6E8A-4147-A177-3AD203B41FA5}">
                      <a16:colId xmlns:a16="http://schemas.microsoft.com/office/drawing/2014/main" val="778890813"/>
                    </a:ext>
                  </a:extLst>
                </a:gridCol>
                <a:gridCol w="1621953">
                  <a:extLst>
                    <a:ext uri="{9D8B030D-6E8A-4147-A177-3AD203B41FA5}">
                      <a16:colId xmlns:a16="http://schemas.microsoft.com/office/drawing/2014/main" val="2783480224"/>
                    </a:ext>
                  </a:extLst>
                </a:gridCol>
                <a:gridCol w="1824631">
                  <a:extLst>
                    <a:ext uri="{9D8B030D-6E8A-4147-A177-3AD203B41FA5}">
                      <a16:colId xmlns:a16="http://schemas.microsoft.com/office/drawing/2014/main" val="3819706368"/>
                    </a:ext>
                  </a:extLst>
                </a:gridCol>
              </a:tblGrid>
              <a:tr h="43457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paid for it?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01130"/>
                  </a:ext>
                </a:extLst>
              </a:tr>
              <a:tr h="434578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39-58%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377877"/>
                  </a:ext>
                </a:extLst>
              </a:tr>
              <a:tr h="434578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 + 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33-41%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157948"/>
                  </a:ext>
                </a:extLst>
              </a:tr>
              <a:tr h="434578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058047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0F2C006-EFF7-CE40-8744-9B0D6ED89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713559"/>
              </p:ext>
            </p:extLst>
          </p:nvPr>
        </p:nvGraphicFramePr>
        <p:xfrm>
          <a:off x="5569245" y="4149969"/>
          <a:ext cx="5473894" cy="215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947">
                  <a:extLst>
                    <a:ext uri="{9D8B030D-6E8A-4147-A177-3AD203B41FA5}">
                      <a16:colId xmlns:a16="http://schemas.microsoft.com/office/drawing/2014/main" val="3451206973"/>
                    </a:ext>
                  </a:extLst>
                </a:gridCol>
                <a:gridCol w="2736947">
                  <a:extLst>
                    <a:ext uri="{9D8B030D-6E8A-4147-A177-3AD203B41FA5}">
                      <a16:colId xmlns:a16="http://schemas.microsoft.com/office/drawing/2014/main" val="3424144552"/>
                    </a:ext>
                  </a:extLst>
                </a:gridCol>
              </a:tblGrid>
              <a:tr h="35767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 spent from personal funds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reporting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848044"/>
                  </a:ext>
                </a:extLst>
              </a:tr>
              <a:tr h="378331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 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192424"/>
                  </a:ext>
                </a:extLst>
              </a:tr>
              <a:tr h="378331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$201-500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471730"/>
                  </a:ext>
                </a:extLst>
              </a:tr>
              <a:tr h="378331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than 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984730"/>
                  </a:ext>
                </a:extLst>
              </a:tr>
              <a:tr h="378331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 not indicate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777143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CEF59-8416-0540-B246-3CB0E82D8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0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13482-9204-C94F-BD44-8CC7FC18A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8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Campus resources, includes: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Learning Center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Learning Management System (LMS)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Services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Satisfaction with campus resources for remote instruction</a:t>
            </a:r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27800732-B1C0-704C-8273-87689E04B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232" y="3492305"/>
            <a:ext cx="9592036" cy="137414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B873D-1BBF-0045-B4E1-6B5201B32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1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DF0F-F6E5-7E48-94C2-475ADA84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Conditions During the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E04B5-CE90-A749-85E8-4A8265A73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199"/>
            <a:ext cx="10515600" cy="458731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Faculty/instructors reported their workload was higher during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remote instruction compared to in-person classes</a:t>
            </a:r>
          </a:p>
          <a:p>
            <a:endParaRPr lang="en-US" dirty="0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E1F228D3-9EA3-6742-8DC2-7D4FEB412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00619"/>
            <a:ext cx="9628163" cy="1228381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E2A9FDA-4DD7-5940-B0AB-4336776C6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497859"/>
              </p:ext>
            </p:extLst>
          </p:nvPr>
        </p:nvGraphicFramePr>
        <p:xfrm>
          <a:off x="1133935" y="3318288"/>
          <a:ext cx="9332428" cy="2687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988">
                  <a:extLst>
                    <a:ext uri="{9D8B030D-6E8A-4147-A177-3AD203B41FA5}">
                      <a16:colId xmlns:a16="http://schemas.microsoft.com/office/drawing/2014/main" val="1849582906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6297315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02869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747515391"/>
                    </a:ext>
                  </a:extLst>
                </a:gridCol>
              </a:tblGrid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At-home remote instruction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Men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Women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439099"/>
                  </a:ext>
                </a:extLst>
              </a:tr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 access to a quiet space to teach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047356"/>
                  </a:ext>
                </a:extLst>
              </a:tr>
              <a:tr h="646165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 obligations that affected the teaching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587074"/>
                  </a:ext>
                </a:extLst>
              </a:tr>
              <a:tr h="646165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of those with obligations who identified the obligation as caregiving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618604"/>
                  </a:ext>
                </a:extLst>
              </a:tr>
              <a:tr h="646165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Proportion of caregivers who did not have adequate assistance when teaching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730909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93B97-4A6F-9842-B9D7-68486542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4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DF0F-F6E5-7E48-94C2-475ADA84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E04B5-CE90-A749-85E8-4A8265A73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385"/>
            <a:ext cx="10515600" cy="45873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reported that the last year of remote instruction had a negative impact on their research</a:t>
            </a:r>
          </a:p>
          <a:p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E2A9FDA-4DD7-5940-B0AB-4336776C6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717676"/>
              </p:ext>
            </p:extLst>
          </p:nvPr>
        </p:nvGraphicFramePr>
        <p:xfrm>
          <a:off x="1111348" y="4040639"/>
          <a:ext cx="8961120" cy="2511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84958290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6305942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4777335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297315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0286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747515391"/>
                    </a:ext>
                  </a:extLst>
                </a:gridCol>
              </a:tblGrid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 by faculty gender and rank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Suffered greatly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Suffered somewhat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effect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Benefitted somewhat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Benefitted greatly</a:t>
                      </a:r>
                    </a:p>
                  </a:txBody>
                  <a:tcPr>
                    <a:solidFill>
                      <a:srgbClr val="1D81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439099"/>
                  </a:ext>
                </a:extLst>
              </a:tr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047356"/>
                  </a:ext>
                </a:extLst>
              </a:tr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939502"/>
                  </a:ext>
                </a:extLst>
              </a:tr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Asst. Prof.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033098"/>
                  </a:ext>
                </a:extLst>
              </a:tr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Assoc. Prof.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947104"/>
                  </a:ext>
                </a:extLst>
              </a:tr>
              <a:tr h="37436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Prof.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173903"/>
                  </a:ext>
                </a:extLst>
              </a:tr>
            </a:tbl>
          </a:graphicData>
        </a:graphic>
      </p:graphicFrame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B084229F-55E0-A94B-8BA1-F04E8AD32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348" y="2394980"/>
            <a:ext cx="8890522" cy="1648869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B7807-6767-C547-897B-8632165E9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434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DF0F-F6E5-7E48-94C2-475ADA84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E04B5-CE90-A749-85E8-4A8265A73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385"/>
            <a:ext cx="10515600" cy="4587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average, how would you rate synchronous class attendance in your remote courses during the pandemic?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532FA2-7FE4-E046-995F-6B777E8F8179}"/>
              </a:ext>
            </a:extLst>
          </p:cNvPr>
          <p:cNvSpPr txBox="1"/>
          <p:nvPr/>
        </p:nvSpPr>
        <p:spPr>
          <a:xfrm>
            <a:off x="958505" y="2450616"/>
            <a:ext cx="3004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students: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5B7A3D-213F-D94B-AAA0-5E75B58B8531}"/>
              </a:ext>
            </a:extLst>
          </p:cNvPr>
          <p:cNvSpPr txBox="1"/>
          <p:nvPr/>
        </p:nvSpPr>
        <p:spPr>
          <a:xfrm>
            <a:off x="958505" y="4068265"/>
            <a:ext cx="2361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students:</a:t>
            </a:r>
          </a:p>
        </p:txBody>
      </p:sp>
      <p:pic>
        <p:nvPicPr>
          <p:cNvPr id="6" name="Picture 5" descr="A picture containing timeline&#10;&#10;Description automatically generated">
            <a:extLst>
              <a:ext uri="{FF2B5EF4-FFF2-40B4-BE49-F238E27FC236}">
                <a16:creationId xmlns:a16="http://schemas.microsoft.com/office/drawing/2014/main" id="{0505A22E-03E3-4E44-9DC7-FBCCF19A7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473" y="3001640"/>
            <a:ext cx="9129198" cy="9653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D0CB5FA-6FEB-1644-9816-66FB74107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10" y="4558299"/>
            <a:ext cx="9456935" cy="8032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604C6A2-8DB3-1942-B64B-8594CC7451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225" y="5513982"/>
            <a:ext cx="9305920" cy="813929"/>
          </a:xfrm>
          <a:prstGeom prst="rect">
            <a:avLst/>
          </a:prstGeom>
        </p:spPr>
      </p:pic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0FA444A3-7FF9-004E-A773-9882C4827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97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DF0F-F6E5-7E48-94C2-475ADA84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Compared to when you teach in-person, what was the learning experience like for </a:t>
            </a:r>
            <a:r>
              <a:rPr lang="en-US" sz="2800" u="sng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students </a:t>
            </a:r>
            <a:r>
              <a:rPr lang="en-US" sz="28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remote instruction?</a:t>
            </a:r>
          </a:p>
        </p:txBody>
      </p:sp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FBC529B2-1100-A746-9C36-88D95F267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50330"/>
            <a:ext cx="10291984" cy="1766303"/>
          </a:xfrm>
          <a:prstGeom prst="rect">
            <a:avLst/>
          </a:prstGeom>
        </p:spPr>
      </p:pic>
      <p:pic>
        <p:nvPicPr>
          <p:cNvPr id="8" name="Picture 7" descr="Chart, waterfall chart&#10;&#10;Description automatically generated">
            <a:extLst>
              <a:ext uri="{FF2B5EF4-FFF2-40B4-BE49-F238E27FC236}">
                <a16:creationId xmlns:a16="http://schemas.microsoft.com/office/drawing/2014/main" id="{BDACB4C6-FACF-2042-BC65-C9494162EE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388" y="4768422"/>
            <a:ext cx="9702464" cy="16001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2532FA2-7FE4-E046-995F-6B777E8F8179}"/>
              </a:ext>
            </a:extLst>
          </p:cNvPr>
          <p:cNvSpPr txBox="1"/>
          <p:nvPr/>
        </p:nvSpPr>
        <p:spPr>
          <a:xfrm>
            <a:off x="838200" y="1950220"/>
            <a:ext cx="6113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 understanding of course material: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5B7A3D-213F-D94B-AAA0-5E75B58B8531}"/>
              </a:ext>
            </a:extLst>
          </p:cNvPr>
          <p:cNvSpPr txBox="1"/>
          <p:nvPr/>
        </p:nvSpPr>
        <p:spPr>
          <a:xfrm>
            <a:off x="974914" y="4211695"/>
            <a:ext cx="8381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D81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Students’ perception of the academic difficulty of the course: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9B7F3-F77F-FF49-B54B-47F23E11F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21655-FF1A-5340-A28B-817922852F9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3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864</Words>
  <Application>Microsoft Macintosh PowerPoint</Application>
  <PresentationFormat>Widescreen</PresentationFormat>
  <Paragraphs>281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         Fulfilling the Academic Mission: Academic Senate Survey of UC Faculty and Instructors About Their Experiences During the Pandemic, March 2020 to May 2021 </vt:lpstr>
      <vt:lpstr>4312 Faculty and instructors participated</vt:lpstr>
      <vt:lpstr>PowerPoint Presentation</vt:lpstr>
      <vt:lpstr> Teaching Environment During the Pandemic </vt:lpstr>
      <vt:lpstr>PowerPoint Presentation</vt:lpstr>
      <vt:lpstr>Work Conditions During the Pandemic</vt:lpstr>
      <vt:lpstr>Impact on Research</vt:lpstr>
      <vt:lpstr>Learning Environment</vt:lpstr>
      <vt:lpstr>Compared to when you teach in-person, what was the learning experience like for undergraduate students during remote instruction?</vt:lpstr>
      <vt:lpstr>PowerPoint Presentation</vt:lpstr>
      <vt:lpstr>PowerPoint Presentation</vt:lpstr>
      <vt:lpstr>Teaching modality preference:</vt:lpstr>
      <vt:lpstr>Interest in online instruction:</vt:lpstr>
      <vt:lpstr>Did you notice any changes in students’ expression of hardships that prevented them from meeting deadlines or other course expectations?</vt:lpstr>
      <vt:lpstr>Other types of hardships expressed by students:</vt:lpstr>
      <vt:lpstr>Lessons Learned and Ideas for Moving Forward</vt:lpstr>
      <vt:lpstr>Questions and Discussion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Fulfilling the Academic Mission:  Academic Senate Survey of UC Faculty and Instructors About Their Experiences During the Pandemic, March 2020 – May 2021  </dc:title>
  <dc:creator>Mary Gauvain (UC Academic Senate)</dc:creator>
  <cp:lastModifiedBy>Mary Gauvain (UC Academic Senate)</cp:lastModifiedBy>
  <cp:revision>166</cp:revision>
  <dcterms:created xsi:type="dcterms:W3CDTF">2021-07-01T23:34:52Z</dcterms:created>
  <dcterms:modified xsi:type="dcterms:W3CDTF">2021-07-06T18:47:30Z</dcterms:modified>
</cp:coreProperties>
</file>