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3"/>
  </p:normalViewPr>
  <p:slideViewPr>
    <p:cSldViewPr snapToGrid="0" snapToObjects="1">
      <p:cViewPr varScale="1">
        <p:scale>
          <a:sx n="90" d="100"/>
          <a:sy n="90" d="100"/>
        </p:scale>
        <p:origin x="-16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6ED41-998F-984E-97CF-A7F1F83C3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4AAE2-C8CB-774E-BC71-0223E44B1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6056D-FCE3-654B-96BF-1E655B6D0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0C92-4657-0B4E-A213-9DB6F019E19E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F6C4C-40E5-9349-B2DA-0235C78B4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DB618-8D1C-AC41-A5D6-9632BF922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B5C4-DCB3-B949-B6A6-38C13C059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45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9DF3E-120B-EA4B-A71E-5E77C0A3E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DD3D55-22FE-6E4A-B7AF-04ED0016E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7F951-71A0-B14F-8201-887599E3C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0C92-4657-0B4E-A213-9DB6F019E19E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AA6C4-CE97-F14D-AE59-F58C1AF98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B342B-4FB2-FB41-AABF-58E2FC7A4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B5C4-DCB3-B949-B6A6-38C13C059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66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63E16B-3574-414A-BC10-3BF3CFCDAB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C6020-0026-3140-B9E1-983B2053CE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2D7F5-33EA-4548-BDC9-80CF0473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0C92-4657-0B4E-A213-9DB6F019E19E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328EF-0993-524B-A62C-1FE5A988D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27B11-167B-8740-8DE0-801C81D3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B5C4-DCB3-B949-B6A6-38C13C059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29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30A62-B234-DF44-936D-8ADD8BAC1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93C4D-3F46-9E44-8C04-68929C04F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A400B-4251-1B48-B39B-D2465CEC3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0C92-4657-0B4E-A213-9DB6F019E19E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03BD0-4630-F940-8D92-0989CEA28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F646D-4E84-F445-B07E-8226A8D0B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B5C4-DCB3-B949-B6A6-38C13C059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203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4F5C6-0D38-BB4D-92FB-078DDF39F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E6969-AFB6-684B-B81F-8EBBB30214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4A17C-361F-A040-A895-762D69314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0C92-4657-0B4E-A213-9DB6F019E19E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141C2-FB4A-AB4C-A1A5-9748340E4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251A3-BEEB-2D41-9803-A41D9BD6F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B5C4-DCB3-B949-B6A6-38C13C059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85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8912F-29C8-734F-BAC4-2719EE057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C11BE-CD9E-154A-82D0-A361A623E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F9C5B-BBAE-6643-9389-499558DC4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161A0B-EDC1-5040-A8D3-77AE4811E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0C92-4657-0B4E-A213-9DB6F019E19E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03D966-02FB-CD43-8404-B4EC7F0B8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FA198-7BA6-F741-B69E-F54FDD19D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B5C4-DCB3-B949-B6A6-38C13C059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36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C0DF7-51FB-7144-8AEC-8DE416F06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D8B9A5-7C33-BB43-8169-356F9FFB6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E6137-1873-A047-A0C7-5089A30D63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2FC052-6B9B-6C46-925C-910A6E58CE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6F6302-FE40-4F46-BD53-CE127C49EA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559B09-345E-5F40-9562-C2A96F660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0C92-4657-0B4E-A213-9DB6F019E19E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2DCFB9-A7D1-D84F-88F1-03DE09C51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33FF4E-0898-0144-A4EE-9D448A35A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B5C4-DCB3-B949-B6A6-38C13C059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42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0D334-A00C-0546-97DB-4D08AAA4C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8630F2-5C2C-1A4E-9321-C4080322A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0C92-4657-0B4E-A213-9DB6F019E19E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A74C33-CC37-8543-B2DC-903C8067F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1F3CE8-D607-5345-9AD7-B1433113F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B5C4-DCB3-B949-B6A6-38C13C059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2AAAC9-148A-D34D-BB92-132F2541E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0C92-4657-0B4E-A213-9DB6F019E19E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EFC37F-FD4B-FF44-9FF0-1A5940079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157DE-A9C5-F645-93CA-3D5486A11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B5C4-DCB3-B949-B6A6-38C13C059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7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97B51-081D-7540-9FD3-599BCD35C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980C6-6917-B64A-8CD5-6356BEC9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344556-ACF4-7441-9AF2-1374DCD53F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C60FE-007C-CF42-9058-6FA0E44E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0C92-4657-0B4E-A213-9DB6F019E19E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C0F5D0-E85E-3D40-AB10-C180B2199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977CC-2065-C647-9BFB-8486F0643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B5C4-DCB3-B949-B6A6-38C13C059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72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15398-8DA1-284A-AE34-AEDC9C308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A3AF9D-EE3A-344B-8EDF-D1EE13F1FC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8FB4E5-9010-D645-975D-9F3F631D96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010B7E-81E2-B944-8748-F590E1659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90C92-4657-0B4E-A213-9DB6F019E19E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5C50C6-637D-0941-AA17-AE1273587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30208-0D03-AA47-B010-5397ED044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B5C4-DCB3-B949-B6A6-38C13C059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30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735339-3FDA-3D48-B13D-B7F68697D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0EE9EC-8B05-094C-A6E5-EA5EAC8E8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A7035-D412-4E4D-9AB3-1D3872DA0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90C92-4657-0B4E-A213-9DB6F019E19E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065CB-A523-A14F-BCCD-19B72A5C13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D9092-0A8E-E340-B870-42B759B08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1B5C4-DCB3-B949-B6A6-38C13C059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6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1FE21981-771D-4A29-8D3A-D068BE54BF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41BE8C45-D130-7941-BB6F-5508BCB185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8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18" t="1" r="7339" b="1"/>
          <a:stretch/>
        </p:blipFill>
        <p:spPr bwMode="auto">
          <a:xfrm>
            <a:off x="-2628900" y="-1"/>
            <a:ext cx="10787063" cy="6858000"/>
          </a:xfrm>
          <a:custGeom>
            <a:avLst/>
            <a:gdLst/>
            <a:ahLst/>
            <a:cxnLst/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8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89A99668-9FAC-A448-8FBE-4B1685F597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7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71" b="1"/>
          <a:stretch/>
        </p:blipFill>
        <p:spPr bwMode="auto">
          <a:xfrm>
            <a:off x="523992" y="1449669"/>
            <a:ext cx="4166726" cy="3681631"/>
          </a:xfrm>
          <a:custGeom>
            <a:avLst/>
            <a:gdLst/>
            <a:ahLst/>
            <a:cxnLst/>
            <a:rect l="l" t="t" r="r" b="b"/>
            <a:pathLst>
              <a:path w="4166726" h="3681631">
                <a:moveTo>
                  <a:pt x="1199629" y="0"/>
                </a:moveTo>
                <a:cubicBezTo>
                  <a:pt x="1199629" y="0"/>
                  <a:pt x="1199629" y="0"/>
                  <a:pt x="2967099" y="0"/>
                </a:cubicBezTo>
                <a:cubicBezTo>
                  <a:pt x="3077805" y="0"/>
                  <a:pt x="3184693" y="60854"/>
                  <a:pt x="3238137" y="159741"/>
                </a:cubicBezTo>
                <a:cubicBezTo>
                  <a:pt x="3238137" y="159741"/>
                  <a:pt x="3238137" y="159741"/>
                  <a:pt x="4123780" y="1684879"/>
                </a:cubicBezTo>
                <a:cubicBezTo>
                  <a:pt x="4181042" y="1779962"/>
                  <a:pt x="4181042" y="1901669"/>
                  <a:pt x="4123780" y="1996753"/>
                </a:cubicBezTo>
                <a:cubicBezTo>
                  <a:pt x="4123780" y="1996753"/>
                  <a:pt x="4123780" y="1996753"/>
                  <a:pt x="3238137" y="3521891"/>
                </a:cubicBezTo>
                <a:cubicBezTo>
                  <a:pt x="3184693" y="3620778"/>
                  <a:pt x="3077805" y="3681631"/>
                  <a:pt x="2967099" y="3681631"/>
                </a:cubicBezTo>
                <a:cubicBezTo>
                  <a:pt x="2967099" y="3681631"/>
                  <a:pt x="2967099" y="3681631"/>
                  <a:pt x="1199629" y="3681631"/>
                </a:cubicBezTo>
                <a:cubicBezTo>
                  <a:pt x="1085105" y="3681631"/>
                  <a:pt x="982035" y="3620778"/>
                  <a:pt x="924774" y="3521891"/>
                </a:cubicBezTo>
                <a:cubicBezTo>
                  <a:pt x="924774" y="3521891"/>
                  <a:pt x="924774" y="3521891"/>
                  <a:pt x="42947" y="1996753"/>
                </a:cubicBezTo>
                <a:cubicBezTo>
                  <a:pt x="-14315" y="1901669"/>
                  <a:pt x="-14315" y="1779962"/>
                  <a:pt x="42947" y="1684879"/>
                </a:cubicBezTo>
                <a:cubicBezTo>
                  <a:pt x="42947" y="1684879"/>
                  <a:pt x="42947" y="1684879"/>
                  <a:pt x="924774" y="159741"/>
                </a:cubicBezTo>
                <a:cubicBezTo>
                  <a:pt x="982035" y="60854"/>
                  <a:pt x="1085105" y="0"/>
                  <a:pt x="1199629" y="0"/>
                </a:cubicBezTo>
                <a:close/>
              </a:path>
            </a:pathLst>
          </a:custGeom>
          <a:noFill/>
          <a:ln w="1587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EEB936A-767A-FD40-9CAB-FE07D17F1935}"/>
              </a:ext>
            </a:extLst>
          </p:cNvPr>
          <p:cNvSpPr/>
          <p:nvPr/>
        </p:nvSpPr>
        <p:spPr>
          <a:xfrm>
            <a:off x="136184" y="6342442"/>
            <a:ext cx="128753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="0" i="1" dirty="0">
                <a:effectLst/>
                <a:latin typeface="Open Sans"/>
              </a:rPr>
              <a:t>Insect Image credit: </a:t>
            </a:r>
          </a:p>
          <a:p>
            <a:pPr>
              <a:spcAft>
                <a:spcPts val="600"/>
              </a:spcAft>
            </a:pPr>
            <a:r>
              <a:rPr lang="en-US" sz="1000" b="0" i="1" dirty="0">
                <a:effectLst/>
                <a:latin typeface="Open Sans"/>
              </a:rPr>
              <a:t>Udo Schmidt</a:t>
            </a:r>
            <a:endParaRPr lang="en-US" sz="1000" i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CD091A-5393-914D-ACFC-6C103913BE9C}"/>
              </a:ext>
            </a:extLst>
          </p:cNvPr>
          <p:cNvSpPr/>
          <p:nvPr/>
        </p:nvSpPr>
        <p:spPr>
          <a:xfrm>
            <a:off x="6490384" y="109802"/>
            <a:ext cx="6096000" cy="30162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2800" b="1" spc="10" dirty="0">
                <a:solidFill>
                  <a:schemeClr val="accent1"/>
                </a:solidFill>
                <a:effectLst/>
                <a:latin typeface="Chalkboard" panose="03050602040202020205" pitchFamily="66" charset="77"/>
                <a:ea typeface="Times New Roman" panose="02020603050405020304" pitchFamily="18" charset="0"/>
                <a:cs typeface="Times New Roman" panose="02020603050405020304" pitchFamily="18" charset="0"/>
              </a:rPr>
              <a:t>Evolution of Insect Genomes</a:t>
            </a:r>
            <a:endParaRPr lang="en-US" sz="2800" b="1" dirty="0">
              <a:solidFill>
                <a:schemeClr val="accent1"/>
              </a:solidFill>
              <a:effectLst/>
              <a:latin typeface="Chalkboard" panose="03050602040202020205" pitchFamily="66" charset="77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US" sz="2000" b="1" spc="10" dirty="0">
                <a:solidFill>
                  <a:schemeClr val="accent6"/>
                </a:solidFill>
                <a:effectLst/>
                <a:latin typeface="Chalkboard" panose="03050602040202020205" pitchFamily="66" charset="77"/>
                <a:ea typeface="Times New Roman" panose="02020603050405020304" pitchFamily="18" charset="0"/>
                <a:cs typeface="Times New Roman" panose="02020603050405020304" pitchFamily="18" charset="0"/>
              </a:rPr>
              <a:t>ENTM149/249</a:t>
            </a:r>
            <a:endParaRPr lang="en-US" sz="2000" dirty="0">
              <a:solidFill>
                <a:schemeClr val="accent6"/>
              </a:solidFill>
              <a:effectLst/>
              <a:latin typeface="Chalkboard" panose="03050602040202020205" pitchFamily="66" charset="77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US" sz="2000" b="1" dirty="0">
                <a:solidFill>
                  <a:schemeClr val="accent6"/>
                </a:solidFill>
                <a:effectLst/>
                <a:latin typeface="Chalkboard" panose="03050602040202020205" pitchFamily="66" charset="77"/>
                <a:ea typeface="Cambria" panose="02040503050406030204" pitchFamily="18" charset="0"/>
                <a:cs typeface="Times New Roman" panose="02020603050405020304" pitchFamily="18" charset="0"/>
              </a:rPr>
              <a:t>Spring 2021</a:t>
            </a:r>
            <a:endParaRPr lang="en-US" sz="2000" dirty="0">
              <a:solidFill>
                <a:schemeClr val="accent6"/>
              </a:solidFill>
              <a:effectLst/>
              <a:latin typeface="Chalkboard" panose="03050602040202020205" pitchFamily="66" charset="77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828800" marR="0" indent="457200">
              <a:spcBef>
                <a:spcPts val="0"/>
              </a:spcBef>
              <a:spcAft>
                <a:spcPts val="1000"/>
              </a:spcAft>
            </a:pPr>
            <a:r>
              <a:rPr lang="en-US" b="1" dirty="0">
                <a:solidFill>
                  <a:schemeClr val="accent6"/>
                </a:solidFill>
                <a:latin typeface="Chalkboard" panose="03050602040202020205" pitchFamily="66" charset="77"/>
                <a:ea typeface="Cambria" panose="02040503050406030204" pitchFamily="18" charset="0"/>
                <a:cs typeface="Times New Roman" panose="02020603050405020304" pitchFamily="18" charset="0"/>
              </a:rPr>
              <a:t>Credits: 4</a:t>
            </a:r>
            <a:r>
              <a:rPr lang="en-US" dirty="0">
                <a:solidFill>
                  <a:srgbClr val="FFFFFF"/>
                </a:solidFill>
                <a:latin typeface="Chalkboard" panose="03050602040202020205" pitchFamily="66" charset="77"/>
                <a:ea typeface="Cambria" panose="02040503050406030204" pitchFamily="18" charset="0"/>
                <a:cs typeface="Times New Roman" panose="02020603050405020304" pitchFamily="18" charset="0"/>
              </a:rPr>
              <a:t>F</a:t>
            </a:r>
            <a:endParaRPr lang="en-US" sz="2000" dirty="0">
              <a:effectLst/>
              <a:latin typeface="Chalkboard" panose="03050602040202020205" pitchFamily="66" charset="77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US" b="1" dirty="0">
                <a:latin typeface="Chalkboard" panose="03050602040202020205" pitchFamily="66" charset="77"/>
                <a:ea typeface="Cambria" panose="02040503050406030204" pitchFamily="18" charset="0"/>
                <a:cs typeface="Times New Roman" panose="02020603050405020304" pitchFamily="18" charset="0"/>
              </a:rPr>
              <a:t>Instructor:</a:t>
            </a:r>
          </a:p>
          <a:p>
            <a:pPr algn="ctr">
              <a:spcAft>
                <a:spcPts val="1000"/>
              </a:spcAft>
            </a:pPr>
            <a:r>
              <a:rPr lang="en-US" dirty="0">
                <a:latin typeface="Chalkboard" panose="03050602040202020205" pitchFamily="66" charset="77"/>
                <a:ea typeface="Cambria" panose="02040503050406030204" pitchFamily="18" charset="0"/>
                <a:cs typeface="Times New Roman" panose="02020603050405020304" pitchFamily="18" charset="0"/>
              </a:rPr>
              <a:t> Dr. Allison K. Hansen                                                                                                                      </a:t>
            </a:r>
          </a:p>
          <a:p>
            <a:pPr algn="ctr">
              <a:spcAft>
                <a:spcPts val="1000"/>
              </a:spcAft>
            </a:pPr>
            <a:r>
              <a:rPr lang="en-US" b="1" dirty="0">
                <a:latin typeface="Chalkboard" panose="03050602040202020205" pitchFamily="66" charset="77"/>
                <a:ea typeface="Cambria" panose="02040503050406030204" pitchFamily="18" charset="0"/>
                <a:cs typeface="Times New Roman" panose="02020603050405020304" pitchFamily="18" charset="0"/>
              </a:rPr>
              <a:t>e-mail:</a:t>
            </a:r>
            <a:r>
              <a:rPr lang="en-US" dirty="0">
                <a:latin typeface="Chalkboard" panose="03050602040202020205" pitchFamily="66" charset="77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FF"/>
                </a:solidFill>
                <a:latin typeface="Chalkboard" panose="03050602040202020205" pitchFamily="66" charset="77"/>
                <a:ea typeface="Cambria" panose="02040503050406030204" pitchFamily="18" charset="0"/>
                <a:cs typeface="Times New Roman" panose="02020603050405020304" pitchFamily="18" charset="0"/>
              </a:rPr>
              <a:t>allison.hansen@ucr.edu</a:t>
            </a:r>
            <a:endParaRPr lang="en-US" sz="2000" dirty="0">
              <a:effectLst/>
              <a:latin typeface="Chalkboard" panose="03050602040202020205" pitchFamily="66" charset="77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104476-8CFB-3245-A05B-3EDF15E7F37A}"/>
              </a:ext>
            </a:extLst>
          </p:cNvPr>
          <p:cNvSpPr/>
          <p:nvPr/>
        </p:nvSpPr>
        <p:spPr>
          <a:xfrm>
            <a:off x="6884769" y="3341621"/>
            <a:ext cx="530723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halkboard" panose="03050602040202020205" pitchFamily="66" charset="77"/>
                <a:ea typeface="Cambria" panose="02040503050406030204" pitchFamily="18" charset="0"/>
                <a:cs typeface="Arial" panose="020B0604020202020204" pitchFamily="34" charset="0"/>
              </a:rPr>
              <a:t>-Learn genomics and bioinformatics through an evolutionary lens focusing on the most species rich group of animals, the Insects. </a:t>
            </a:r>
            <a:r>
              <a:rPr lang="en-US" sz="2000" dirty="0">
                <a:effectLst/>
                <a:latin typeface="Chalkboard" panose="03050602040202020205" pitchFamily="66" charset="77"/>
                <a:cs typeface="Arial" panose="020B0604020202020204" pitchFamily="34" charset="0"/>
              </a:rPr>
              <a:t> </a:t>
            </a:r>
          </a:p>
          <a:p>
            <a:endParaRPr lang="en-US" sz="2000" dirty="0">
              <a:effectLst/>
              <a:latin typeface="Chalkboard" panose="03050602040202020205" pitchFamily="66" charset="77"/>
              <a:cs typeface="Arial" panose="020B0604020202020204" pitchFamily="34" charset="0"/>
            </a:endParaRPr>
          </a:p>
          <a:p>
            <a:r>
              <a:rPr lang="en-US" sz="2000" dirty="0">
                <a:latin typeface="Chalkboard" panose="03050602040202020205" pitchFamily="66" charset="77"/>
                <a:cs typeface="Arial" panose="020B0604020202020204" pitchFamily="34" charset="0"/>
              </a:rPr>
              <a:t>-Get hands on experience to explore the genomic basis of key insect innovations, such as flight, chemoreception, sociality, pesticide resistance, and host plant specialization</a:t>
            </a:r>
            <a:r>
              <a:rPr lang="en-US" sz="2000" dirty="0">
                <a:effectLst/>
                <a:latin typeface="Chalkboard" panose="03050602040202020205" pitchFamily="66" charset="77"/>
                <a:cs typeface="Arial" panose="020B0604020202020204" pitchFamily="34" charset="0"/>
              </a:rPr>
              <a:t> </a:t>
            </a:r>
          </a:p>
          <a:p>
            <a:endParaRPr lang="en-US" sz="2000" dirty="0">
              <a:effectLst/>
              <a:latin typeface="Chalkboard" panose="03050602040202020205" pitchFamily="66" charset="77"/>
              <a:cs typeface="Arial" panose="020B0604020202020204" pitchFamily="34" charset="0"/>
            </a:endParaRPr>
          </a:p>
          <a:p>
            <a:r>
              <a:rPr lang="en-US" sz="2000" dirty="0">
                <a:latin typeface="Chalkboard" panose="03050602040202020205" pitchFamily="66" charset="77"/>
                <a:cs typeface="Arial" panose="020B0604020202020204" pitchFamily="34" charset="0"/>
              </a:rPr>
              <a:t>-No coding experience needed</a:t>
            </a:r>
          </a:p>
        </p:txBody>
      </p:sp>
    </p:spTree>
    <p:extLst>
      <p:ext uri="{BB962C8B-B14F-4D97-AF65-F5344CB8AC3E}">
        <p14:creationId xmlns:p14="http://schemas.microsoft.com/office/powerpoint/2010/main" val="4154752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91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Chalkboard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Allison Katherine Hansen</dc:creator>
  <cp:lastModifiedBy>Allison Katherine Hansen</cp:lastModifiedBy>
  <cp:revision>3</cp:revision>
  <dcterms:created xsi:type="dcterms:W3CDTF">2020-11-30T19:03:01Z</dcterms:created>
  <dcterms:modified xsi:type="dcterms:W3CDTF">2020-11-30T19:17:01Z</dcterms:modified>
</cp:coreProperties>
</file>